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60" r:id="rId5"/>
    <p:sldId id="259" r:id="rId6"/>
    <p:sldId id="261" r:id="rId7"/>
    <p:sldId id="280" r:id="rId8"/>
    <p:sldId id="262" r:id="rId9"/>
    <p:sldId id="263" r:id="rId10"/>
    <p:sldId id="269" r:id="rId11"/>
    <p:sldId id="278" r:id="rId12"/>
    <p:sldId id="279" r:id="rId13"/>
    <p:sldId id="281" r:id="rId14"/>
    <p:sldId id="264" r:id="rId15"/>
    <p:sldId id="265" r:id="rId16"/>
    <p:sldId id="267" r:id="rId17"/>
    <p:sldId id="283" r:id="rId18"/>
    <p:sldId id="286" r:id="rId19"/>
    <p:sldId id="285" r:id="rId20"/>
    <p:sldId id="287" r:id="rId21"/>
    <p:sldId id="288" r:id="rId22"/>
    <p:sldId id="275" r:id="rId23"/>
    <p:sldId id="276" r:id="rId24"/>
    <p:sldId id="289" r:id="rId25"/>
    <p:sldId id="282" r:id="rId26"/>
    <p:sldId id="284" r:id="rId27"/>
    <p:sldId id="291" r:id="rId28"/>
    <p:sldId id="292" r:id="rId29"/>
    <p:sldId id="268" r:id="rId30"/>
    <p:sldId id="270" r:id="rId31"/>
    <p:sldId id="295" r:id="rId32"/>
    <p:sldId id="296" r:id="rId33"/>
    <p:sldId id="293" r:id="rId34"/>
    <p:sldId id="297" r:id="rId35"/>
    <p:sldId id="301" r:id="rId36"/>
    <p:sldId id="298" r:id="rId37"/>
    <p:sldId id="299" r:id="rId38"/>
    <p:sldId id="302" r:id="rId39"/>
    <p:sldId id="304" r:id="rId40"/>
    <p:sldId id="305" r:id="rId41"/>
    <p:sldId id="325" r:id="rId42"/>
    <p:sldId id="326" r:id="rId43"/>
    <p:sldId id="328" r:id="rId44"/>
    <p:sldId id="273" r:id="rId45"/>
    <p:sldId id="314" r:id="rId46"/>
    <p:sldId id="315" r:id="rId47"/>
    <p:sldId id="316" r:id="rId48"/>
    <p:sldId id="321" r:id="rId49"/>
    <p:sldId id="320" r:id="rId50"/>
    <p:sldId id="306" r:id="rId51"/>
    <p:sldId id="322" r:id="rId52"/>
    <p:sldId id="323" r:id="rId53"/>
    <p:sldId id="318" r:id="rId54"/>
    <p:sldId id="317" r:id="rId55"/>
    <p:sldId id="307" r:id="rId56"/>
    <p:sldId id="308" r:id="rId57"/>
    <p:sldId id="327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 autoAdjust="0"/>
    <p:restoredTop sz="94618" autoAdjust="0"/>
  </p:normalViewPr>
  <p:slideViewPr>
    <p:cSldViewPr>
      <p:cViewPr>
        <p:scale>
          <a:sx n="50" d="100"/>
          <a:sy n="50" d="100"/>
        </p:scale>
        <p:origin x="-1602" y="-11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12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B3863-D97C-478E-B22C-BD2F2F4AF66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9F952-14AC-4CDA-AA07-C54C6E75B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9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9F952-14AC-4CDA-AA07-C54C6E75B4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B8C0-9EA8-4077-8B16-4277D3CB52B8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96F-8AF2-40DA-8F79-5BFE24BDEA6F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8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2AC-E143-4D2E-B76C-D4BFA716443A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3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AA82-106E-47AD-BE9C-9D341A51D485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7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8F2C-2B60-4700-82E0-F5880C292CE5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2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762A-FEC0-47A7-8C09-2AC26D94F722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F13F-7663-4265-AEE7-A01FB4515364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0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B72-99B4-46DD-855C-3C91177E1BEB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955C-000D-41C5-9845-BB94A8D120CF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CE10-2CE5-4809-A59C-6002845166CE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1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094-BC4A-4BB4-80F9-74DB9D7131C3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1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F1D8-AFF9-4388-B4CA-42C2D47E8938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6B2A-BCC9-4CB4-8673-5804AD338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5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HTTP_&#49345;&#53468;_&#53076;&#46300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omic.naver.com/webtoon/list.nhn?titleId=183559&amp;weekday=m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penpal.com/tool/url-encode-and-decode-in-korean.ph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rchypark.github.io/getWebR/#2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kclee.github.io/yonsei/code/Naver_Land_APT_List.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-and-news-by-daragon9.tistory.com/107" TargetMode="External"/><Relationship Id="rId2" Type="http://schemas.openxmlformats.org/officeDocument/2006/relationships/hyperlink" Target="https://stat-and-news-by-daragon9.tistory.com/10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-and-news-by-daragon9.tistory.com/103" TargetMode="External"/><Relationship Id="rId4" Type="http://schemas.openxmlformats.org/officeDocument/2006/relationships/hyperlink" Target="https://stat-and-news-by-daragon9.tistory.com/104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phoreci.com/blog/2018/03/27/phantomjs-is-dead-use-chrome-headless-in-continuous-integration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" TargetMode="External"/><Relationship Id="rId2" Type="http://schemas.openxmlformats.org/officeDocument/2006/relationships/hyperlink" Target="https://selenium-release.storage.googleapis.com/index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order.kyobobook.co.kr/cart/cartListMain" TargetMode="External"/><Relationship Id="rId2" Type="http://schemas.openxmlformats.org/officeDocument/2006/relationships/hyperlink" Target="https://www.kyobobook.co.kr/login/login.la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kuduz.tistory.com/1041" TargetMode="External"/><Relationship Id="rId2" Type="http://schemas.openxmlformats.org/officeDocument/2006/relationships/hyperlink" Target="https://tidyverse-korea.github.io/r-meetup-x-presser/kaggle/Meetup_3/crawling/getWeb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2hoon85/FastCampus" TargetMode="External"/><Relationship Id="rId4" Type="http://schemas.openxmlformats.org/officeDocument/2006/relationships/hyperlink" Target="https://statkclee.github.io/yonsei/data/R_Web_Crawling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element_element.asp" TargetMode="External"/><Relationship Id="rId3" Type="http://schemas.openxmlformats.org/officeDocument/2006/relationships/hyperlink" Target="https://www.w3schools.com/cssref/sel_class.asp" TargetMode="External"/><Relationship Id="rId7" Type="http://schemas.openxmlformats.org/officeDocument/2006/relationships/hyperlink" Target="https://www.w3schools.com/cssref/sel_element_gt.asp" TargetMode="External"/><Relationship Id="rId12" Type="http://schemas.openxmlformats.org/officeDocument/2006/relationships/hyperlink" Target="https://www.w3schools.com/cssref/sel_nth-of-type.asp" TargetMode="External"/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element_comma.asp" TargetMode="External"/><Relationship Id="rId11" Type="http://schemas.openxmlformats.org/officeDocument/2006/relationships/hyperlink" Target="https://www.w3schools.com/cssref/sel_nth-child.asp" TargetMode="External"/><Relationship Id="rId5" Type="http://schemas.openxmlformats.org/officeDocument/2006/relationships/hyperlink" Target="https://www.w3schools.com/cssref/sel_element.asp" TargetMode="External"/><Relationship Id="rId10" Type="http://schemas.openxmlformats.org/officeDocument/2006/relationships/hyperlink" Target="https://www.w3schools.com/cssref/sel_attribute_value.asp" TargetMode="External"/><Relationship Id="rId4" Type="http://schemas.openxmlformats.org/officeDocument/2006/relationships/hyperlink" Target="https://www.w3schools.com/cssref/sel_id.asp" TargetMode="External"/><Relationship Id="rId9" Type="http://schemas.openxmlformats.org/officeDocument/2006/relationships/hyperlink" Target="https://www.w3schools.com/cssref/sel_attribute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cssref/trysel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기반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한국환경정책</a:t>
            </a:r>
            <a:r>
              <a:rPr lang="en-US" altLang="ko-KR" dirty="0" smtClean="0"/>
              <a:t>·</a:t>
            </a:r>
            <a:r>
              <a:rPr lang="ko-KR" altLang="en-US" dirty="0" smtClean="0"/>
              <a:t>평가연구원 </a:t>
            </a:r>
            <a:r>
              <a:rPr lang="en-US" altLang="ko-KR" dirty="0" smtClean="0"/>
              <a:t>(KEI)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부연구위원 진대용</a:t>
            </a:r>
            <a:endParaRPr lang="en-US" altLang="ko-KR" dirty="0" smtClean="0"/>
          </a:p>
          <a:p>
            <a:r>
              <a:rPr lang="en-US" altLang="ko-KR" dirty="0" smtClean="0"/>
              <a:t>dyjin@kei.re.kr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개발자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+mj-ea"/>
                <a:ea typeface="+mj-ea"/>
              </a:rPr>
              <a:t>네이버</a:t>
            </a:r>
            <a:r>
              <a:rPr lang="ko-KR" altLang="en-US" sz="2400" dirty="0" smtClean="0">
                <a:latin typeface="+mj-ea"/>
                <a:ea typeface="+mj-ea"/>
              </a:rPr>
              <a:t> 환경뉴스 제목의 </a:t>
            </a:r>
            <a:r>
              <a:rPr lang="en-US" altLang="ko-KR" sz="2400" dirty="0" smtClean="0">
                <a:latin typeface="+mj-ea"/>
                <a:ea typeface="+mj-ea"/>
              </a:rPr>
              <a:t>CSS selector </a:t>
            </a:r>
            <a:r>
              <a:rPr lang="ko-KR" altLang="en-US" sz="2400" dirty="0" smtClean="0">
                <a:latin typeface="+mj-ea"/>
                <a:ea typeface="+mj-ea"/>
              </a:rPr>
              <a:t>찾기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네이버</a:t>
            </a:r>
            <a:r>
              <a:rPr lang="ko-KR" altLang="en-US" sz="1600" dirty="0" smtClean="0">
                <a:latin typeface="+mj-ea"/>
                <a:ea typeface="+mj-ea"/>
              </a:rPr>
              <a:t> 뉴스 </a:t>
            </a:r>
            <a:r>
              <a:rPr lang="en-US" altLang="ko-KR" sz="1600" dirty="0" smtClean="0">
                <a:latin typeface="+mj-ea"/>
                <a:ea typeface="+mj-ea"/>
              </a:rPr>
              <a:t>&gt; </a:t>
            </a:r>
            <a:r>
              <a:rPr lang="ko-KR" altLang="en-US" sz="1600" dirty="0" smtClean="0">
                <a:latin typeface="+mj-ea"/>
                <a:ea typeface="+mj-ea"/>
              </a:rPr>
              <a:t>사회 </a:t>
            </a:r>
            <a:r>
              <a:rPr lang="en-US" altLang="ko-KR" sz="1600" dirty="0" smtClean="0">
                <a:latin typeface="+mj-ea"/>
                <a:ea typeface="+mj-ea"/>
              </a:rPr>
              <a:t>&gt; </a:t>
            </a:r>
            <a:r>
              <a:rPr lang="ko-KR" altLang="en-US" sz="1600" dirty="0" smtClean="0">
                <a:latin typeface="+mj-ea"/>
                <a:ea typeface="+mj-ea"/>
              </a:rPr>
              <a:t>환경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0" y="2944717"/>
            <a:ext cx="346788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877" y="5805264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오른쪽 마우스 클릭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검사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6733" y="5805264"/>
            <a:ext cx="306365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F12  </a:t>
            </a:r>
            <a:r>
              <a:rPr lang="ko-KR" altLang="en-US" dirty="0" smtClean="0"/>
              <a:t>또는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도구 </a:t>
            </a:r>
            <a:r>
              <a:rPr lang="ko-KR" altLang="en-US" dirty="0" err="1" smtClean="0"/>
              <a:t>더보기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개발자 도구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944717"/>
            <a:ext cx="3654855" cy="286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개발자 도구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25989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927355" y="1484784"/>
            <a:ext cx="378042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개발자 도구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5867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5949280"/>
            <a:ext cx="849694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</a:t>
            </a:r>
            <a:r>
              <a:rPr lang="en-US" altLang="ko-KR" dirty="0" err="1"/>
              <a:t>main_content</a:t>
            </a:r>
            <a:r>
              <a:rPr lang="en-US" altLang="ko-KR" dirty="0"/>
              <a:t> &gt; </a:t>
            </a:r>
            <a:r>
              <a:rPr lang="en-US" altLang="ko-KR" dirty="0" err="1"/>
              <a:t>div.list_body.newsflash_body</a:t>
            </a:r>
            <a:r>
              <a:rPr lang="en-US" altLang="ko-KR" dirty="0"/>
              <a:t> &gt; ul.type06_headline &gt; </a:t>
            </a:r>
            <a:r>
              <a:rPr lang="en-US" altLang="ko-KR" dirty="0" err="1"/>
              <a:t>li:nth-child</a:t>
            </a:r>
            <a:r>
              <a:rPr lang="en-US" altLang="ko-KR" dirty="0"/>
              <a:t>(1) &gt; dl &gt; </a:t>
            </a:r>
            <a:r>
              <a:rPr lang="en-US" altLang="ko-KR" dirty="0" err="1"/>
              <a:t>dt:nth-child</a:t>
            </a:r>
            <a:r>
              <a:rPr lang="en-US" altLang="ko-KR" dirty="0"/>
              <a:t>(2) &gt; a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2293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개발자 도구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5805264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</a:t>
            </a:r>
            <a:r>
              <a:rPr lang="en-US" altLang="ko-KR" dirty="0" err="1"/>
              <a:t>main_content</a:t>
            </a:r>
            <a:r>
              <a:rPr lang="en-US" altLang="ko-KR" dirty="0"/>
              <a:t> &gt; </a:t>
            </a:r>
            <a:r>
              <a:rPr lang="en-US" altLang="ko-KR" dirty="0" err="1"/>
              <a:t>div.list_body.newsflash_body</a:t>
            </a:r>
            <a:r>
              <a:rPr lang="en-US" altLang="ko-KR" dirty="0"/>
              <a:t> &gt; ul.type06_headline &gt; </a:t>
            </a:r>
            <a:r>
              <a:rPr lang="en-US" altLang="ko-KR" dirty="0" err="1"/>
              <a:t>li:nth-child</a:t>
            </a:r>
            <a:r>
              <a:rPr lang="en-US" altLang="ko-KR" dirty="0"/>
              <a:t>(1) &gt; dl &gt; </a:t>
            </a:r>
            <a:r>
              <a:rPr lang="en-US" altLang="ko-KR" dirty="0" err="1"/>
              <a:t>dt:nth-child</a:t>
            </a:r>
            <a:r>
              <a:rPr lang="en-US" altLang="ko-KR" dirty="0"/>
              <a:t>(2) &gt; a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556792"/>
            <a:ext cx="850291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3717032"/>
            <a:ext cx="115212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3933056"/>
            <a:ext cx="20882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4149080"/>
            <a:ext cx="432048" cy="141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4290258"/>
            <a:ext cx="432048" cy="141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4509120"/>
            <a:ext cx="432048" cy="148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3648" y="4657243"/>
            <a:ext cx="216024" cy="141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</a:t>
            </a:r>
            <a:endParaRPr lang="ko-KR" altLang="en-US" dirty="0"/>
          </a:p>
        </p:txBody>
      </p:sp>
      <p:pic>
        <p:nvPicPr>
          <p:cNvPr id="6146" name="Picture 2" descr="http://blog.whoborn.net/wp-content/uploads/sites/9/2015/06/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1" y="1700808"/>
            <a:ext cx="873442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1359987" y="4427414"/>
            <a:ext cx="1224136" cy="1224136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067944" y="4427414"/>
            <a:ext cx="1224136" cy="122413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POST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516216" y="4427414"/>
            <a:ext cx="1224136" cy="12241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408" y="5818038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브라우징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URL</a:t>
            </a:r>
            <a:r>
              <a:rPr lang="ko-KR" altLang="en-US" dirty="0" smtClean="0"/>
              <a:t>에 정보 표시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2327" y="5818038"/>
            <a:ext cx="2055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서버에 정보 전달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URL</a:t>
            </a:r>
            <a:r>
              <a:rPr lang="ko-KR" altLang="en-US" dirty="0" smtClean="0"/>
              <a:t>에 정보표시 </a:t>
            </a:r>
            <a:r>
              <a:rPr lang="en-US" altLang="ko-KR" dirty="0" smtClean="0"/>
              <a:t>X</a:t>
            </a:r>
          </a:p>
          <a:p>
            <a:pPr algn="ctr"/>
            <a:r>
              <a:rPr lang="ko-KR" altLang="en-US" dirty="0" smtClean="0"/>
              <a:t>파일전송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7653" y="3707740"/>
            <a:ext cx="713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: Hyper </a:t>
            </a:r>
            <a:r>
              <a:rPr lang="en-US" altLang="ko-KR" dirty="0"/>
              <a:t>Text Transfer </a:t>
            </a:r>
            <a:r>
              <a:rPr lang="en-US" altLang="ko-KR" dirty="0" smtClean="0"/>
              <a:t>Protocol : </a:t>
            </a:r>
            <a:r>
              <a:rPr lang="ko-KR" altLang="en-US" dirty="0" smtClean="0"/>
              <a:t>요청을 보내면 응답을 보내줌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</a:t>
            </a:r>
            <a:r>
              <a:rPr lang="ko-KR" altLang="en-US" dirty="0" smtClean="0"/>
              <a:t> 및 과</a:t>
            </a:r>
            <a:r>
              <a:rPr lang="ko-KR" altLang="en-US" dirty="0"/>
              <a:t>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/>
              <a:t>크롤링이란</a:t>
            </a:r>
            <a:r>
              <a:rPr lang="en-US" altLang="ko-KR" sz="28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/>
              <a:t>웹페이지</a:t>
            </a:r>
            <a:r>
              <a:rPr lang="ko-KR" altLang="en-US" sz="2400" dirty="0" smtClean="0"/>
              <a:t> 가져오기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800" dirty="0" err="1" smtClean="0"/>
              <a:t>크롤링과정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/>
              <a:t>요청 </a:t>
            </a:r>
            <a:r>
              <a:rPr lang="en-US" altLang="ko-KR" sz="2800" dirty="0"/>
              <a:t>- </a:t>
            </a:r>
            <a:r>
              <a:rPr lang="ko-KR" altLang="en-US" sz="2800" dirty="0"/>
              <a:t>추출 </a:t>
            </a:r>
            <a:r>
              <a:rPr lang="en-US" altLang="ko-KR" sz="2800" dirty="0"/>
              <a:t>- </a:t>
            </a:r>
            <a:r>
              <a:rPr lang="ko-KR" altLang="en-US" sz="2800" dirty="0" smtClean="0"/>
              <a:t>저장</a:t>
            </a:r>
            <a:endParaRPr lang="en-US" altLang="ko-KR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/>
              <a:t>HTML</a:t>
            </a:r>
            <a:r>
              <a:rPr lang="ko-KR" altLang="en-US" sz="2400" dirty="0"/>
              <a:t>을 </a:t>
            </a:r>
            <a:r>
              <a:rPr lang="en-US" altLang="ko-KR" sz="2400" dirty="0" smtClean="0"/>
              <a:t>R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구조의 </a:t>
            </a:r>
            <a:r>
              <a:rPr lang="ko-KR" altLang="en-US" sz="2400" dirty="0" smtClean="0"/>
              <a:t>객체 생성 및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페이지 </a:t>
            </a:r>
            <a:r>
              <a:rPr lang="ko-KR" altLang="en-US" sz="2400" dirty="0" err="1" smtClean="0"/>
              <a:t>크롤링</a:t>
            </a:r>
            <a:endParaRPr lang="en-US" altLang="ko-KR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/>
              <a:t>CSS </a:t>
            </a:r>
            <a:r>
              <a:rPr lang="en-US" altLang="ko-KR" sz="2400" dirty="0"/>
              <a:t>Selector</a:t>
            </a:r>
            <a:r>
              <a:rPr lang="ko-KR" altLang="en-US" sz="2400" dirty="0"/>
              <a:t>로 원하는 </a:t>
            </a:r>
            <a:r>
              <a:rPr lang="en-US" altLang="ko-KR" sz="2400" dirty="0"/>
              <a:t>HTML </a:t>
            </a:r>
            <a:r>
              <a:rPr lang="ko-KR" altLang="en-US" sz="2400" dirty="0" smtClean="0"/>
              <a:t>요</a:t>
            </a:r>
            <a:r>
              <a:rPr lang="ko-KR" altLang="en-US" sz="2400" dirty="0"/>
              <a:t>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추출</a:t>
            </a:r>
            <a:endParaRPr lang="en-US" altLang="ko-KR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/>
              <a:t>출력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주요 패키지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httr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rvest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Rselenium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동적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표준 </a:t>
            </a:r>
            <a:r>
              <a:rPr lang="en-US" altLang="ko-KR" sz="2800" dirty="0" smtClean="0"/>
              <a:t>HTTP </a:t>
            </a:r>
            <a:r>
              <a:rPr lang="ko-KR" altLang="en-US" sz="2800" dirty="0" smtClean="0"/>
              <a:t>요청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및 응답에 활용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GET </a:t>
            </a:r>
            <a:r>
              <a:rPr lang="ko-KR" altLang="en-US" sz="2800" dirty="0" smtClean="0"/>
              <a:t>방식 페이지 요청 방법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d &lt;- GET(URL, query=list(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1=“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1”, 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2=“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2”)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POST </a:t>
            </a:r>
            <a:r>
              <a:rPr lang="ko-KR" altLang="en-US" sz="2800" dirty="0"/>
              <a:t>방식 페이지 요청 방법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d </a:t>
            </a:r>
            <a:r>
              <a:rPr lang="en-US" altLang="ko-KR" sz="2000" dirty="0"/>
              <a:t>&lt;- </a:t>
            </a:r>
            <a:r>
              <a:rPr lang="en-US" altLang="ko-KR" sz="2000" dirty="0" smtClean="0"/>
              <a:t>POST (</a:t>
            </a:r>
            <a:r>
              <a:rPr lang="en-US" altLang="ko-KR" sz="2000" dirty="0"/>
              <a:t>URL, </a:t>
            </a:r>
            <a:r>
              <a:rPr lang="en-US" altLang="ko-KR" sz="2000" dirty="0" smtClean="0"/>
              <a:t>body=list</a:t>
            </a:r>
            <a:r>
              <a:rPr lang="en-US" altLang="ko-KR" sz="2000" dirty="0"/>
              <a:t>(</a:t>
            </a:r>
            <a:r>
              <a:rPr lang="ko-KR" altLang="en-US" sz="2000" dirty="0"/>
              <a:t>인자</a:t>
            </a:r>
            <a:r>
              <a:rPr lang="en-US" altLang="ko-KR" sz="2000" dirty="0"/>
              <a:t>1=“</a:t>
            </a:r>
            <a:r>
              <a:rPr lang="ko-KR" altLang="en-US" sz="2000" dirty="0"/>
              <a:t>값</a:t>
            </a:r>
            <a:r>
              <a:rPr lang="en-US" altLang="ko-KR" sz="2000" dirty="0"/>
              <a:t>1”, </a:t>
            </a:r>
            <a:r>
              <a:rPr lang="ko-KR" altLang="en-US" sz="2000" dirty="0"/>
              <a:t>인자</a:t>
            </a:r>
            <a:r>
              <a:rPr lang="en-US" altLang="ko-KR" sz="2000" dirty="0"/>
              <a:t>2=“</a:t>
            </a:r>
            <a:r>
              <a:rPr lang="ko-KR" altLang="en-US" sz="2000" dirty="0"/>
              <a:t>값</a:t>
            </a:r>
            <a:r>
              <a:rPr lang="en-US" altLang="ko-KR" sz="2000" dirty="0"/>
              <a:t>2</a:t>
            </a:r>
            <a:r>
              <a:rPr lang="en-US" altLang="ko-KR" sz="2000" dirty="0" smtClean="0"/>
              <a:t>”), encode)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상태코드 확인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200(</a:t>
            </a:r>
            <a:r>
              <a:rPr lang="ko-KR" altLang="en-US" sz="2000" dirty="0"/>
              <a:t>성공</a:t>
            </a:r>
            <a:r>
              <a:rPr lang="en-US" altLang="ko-KR" sz="2000" dirty="0" smtClean="0"/>
              <a:t>), </a:t>
            </a:r>
            <a:r>
              <a:rPr lang="en-US" altLang="ko-KR" sz="2000" dirty="0"/>
              <a:t>404(Not Found, </a:t>
            </a:r>
            <a:r>
              <a:rPr lang="ko-KR" altLang="en-US" sz="2000" dirty="0"/>
              <a:t>찾을 수 없음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ko.wikipedia.org/wiki/HTTP_</a:t>
            </a:r>
            <a:r>
              <a:rPr lang="ko-KR" altLang="en-US" sz="2000" dirty="0" smtClean="0">
                <a:hlinkClick r:id="rId2"/>
              </a:rPr>
              <a:t>상태</a:t>
            </a:r>
            <a:r>
              <a:rPr lang="en-US" altLang="ko-KR" sz="2000" dirty="0" smtClean="0">
                <a:hlinkClick r:id="rId2"/>
              </a:rPr>
              <a:t>_</a:t>
            </a:r>
            <a:r>
              <a:rPr lang="ko-KR" altLang="en-US" sz="2000" dirty="0" smtClean="0">
                <a:hlinkClick r:id="rId2"/>
              </a:rPr>
              <a:t>코드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/>
              <a:t>status_code</a:t>
            </a:r>
            <a:r>
              <a:rPr lang="en-US" altLang="ko-KR" sz="2000" dirty="0" smtClean="0"/>
              <a:t>(d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d$status_code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HTTP </a:t>
            </a:r>
            <a:r>
              <a:rPr lang="ko-KR" altLang="en-US" sz="2400" dirty="0" smtClean="0"/>
              <a:t>응답 결과 확인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print(d)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HTTP </a:t>
            </a:r>
            <a:r>
              <a:rPr lang="ko-KR" altLang="en-US" sz="2400" dirty="0" smtClean="0"/>
              <a:t>응답 </a:t>
            </a:r>
            <a:r>
              <a:rPr lang="en-US" altLang="ko-KR" sz="2400" dirty="0" smtClean="0"/>
              <a:t>BODY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형태로 반환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content(d)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cat(content(d, "text"), "\n")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http://www.naver.com </a:t>
            </a:r>
            <a:r>
              <a:rPr lang="ko-KR" altLang="en-US" sz="2400" dirty="0" err="1" smtClean="0"/>
              <a:t>크롤링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5461992" cy="148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웹의 기본구조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HTML + CSS + </a:t>
            </a:r>
            <a:r>
              <a:rPr lang="ko-KR" altLang="en-US" sz="2400" dirty="0" smtClean="0"/>
              <a:t>자바스크립트로 동작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HTML : </a:t>
            </a:r>
            <a:r>
              <a:rPr lang="ko-KR" altLang="en-US" sz="2400" dirty="0" smtClean="0"/>
              <a:t>구조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CSS : </a:t>
            </a:r>
            <a:r>
              <a:rPr lang="ko-KR" altLang="en-US" sz="2400" dirty="0" smtClean="0"/>
              <a:t>스타일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400" dirty="0" smtClean="0"/>
              <a:t>자바스크립트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동작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hlinkClick r:id="rId2"/>
              </a:rPr>
              <a:t>http://comic.naver.com/webtoon/list.nhn?titleId=183559&amp;weekday=mon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7956376" cy="328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/>
              <a:t>교보문고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기계학습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검색 결과</a:t>
            </a:r>
            <a:endParaRPr lang="ko-KR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6" y="2564904"/>
            <a:ext cx="8827244" cy="237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한글 </a:t>
            </a:r>
            <a:r>
              <a:rPr lang="ko-KR" altLang="en-US" dirty="0" smtClean="0"/>
              <a:t>변</a:t>
            </a:r>
            <a:r>
              <a:rPr lang="ko-KR" altLang="en-US" dirty="0"/>
              <a:t>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참고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2400" dirty="0" smtClean="0"/>
              <a:t>퍼센트 </a:t>
            </a:r>
            <a:r>
              <a:rPr lang="ko-KR" altLang="en-US" sz="2400" dirty="0" err="1" smtClean="0"/>
              <a:t>인코딩</a:t>
            </a:r>
            <a:r>
              <a:rPr lang="ko-KR" altLang="en-US" sz="2400" dirty="0" smtClean="0"/>
              <a:t> 방식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400" dirty="0" smtClean="0"/>
              <a:t>퍼센트</a:t>
            </a:r>
            <a:r>
              <a:rPr lang="en-US" altLang="ko-KR" sz="2400" dirty="0" smtClean="0"/>
              <a:t>(URL) </a:t>
            </a:r>
            <a:r>
              <a:rPr lang="ko-KR" altLang="en-US" sz="2400" dirty="0" err="1" smtClean="0"/>
              <a:t>인코딩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/ </a:t>
            </a:r>
            <a:r>
              <a:rPr lang="ko-KR" altLang="en-US" sz="2400" dirty="0" err="1" smtClean="0"/>
              <a:t>디코딩</a:t>
            </a:r>
            <a:r>
              <a:rPr lang="ko-KR" altLang="en-US" sz="2400" dirty="0" smtClean="0"/>
              <a:t> 변환</a:t>
            </a:r>
            <a:endParaRPr lang="en-US" altLang="ko-KR" sz="2400" dirty="0" smtClean="0"/>
          </a:p>
          <a:p>
            <a:pPr lvl="2">
              <a:lnSpc>
                <a:spcPct val="150000"/>
              </a:lnSpc>
            </a:pPr>
            <a:r>
              <a:rPr lang="en-US" altLang="ko-KR" sz="2000" dirty="0" smtClean="0">
                <a:hlinkClick r:id="rId2"/>
              </a:rPr>
              <a:t>http://www.hipenpal.com/tool/url-encode-and-decode-in-korean.php</a:t>
            </a:r>
            <a:endParaRPr lang="en-US" altLang="ko-KR" sz="2000" dirty="0" smtClean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한글 변환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3284984"/>
            <a:ext cx="8229600" cy="64807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질문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백터를</a:t>
            </a:r>
            <a:r>
              <a:rPr lang="ko-KR" altLang="en-US" sz="2000" dirty="0" smtClean="0"/>
              <a:t> 합치는 방법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37" y="1700808"/>
            <a:ext cx="8352928" cy="133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Rvest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/>
              <a:t>Rvest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/>
              <a:t>웹페이지</a:t>
            </a:r>
            <a:r>
              <a:rPr lang="ko-KR" altLang="en-US" sz="2400" dirty="0" smtClean="0"/>
              <a:t> 수집 및 가공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Rvest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주요함수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/>
              <a:t>read_html</a:t>
            </a:r>
            <a:r>
              <a:rPr lang="en-US" altLang="ko-KR" sz="2800" dirty="0" smtClean="0"/>
              <a:t>() : </a:t>
            </a:r>
            <a:r>
              <a:rPr lang="ko-KR" altLang="en-US" sz="2800" dirty="0" smtClean="0"/>
              <a:t>응답객체를 </a:t>
            </a:r>
            <a:r>
              <a:rPr lang="en-US" altLang="ko-KR" sz="2800" dirty="0" smtClean="0"/>
              <a:t>HTML</a:t>
            </a:r>
            <a:r>
              <a:rPr lang="ko-KR" altLang="en-US" sz="2800" dirty="0" smtClean="0"/>
              <a:t>로 변환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err="1" smtClean="0"/>
              <a:t>html_node</a:t>
            </a:r>
            <a:r>
              <a:rPr lang="en-US" altLang="ko-KR" sz="2800" dirty="0" smtClean="0"/>
              <a:t>(), </a:t>
            </a:r>
            <a:r>
              <a:rPr lang="en-US" altLang="ko-KR" sz="2800" dirty="0" err="1" smtClean="0"/>
              <a:t>html_nodes</a:t>
            </a:r>
            <a:r>
              <a:rPr lang="en-US" altLang="ko-KR" sz="2800" dirty="0" smtClean="0"/>
              <a:t>() 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HTML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요소 추출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err="1" smtClean="0"/>
              <a:t>html_attr</a:t>
            </a:r>
            <a:r>
              <a:rPr lang="en-US" altLang="ko-KR" sz="2800" dirty="0" smtClean="0"/>
              <a:t>() : HTML </a:t>
            </a:r>
            <a:r>
              <a:rPr lang="ko-KR" altLang="en-US" sz="2800" dirty="0" smtClean="0"/>
              <a:t>속성 기반 추출</a:t>
            </a:r>
            <a:endParaRPr lang="ko-KR" altLang="en-US" sz="2800" dirty="0"/>
          </a:p>
          <a:p>
            <a:pPr>
              <a:lnSpc>
                <a:spcPct val="150000"/>
              </a:lnSpc>
            </a:pPr>
            <a:r>
              <a:rPr lang="en-US" altLang="ko-KR" sz="2800" dirty="0" err="1" smtClean="0"/>
              <a:t>html_text</a:t>
            </a:r>
            <a:r>
              <a:rPr lang="en-US" altLang="ko-KR" sz="2800" dirty="0" smtClean="0"/>
              <a:t>() : </a:t>
            </a:r>
            <a:r>
              <a:rPr lang="ko-KR" altLang="en-US" sz="2800" dirty="0" smtClean="0"/>
              <a:t>텍스트 출</a:t>
            </a:r>
            <a:r>
              <a:rPr lang="ko-KR" altLang="en-US" sz="2800" dirty="0"/>
              <a:t>력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err="1"/>
              <a:t>h</a:t>
            </a:r>
            <a:r>
              <a:rPr lang="en-US" altLang="ko-KR" sz="2800" dirty="0" err="1" smtClean="0"/>
              <a:t>tml_table</a:t>
            </a:r>
            <a:r>
              <a:rPr lang="en-US" altLang="ko-KR" sz="2800" dirty="0" smtClean="0"/>
              <a:t>() : </a:t>
            </a:r>
            <a:r>
              <a:rPr lang="ko-KR" altLang="en-US" sz="2800" dirty="0" smtClean="0"/>
              <a:t>테이블 출력</a:t>
            </a:r>
            <a:r>
              <a:rPr lang="en-US" altLang="ko-KR" sz="2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변환 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요소 추출 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출력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 = HTML tag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2" y="2263534"/>
            <a:ext cx="8244408" cy="3889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0060" y="6228928"/>
            <a:ext cx="569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참교자료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https://mrchypark.github.io/getWebR/#26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환경뉴스 제목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환경뉴스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</a:rPr>
              <a:t>네이버</a:t>
            </a:r>
            <a:r>
              <a:rPr lang="ko-KR" altLang="en-US" sz="1600" dirty="0" smtClean="0">
                <a:latin typeface="+mj-ea"/>
              </a:rPr>
              <a:t> </a:t>
            </a:r>
            <a:r>
              <a:rPr lang="ko-KR" altLang="en-US" sz="1600" dirty="0">
                <a:latin typeface="+mj-ea"/>
              </a:rPr>
              <a:t>뉴스 </a:t>
            </a:r>
            <a:r>
              <a:rPr lang="en-US" altLang="ko-KR" sz="1600" dirty="0">
                <a:latin typeface="+mj-ea"/>
              </a:rPr>
              <a:t>&gt; </a:t>
            </a:r>
            <a:r>
              <a:rPr lang="ko-KR" altLang="en-US" sz="1600" dirty="0">
                <a:latin typeface="+mj-ea"/>
              </a:rPr>
              <a:t>사회 </a:t>
            </a:r>
            <a:r>
              <a:rPr lang="en-US" altLang="ko-KR" sz="1600" dirty="0">
                <a:latin typeface="+mj-ea"/>
              </a:rPr>
              <a:t>&gt; </a:t>
            </a:r>
            <a:r>
              <a:rPr lang="ko-KR" altLang="en-US" sz="1600" dirty="0">
                <a:latin typeface="+mj-ea"/>
              </a:rPr>
              <a:t>환경 </a:t>
            </a:r>
            <a:endParaRPr lang="en-US" altLang="ko-KR" sz="1600" dirty="0">
              <a:latin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36816"/>
            <a:ext cx="4104456" cy="305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2936816"/>
            <a:ext cx="399695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https</a:t>
            </a:r>
            <a:r>
              <a:rPr lang="en-US" altLang="ko-KR" dirty="0"/>
              <a:t>://news.naver.com/main/list.nhn?mode=LS2D&amp;mid=shm&amp;sid2=252&amp;sid1=102&amp;date=20190413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네이버</a:t>
            </a:r>
            <a:r>
              <a:rPr lang="ko-KR" altLang="en-US" dirty="0"/>
              <a:t> 환경뉴스 제목 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#</a:t>
            </a:r>
            <a:r>
              <a:rPr lang="en-US" altLang="ko-KR" sz="2800" dirty="0" err="1"/>
              <a:t>main_content</a:t>
            </a:r>
            <a:r>
              <a:rPr lang="en-US" altLang="ko-KR" sz="2800" dirty="0"/>
              <a:t> &gt; </a:t>
            </a:r>
            <a:r>
              <a:rPr lang="en-US" altLang="ko-KR" sz="2800" dirty="0" err="1"/>
              <a:t>div.list_body.newsflash_body</a:t>
            </a:r>
            <a:r>
              <a:rPr lang="en-US" altLang="ko-KR" sz="2800" dirty="0"/>
              <a:t> &gt; ul.type06_headline &gt; </a:t>
            </a:r>
            <a:r>
              <a:rPr lang="en-US" altLang="ko-KR" sz="2800" dirty="0" err="1">
                <a:solidFill>
                  <a:srgbClr val="FF0000"/>
                </a:solidFill>
              </a:rPr>
              <a:t>li:nth-child</a:t>
            </a:r>
            <a:r>
              <a:rPr lang="en-US" altLang="ko-KR" sz="2800" dirty="0">
                <a:solidFill>
                  <a:srgbClr val="FF0000"/>
                </a:solidFill>
              </a:rPr>
              <a:t>(1)</a:t>
            </a:r>
            <a:r>
              <a:rPr lang="en-US" altLang="ko-KR" sz="2800" dirty="0"/>
              <a:t> &gt; dl &gt; </a:t>
            </a:r>
            <a:r>
              <a:rPr lang="en-US" altLang="ko-KR" sz="2800" dirty="0" err="1"/>
              <a:t>dt:nth-child</a:t>
            </a:r>
            <a:r>
              <a:rPr lang="en-US" altLang="ko-KR" sz="2800" dirty="0"/>
              <a:t>(2) &gt; </a:t>
            </a:r>
            <a:r>
              <a:rPr lang="en-US" altLang="ko-KR" sz="2800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#</a:t>
            </a:r>
            <a:r>
              <a:rPr lang="en-US" altLang="ko-KR" sz="2800" dirty="0" err="1"/>
              <a:t>main_content</a:t>
            </a:r>
            <a:r>
              <a:rPr lang="en-US" altLang="ko-KR" sz="2800" dirty="0"/>
              <a:t> &gt; </a:t>
            </a:r>
            <a:r>
              <a:rPr lang="en-US" altLang="ko-KR" sz="2800" dirty="0" err="1"/>
              <a:t>div.list_body.newsflash_body</a:t>
            </a:r>
            <a:r>
              <a:rPr lang="en-US" altLang="ko-KR" sz="2800" dirty="0"/>
              <a:t> &gt; ul.type06_headline &gt; </a:t>
            </a:r>
            <a:r>
              <a:rPr lang="en-US" altLang="ko-KR" sz="2800" dirty="0" err="1">
                <a:solidFill>
                  <a:srgbClr val="FF0000"/>
                </a:solidFill>
              </a:rPr>
              <a:t>li:nth-child</a:t>
            </a:r>
            <a:r>
              <a:rPr lang="en-US" altLang="ko-KR" sz="2800" dirty="0">
                <a:solidFill>
                  <a:srgbClr val="FF0000"/>
                </a:solidFill>
              </a:rPr>
              <a:t>(2)</a:t>
            </a:r>
            <a:r>
              <a:rPr lang="en-US" altLang="ko-KR" sz="2800" dirty="0"/>
              <a:t> &gt; dl &gt; </a:t>
            </a:r>
            <a:r>
              <a:rPr lang="en-US" altLang="ko-KR" sz="2800" dirty="0" err="1"/>
              <a:t>dt:nth-child</a:t>
            </a:r>
            <a:r>
              <a:rPr lang="en-US" altLang="ko-KR" sz="2800" dirty="0"/>
              <a:t>(2) &gt; </a:t>
            </a:r>
            <a:r>
              <a:rPr lang="en-US" altLang="ko-KR" sz="2800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4904"/>
            <a:ext cx="9113845" cy="376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네이버</a:t>
            </a:r>
            <a:r>
              <a:rPr lang="ko-KR" altLang="en-US" dirty="0"/>
              <a:t> 환경뉴스 제목 수집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2425" y="27337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97164" y="49659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</a:t>
            </a:r>
            <a:r>
              <a:rPr lang="ko-KR" altLang="en-US" dirty="0"/>
              <a:t>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3945" y="3093740"/>
            <a:ext cx="813690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3945" y="4245868"/>
            <a:ext cx="887539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73946" y="5012115"/>
            <a:ext cx="3960440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62377" y="49659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텍스트 출력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73946" y="5470688"/>
            <a:ext cx="5040560" cy="1079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14506" y="5702614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089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 </a:t>
            </a:r>
            <a:r>
              <a:rPr lang="ko-KR" altLang="en-US" dirty="0" smtClean="0"/>
              <a:t>첫 페이지 제목 수집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Hyper Text Markup Language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문서의 구조를 나타내는 </a:t>
            </a:r>
            <a:r>
              <a:rPr lang="ko-KR" altLang="en-US" sz="2000" dirty="0" err="1" smtClean="0">
                <a:latin typeface="+mn-ea"/>
              </a:rPr>
              <a:t>마크업</a:t>
            </a:r>
            <a:r>
              <a:rPr lang="ko-KR" altLang="en-US" sz="2000" dirty="0" smtClean="0">
                <a:latin typeface="+mn-ea"/>
              </a:rPr>
              <a:t> 언어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&lt;tag&gt;</a:t>
            </a:r>
            <a:r>
              <a:rPr lang="ko-KR" altLang="en-US" sz="2400" dirty="0" smtClean="0">
                <a:latin typeface="+mn-ea"/>
              </a:rPr>
              <a:t>내용</a:t>
            </a:r>
            <a:r>
              <a:rPr lang="en-US" altLang="ko-KR" sz="2400" dirty="0" smtClean="0">
                <a:latin typeface="+mn-ea"/>
              </a:rPr>
              <a:t>&lt;/tag&gt; </a:t>
            </a:r>
            <a:r>
              <a:rPr lang="ko-KR" altLang="en-US" sz="2400" dirty="0" smtClean="0">
                <a:latin typeface="+mn-ea"/>
              </a:rPr>
              <a:t>형태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</a:rPr>
              <a:t>태그 내 태그 구조</a:t>
            </a:r>
          </a:p>
        </p:txBody>
      </p:sp>
      <p:sp>
        <p:nvSpPr>
          <p:cNvPr id="4" name="타원 3"/>
          <p:cNvSpPr/>
          <p:nvPr/>
        </p:nvSpPr>
        <p:spPr>
          <a:xfrm>
            <a:off x="5560864" y="3501008"/>
            <a:ext cx="1021204" cy="864096"/>
          </a:xfrm>
          <a:prstGeom prst="ellipse">
            <a:avLst/>
          </a:prstGeom>
          <a:solidFill>
            <a:srgbClr val="F59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HTML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4778400" y="4553432"/>
            <a:ext cx="1021204" cy="86409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HEAD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6434584" y="4553432"/>
            <a:ext cx="1021204" cy="8640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BODY</a:t>
            </a:r>
            <a:endParaRPr lang="ko-KR" altLang="en-US" sz="1400" dirty="0"/>
          </a:p>
        </p:txBody>
      </p:sp>
      <p:cxnSp>
        <p:nvCxnSpPr>
          <p:cNvPr id="9" name="직선 연결선 8"/>
          <p:cNvCxnSpPr>
            <a:stCxn id="4" idx="4"/>
            <a:endCxn id="7" idx="0"/>
          </p:cNvCxnSpPr>
          <p:nvPr/>
        </p:nvCxnSpPr>
        <p:spPr>
          <a:xfrm flipH="1">
            <a:off x="5289002" y="4365104"/>
            <a:ext cx="782464" cy="1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4"/>
            <a:endCxn id="8" idx="0"/>
          </p:cNvCxnSpPr>
          <p:nvPr/>
        </p:nvCxnSpPr>
        <p:spPr>
          <a:xfrm>
            <a:off x="6071466" y="4365104"/>
            <a:ext cx="873720" cy="1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267798" y="5705560"/>
            <a:ext cx="1021204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TITLE</a:t>
            </a:r>
            <a:endParaRPr lang="ko-KR" altLang="en-US" sz="1400" dirty="0"/>
          </a:p>
        </p:txBody>
      </p:sp>
      <p:cxnSp>
        <p:nvCxnSpPr>
          <p:cNvPr id="20" name="직선 연결선 19"/>
          <p:cNvCxnSpPr>
            <a:stCxn id="7" idx="4"/>
            <a:endCxn id="19" idx="0"/>
          </p:cNvCxnSpPr>
          <p:nvPr/>
        </p:nvCxnSpPr>
        <p:spPr>
          <a:xfrm flipH="1">
            <a:off x="4778400" y="5417528"/>
            <a:ext cx="51060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434584" y="5766604"/>
            <a:ext cx="1021204" cy="86409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H1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7727260" y="5766604"/>
            <a:ext cx="1021204" cy="86409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</a:t>
            </a:r>
            <a:endParaRPr lang="ko-KR" alt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4" y="4415897"/>
            <a:ext cx="3528392" cy="210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직선 연결선 28"/>
          <p:cNvCxnSpPr>
            <a:stCxn id="8" idx="4"/>
            <a:endCxn id="26" idx="0"/>
          </p:cNvCxnSpPr>
          <p:nvPr/>
        </p:nvCxnSpPr>
        <p:spPr>
          <a:xfrm>
            <a:off x="6945186" y="5417528"/>
            <a:ext cx="0" cy="34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4"/>
            <a:endCxn id="27" idx="0"/>
          </p:cNvCxnSpPr>
          <p:nvPr/>
        </p:nvCxnSpPr>
        <p:spPr>
          <a:xfrm>
            <a:off x="6945186" y="5417528"/>
            <a:ext cx="1292676" cy="34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구조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환경 뉴스 페이지 변경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436687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2422043"/>
            <a:ext cx="316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페이지 클릭</a:t>
            </a:r>
            <a:r>
              <a:rPr lang="en-US" altLang="ko-KR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news.naver.com/main/list.nhn?mode=LS2D&amp;mid=shm&amp;sid2=252&amp;sid1=102&amp;date=20190412&amp;page=2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페이지 </a:t>
            </a:r>
            <a:r>
              <a:rPr lang="ko-KR" altLang="en-US" dirty="0"/>
              <a:t>클릭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https://</a:t>
            </a:r>
            <a:r>
              <a:rPr lang="en-US" altLang="ko-KR" dirty="0" smtClean="0"/>
              <a:t>news.naver.com/main/list.nhn?mode=LS2D&amp;mid=shm&amp;sid2=252&amp;sid1=102&amp;date=20190412&amp;page=3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55" y="5949280"/>
            <a:ext cx="3203848" cy="71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네이버</a:t>
            </a:r>
            <a:r>
              <a:rPr lang="ko-KR" altLang="en-US" dirty="0"/>
              <a:t> </a:t>
            </a:r>
            <a:r>
              <a:rPr lang="ko-KR" altLang="en-US" dirty="0" smtClean="0"/>
              <a:t>환경뉴스 </a:t>
            </a:r>
            <a:r>
              <a:rPr lang="ko-KR" altLang="en-US" dirty="0"/>
              <a:t>수집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1-5</a:t>
            </a:r>
            <a:r>
              <a:rPr lang="ko-KR" altLang="en-US" dirty="0" smtClean="0"/>
              <a:t>페이지 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수집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제목</a:t>
            </a:r>
            <a:r>
              <a:rPr lang="en-US" altLang="ko-KR" dirty="0"/>
              <a:t>(HTML </a:t>
            </a:r>
            <a:r>
              <a:rPr lang="ko-KR" altLang="en-US" dirty="0"/>
              <a:t>내용</a:t>
            </a:r>
            <a:r>
              <a:rPr lang="en-US" altLang="ko-KR" dirty="0"/>
              <a:t>), </a:t>
            </a:r>
            <a:r>
              <a:rPr lang="ko-KR" altLang="en-US" dirty="0"/>
              <a:t>제목의 링크</a:t>
            </a:r>
            <a:r>
              <a:rPr lang="en-US" altLang="ko-KR" dirty="0"/>
              <a:t>(HTML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#</a:t>
            </a:r>
            <a:r>
              <a:rPr lang="en-US" altLang="ko-KR" sz="2400" dirty="0" err="1"/>
              <a:t>main_content</a:t>
            </a:r>
            <a:r>
              <a:rPr lang="en-US" altLang="ko-KR" sz="2400" dirty="0"/>
              <a:t> &gt; </a:t>
            </a:r>
            <a:r>
              <a:rPr lang="en-US" altLang="ko-KR" sz="2400" dirty="0" err="1"/>
              <a:t>div.list_body.newsflash_body</a:t>
            </a:r>
            <a:r>
              <a:rPr lang="en-US" altLang="ko-KR" sz="2400" dirty="0"/>
              <a:t> &gt; ul.type06_headline &gt; li &gt; dl &gt; </a:t>
            </a:r>
            <a:r>
              <a:rPr lang="en-US" altLang="ko-KR" sz="2400" dirty="0" err="1"/>
              <a:t>dt:nth-child</a:t>
            </a:r>
            <a:r>
              <a:rPr lang="en-US" altLang="ko-KR" sz="2400" dirty="0"/>
              <a:t>(2) &gt; a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날짜 </a:t>
            </a:r>
            <a:r>
              <a:rPr lang="en-US" altLang="ko-KR" dirty="0"/>
              <a:t>: 4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네이버</a:t>
            </a:r>
            <a:r>
              <a:rPr lang="ko-KR" altLang="en-US" dirty="0"/>
              <a:t> </a:t>
            </a:r>
            <a:r>
              <a:rPr lang="ko-KR" altLang="en-US" dirty="0" smtClean="0"/>
              <a:t>환경뉴스 수집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632848" cy="33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네이버</a:t>
            </a:r>
            <a:r>
              <a:rPr lang="ko-KR" altLang="en-US" dirty="0"/>
              <a:t> 환경뉴스 수집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4920"/>
            <a:ext cx="7992888" cy="484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네이버</a:t>
            </a:r>
            <a:r>
              <a:rPr lang="ko-KR" altLang="en-US" dirty="0"/>
              <a:t> 환경뉴스 수집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77182"/>
            <a:ext cx="5760640" cy="488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실시간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064896" cy="396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72200" y="3068960"/>
            <a:ext cx="216024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실시간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수집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CSS Selector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 smtClean="0"/>
              <a:t>#</a:t>
            </a:r>
            <a:r>
              <a:rPr lang="en-US" altLang="ko-KR" sz="2200" dirty="0" err="1"/>
              <a:t>PM_ID_ct</a:t>
            </a:r>
            <a:r>
              <a:rPr lang="en-US" altLang="ko-KR" sz="2200" dirty="0"/>
              <a:t> &gt; </a:t>
            </a:r>
            <a:r>
              <a:rPr lang="en-US" altLang="ko-KR" sz="2200" dirty="0" err="1"/>
              <a:t>div.header</a:t>
            </a:r>
            <a:r>
              <a:rPr lang="en-US" altLang="ko-KR" sz="2200" dirty="0"/>
              <a:t> &gt; </a:t>
            </a:r>
            <a:r>
              <a:rPr lang="en-US" altLang="ko-KR" sz="2200" dirty="0" err="1"/>
              <a:t>div.section_navbar</a:t>
            </a:r>
            <a:r>
              <a:rPr lang="en-US" altLang="ko-KR" sz="2200" dirty="0"/>
              <a:t> &gt; </a:t>
            </a:r>
            <a:r>
              <a:rPr lang="en-US" altLang="ko-KR" sz="2200" dirty="0" err="1"/>
              <a:t>div.area_hotkeyword.PM_CL_realtimeKeyword_base</a:t>
            </a:r>
            <a:r>
              <a:rPr lang="en-US" altLang="ko-KR" sz="2200" dirty="0"/>
              <a:t> &gt; </a:t>
            </a:r>
            <a:r>
              <a:rPr lang="en-US" altLang="ko-KR" sz="2200" dirty="0" err="1"/>
              <a:t>div.ah_roll.PM_CL_realtimeKeyword_rolling_base</a:t>
            </a:r>
            <a:r>
              <a:rPr lang="en-US" altLang="ko-KR" sz="2200" dirty="0"/>
              <a:t> &gt; div &gt; </a:t>
            </a:r>
            <a:r>
              <a:rPr lang="en-US" altLang="ko-KR" sz="2200" dirty="0" err="1"/>
              <a:t>ul</a:t>
            </a:r>
            <a:r>
              <a:rPr lang="en-US" altLang="ko-KR" sz="2200" dirty="0"/>
              <a:t> &gt; </a:t>
            </a:r>
            <a:r>
              <a:rPr lang="en-US" altLang="ko-KR" sz="2200" b="1" dirty="0" err="1">
                <a:solidFill>
                  <a:srgbClr val="FF0000"/>
                </a:solidFill>
              </a:rPr>
              <a:t>li:nth-child</a:t>
            </a:r>
            <a:r>
              <a:rPr lang="en-US" altLang="ko-KR" sz="2200" b="1" dirty="0">
                <a:solidFill>
                  <a:srgbClr val="FF0000"/>
                </a:solidFill>
              </a:rPr>
              <a:t>(1)</a:t>
            </a:r>
            <a:r>
              <a:rPr lang="en-US" altLang="ko-KR" sz="2200" dirty="0"/>
              <a:t> &gt; a &gt; </a:t>
            </a:r>
            <a:r>
              <a:rPr lang="en-US" altLang="ko-KR" sz="2200" dirty="0" err="1" smtClean="0"/>
              <a:t>span.ah_k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#</a:t>
            </a:r>
            <a:r>
              <a:rPr lang="en-US" altLang="ko-KR" sz="2200" dirty="0" err="1"/>
              <a:t>PM_ID_ct</a:t>
            </a:r>
            <a:r>
              <a:rPr lang="en-US" altLang="ko-KR" sz="2200" dirty="0"/>
              <a:t> &gt; </a:t>
            </a:r>
            <a:r>
              <a:rPr lang="en-US" altLang="ko-KR" sz="2200" dirty="0" err="1"/>
              <a:t>div.header</a:t>
            </a:r>
            <a:r>
              <a:rPr lang="en-US" altLang="ko-KR" sz="2200" dirty="0"/>
              <a:t> &gt; </a:t>
            </a:r>
            <a:r>
              <a:rPr lang="en-US" altLang="ko-KR" sz="2200" dirty="0" err="1"/>
              <a:t>div.section_navbar</a:t>
            </a:r>
            <a:r>
              <a:rPr lang="en-US" altLang="ko-KR" sz="2200" dirty="0"/>
              <a:t> &gt; </a:t>
            </a:r>
            <a:r>
              <a:rPr lang="en-US" altLang="ko-KR" sz="2200" dirty="0" err="1"/>
              <a:t>div.area_hotkeyword.PM_CL_realtimeKeyword_base</a:t>
            </a:r>
            <a:r>
              <a:rPr lang="en-US" altLang="ko-KR" sz="2200" dirty="0"/>
              <a:t> &gt; </a:t>
            </a:r>
            <a:r>
              <a:rPr lang="en-US" altLang="ko-KR" sz="2200" dirty="0" err="1"/>
              <a:t>div.ah_roll.PM_CL_realtimeKeyword_rolling_base</a:t>
            </a:r>
            <a:r>
              <a:rPr lang="en-US" altLang="ko-KR" sz="2200" dirty="0"/>
              <a:t> &gt; div &gt; </a:t>
            </a:r>
            <a:r>
              <a:rPr lang="en-US" altLang="ko-KR" sz="2200" dirty="0" err="1"/>
              <a:t>ul</a:t>
            </a:r>
            <a:r>
              <a:rPr lang="en-US" altLang="ko-KR" sz="2200" dirty="0"/>
              <a:t> &gt; </a:t>
            </a:r>
            <a:r>
              <a:rPr lang="en-US" altLang="ko-KR" sz="2200" b="1" dirty="0" err="1">
                <a:solidFill>
                  <a:srgbClr val="FF0000"/>
                </a:solidFill>
              </a:rPr>
              <a:t>li:nth-child</a:t>
            </a:r>
            <a:r>
              <a:rPr lang="en-US" altLang="ko-KR" sz="2200" b="1" dirty="0">
                <a:solidFill>
                  <a:srgbClr val="FF0000"/>
                </a:solidFill>
              </a:rPr>
              <a:t>(2)</a:t>
            </a:r>
            <a:r>
              <a:rPr lang="en-US" altLang="ko-KR" sz="2200" dirty="0"/>
              <a:t> &gt; a &gt; </a:t>
            </a:r>
            <a:r>
              <a:rPr lang="en-US" altLang="ko-KR" sz="2200" dirty="0" err="1" smtClean="0"/>
              <a:t>span.ah_k</a:t>
            </a:r>
            <a:endParaRPr lang="en-US" altLang="ko-KR" sz="2200" dirty="0" smtClean="0"/>
          </a:p>
          <a:p>
            <a:pPr lvl="1">
              <a:lnSpc>
                <a:spcPct val="150000"/>
              </a:lnSpc>
            </a:pPr>
            <a:r>
              <a:rPr lang="en-US" altLang="ko-KR" sz="2200" dirty="0" smtClean="0"/>
              <a:t>…</a:t>
            </a:r>
            <a:endParaRPr lang="ko-KR" altLang="en-US" sz="220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네이버</a:t>
            </a:r>
            <a:r>
              <a:rPr lang="ko-KR" altLang="en-US" dirty="0"/>
              <a:t> 실시간 </a:t>
            </a:r>
            <a:r>
              <a:rPr lang="ko-KR" altLang="en-US" dirty="0" err="1"/>
              <a:t>검색어</a:t>
            </a:r>
            <a:r>
              <a:rPr lang="ko-KR" altLang="en-US" dirty="0"/>
              <a:t> 수집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67135"/>
            <a:ext cx="5688632" cy="203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28800"/>
            <a:ext cx="2309051" cy="449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서울시 </a:t>
            </a:r>
            <a:r>
              <a:rPr lang="ko-KR" altLang="en-US" dirty="0" err="1" smtClean="0"/>
              <a:t>응답소</a:t>
            </a:r>
            <a:r>
              <a:rPr lang="ko-KR" altLang="en-US" dirty="0" smtClean="0"/>
              <a:t> 민원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31837" cy="531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서울시 </a:t>
            </a:r>
            <a:r>
              <a:rPr lang="ko-KR" altLang="en-US" dirty="0" err="1" smtClean="0"/>
              <a:t>응답소</a:t>
            </a:r>
            <a:r>
              <a:rPr lang="ko-KR" altLang="en-US" dirty="0" smtClean="0"/>
              <a:t> 민원 수집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CSS Selector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#</a:t>
            </a:r>
            <a:r>
              <a:rPr lang="en-US" altLang="ko-KR" sz="2000" dirty="0" err="1"/>
              <a:t>content_cont</a:t>
            </a:r>
            <a:r>
              <a:rPr lang="en-US" altLang="ko-KR" sz="2000" dirty="0"/>
              <a:t> &gt; </a:t>
            </a:r>
            <a:r>
              <a:rPr lang="en-US" altLang="ko-KR" sz="2000" dirty="0" err="1"/>
              <a:t>div.info_wrap</a:t>
            </a:r>
            <a:r>
              <a:rPr lang="en-US" altLang="ko-KR" sz="2000" dirty="0"/>
              <a:t> &gt; div &gt; form &gt; div.pclist_table.mt20 &gt; </a:t>
            </a:r>
            <a:r>
              <a:rPr lang="en-US" altLang="ko-KR" sz="2000" dirty="0" err="1"/>
              <a:t>div:nth-child</a:t>
            </a:r>
            <a:r>
              <a:rPr lang="en-US" altLang="ko-KR" sz="2000" dirty="0"/>
              <a:t>(2) &gt; 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 &gt; </a:t>
            </a:r>
            <a:r>
              <a:rPr lang="en-US" altLang="ko-KR" sz="2000" dirty="0" smtClean="0"/>
              <a:t>li.pclist_list_tit42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#</a:t>
            </a:r>
            <a:r>
              <a:rPr lang="en-US" altLang="ko-KR" sz="2000" dirty="0" err="1"/>
              <a:t>content_cont</a:t>
            </a:r>
            <a:r>
              <a:rPr lang="en-US" altLang="ko-KR" sz="2000" dirty="0"/>
              <a:t> &gt; </a:t>
            </a:r>
            <a:r>
              <a:rPr lang="en-US" altLang="ko-KR" sz="2000" dirty="0" err="1"/>
              <a:t>div.info_wrap</a:t>
            </a:r>
            <a:r>
              <a:rPr lang="en-US" altLang="ko-KR" sz="2000" dirty="0"/>
              <a:t> &gt; div &gt; form &gt; div.pclist_table.mt20 &gt; </a:t>
            </a:r>
            <a:r>
              <a:rPr lang="en-US" altLang="ko-KR" sz="2000" dirty="0" err="1" smtClean="0"/>
              <a:t>div:nth-child</a:t>
            </a:r>
            <a:r>
              <a:rPr lang="en-US" altLang="ko-KR" sz="2000" dirty="0" smtClean="0"/>
              <a:t>(3) 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 &gt; </a:t>
            </a:r>
            <a:r>
              <a:rPr lang="en-US" altLang="ko-KR" sz="2000" dirty="0" smtClean="0"/>
              <a:t>li.pclist_list_tit42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…</a:t>
            </a:r>
          </a:p>
          <a:p>
            <a:pPr lvl="1"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457200"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태그이름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=</a:t>
            </a:r>
            <a:r>
              <a:rPr lang="ko-KR" altLang="en-US" sz="2400" dirty="0" smtClean="0"/>
              <a:t>속성값</a:t>
            </a:r>
            <a:r>
              <a:rPr lang="en-US" altLang="ko-KR" sz="2400" dirty="0" smtClean="0"/>
              <a:t>)&gt; </a:t>
            </a:r>
            <a:r>
              <a:rPr lang="ko-KR" altLang="en-US" sz="2400" dirty="0" smtClean="0"/>
              <a:t>내용 </a:t>
            </a:r>
            <a:r>
              <a:rPr lang="en-US" altLang="ko-KR" sz="2400" dirty="0" smtClean="0"/>
              <a:t>&lt;/</a:t>
            </a:r>
            <a:r>
              <a:rPr lang="ko-KR" altLang="en-US" sz="2400" dirty="0" smtClean="0"/>
              <a:t>태그이름</a:t>
            </a:r>
            <a:r>
              <a:rPr lang="en-US" altLang="ko-KR" sz="2400" dirty="0" smtClean="0"/>
              <a:t>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30580"/>
            <a:ext cx="1007641" cy="66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81" y="3356992"/>
            <a:ext cx="3882219" cy="188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203848" y="3699756"/>
            <a:ext cx="864096" cy="79208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5"/>
            <a:ext cx="7405688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서울시 </a:t>
            </a:r>
            <a:r>
              <a:rPr lang="ko-KR" altLang="en-US" dirty="0" err="1" smtClean="0"/>
              <a:t>응답소</a:t>
            </a:r>
            <a:r>
              <a:rPr lang="ko-KR" altLang="en-US" dirty="0" smtClean="0"/>
              <a:t> 민원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76296"/>
            <a:ext cx="8316067" cy="317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5" y="3717032"/>
            <a:ext cx="26479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시 에러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User-agent </a:t>
            </a:r>
            <a:r>
              <a:rPr lang="ko-KR" altLang="en-US" sz="2800" dirty="0" smtClean="0"/>
              <a:t>추가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클라이언트 정보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웹 브라우저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운영체제 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900" dirty="0" smtClean="0"/>
              <a:t>d &lt;- GET(</a:t>
            </a:r>
            <a:r>
              <a:rPr lang="en-US" altLang="ko-KR" sz="1900" dirty="0" err="1" smtClean="0"/>
              <a:t>url</a:t>
            </a:r>
            <a:r>
              <a:rPr lang="en-US" altLang="ko-KR" sz="1900" dirty="0" smtClean="0"/>
              <a:t>, query=list(</a:t>
            </a:r>
            <a:r>
              <a:rPr lang="en-US" altLang="ko-KR" sz="1900" dirty="0" err="1" smtClean="0"/>
              <a:t>params</a:t>
            </a:r>
            <a:r>
              <a:rPr lang="en-US" altLang="ko-KR" sz="1900" dirty="0" smtClean="0"/>
              <a:t>), </a:t>
            </a:r>
            <a:r>
              <a:rPr lang="en-US" altLang="ko-KR" sz="1900" dirty="0" err="1" smtClean="0"/>
              <a:t>user_agent</a:t>
            </a:r>
            <a:r>
              <a:rPr lang="en-US" altLang="ko-KR" sz="1900" dirty="0" smtClean="0"/>
              <a:t>(agent=“agent”))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altLang="ko-KR" sz="2800" dirty="0" err="1" smtClean="0"/>
              <a:t>Referer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추가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이전 페이지의 </a:t>
            </a:r>
            <a:r>
              <a:rPr lang="en-US" altLang="ko-KR" sz="1600" dirty="0" smtClean="0"/>
              <a:t>URI </a:t>
            </a:r>
            <a:r>
              <a:rPr lang="ko-KR" altLang="en-US" sz="1600" dirty="0" smtClean="0"/>
              <a:t>정보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d &lt;- GET(</a:t>
            </a:r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add_headers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referer</a:t>
            </a:r>
            <a:r>
              <a:rPr lang="en-US" altLang="ko-KR" sz="2000" dirty="0" smtClean="0"/>
              <a:t>=“</a:t>
            </a:r>
            <a:r>
              <a:rPr lang="en-US" altLang="ko-KR" sz="2000" dirty="0" err="1" smtClean="0"/>
              <a:t>referer</a:t>
            </a:r>
            <a:r>
              <a:rPr lang="en-US" altLang="ko-KR" sz="2000" dirty="0" smtClean="0"/>
              <a:t>”))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참고 자료 </a:t>
            </a:r>
            <a:r>
              <a:rPr lang="en-US" altLang="ko-KR" sz="2400" dirty="0" smtClean="0"/>
              <a:t>:  </a:t>
            </a:r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부동산 </a:t>
            </a:r>
            <a:r>
              <a:rPr lang="ko-KR" altLang="en-US" sz="2400" dirty="0" err="1" smtClean="0"/>
              <a:t>크롤링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hlinkClick r:id="rId2"/>
              </a:rPr>
              <a:t>https://statkclee.github.io/yonsei/code/Naver_Land_APT_List.R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연습자료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+mj-lt"/>
              </a:rPr>
              <a:t>나무위키</a:t>
            </a:r>
            <a:r>
              <a:rPr lang="ko-KR" altLang="en-US" sz="2800" dirty="0" smtClean="0">
                <a:latin typeface="+mj-lt"/>
              </a:rPr>
              <a:t> </a:t>
            </a:r>
            <a:r>
              <a:rPr lang="ko-KR" altLang="en-US" sz="2800" dirty="0" err="1" smtClean="0">
                <a:latin typeface="+mj-lt"/>
              </a:rPr>
              <a:t>크롤링</a:t>
            </a:r>
            <a:endParaRPr lang="en-US" altLang="ko-KR" sz="2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+mj-lt"/>
                <a:hlinkClick r:id="rId2"/>
              </a:rPr>
              <a:t>https://</a:t>
            </a:r>
            <a:r>
              <a:rPr lang="en-US" altLang="ko-KR" sz="2400" dirty="0" smtClean="0">
                <a:latin typeface="+mj-lt"/>
                <a:hlinkClick r:id="rId2"/>
              </a:rPr>
              <a:t>stat-and-news-by-daragon9.tistory.com/109</a:t>
            </a:r>
            <a:endParaRPr lang="en-US" altLang="ko-KR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+mj-lt"/>
              </a:rPr>
              <a:t>네이버</a:t>
            </a:r>
            <a:r>
              <a:rPr lang="ko-KR" altLang="en-US" sz="2800" dirty="0" smtClean="0">
                <a:latin typeface="+mj-lt"/>
              </a:rPr>
              <a:t> 증권 삼성전자 주가 </a:t>
            </a:r>
            <a:r>
              <a:rPr lang="ko-KR" altLang="en-US" sz="2800" dirty="0" err="1" smtClean="0">
                <a:latin typeface="+mj-lt"/>
              </a:rPr>
              <a:t>크롤링</a:t>
            </a:r>
            <a:endParaRPr lang="en-US" altLang="ko-KR" sz="2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hlinkClick r:id="rId3"/>
              </a:rPr>
              <a:t>https</a:t>
            </a:r>
            <a:r>
              <a:rPr lang="en-US" altLang="ko-KR" sz="2400" dirty="0">
                <a:hlinkClick r:id="rId3"/>
              </a:rPr>
              <a:t>://</a:t>
            </a:r>
            <a:r>
              <a:rPr lang="en-US" altLang="ko-KR" sz="2400" dirty="0" smtClean="0">
                <a:hlinkClick r:id="rId3"/>
              </a:rPr>
              <a:t>stat-and-news-by-daragon9.tistory.com/107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err="1" smtClean="0"/>
              <a:t>네이버</a:t>
            </a:r>
            <a:r>
              <a:rPr lang="ko-KR" altLang="en-US" sz="2800" dirty="0" smtClean="0"/>
              <a:t> 영화 리뷰 </a:t>
            </a:r>
            <a:r>
              <a:rPr lang="ko-KR" altLang="en-US" sz="2800" dirty="0" err="1" smtClean="0"/>
              <a:t>크롤링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hlinkClick r:id="rId4"/>
              </a:rPr>
              <a:t>https</a:t>
            </a:r>
            <a:r>
              <a:rPr lang="en-US" altLang="ko-KR" sz="2400" dirty="0" smtClean="0">
                <a:hlinkClick r:id="rId4"/>
              </a:rPr>
              <a:t>://stat-and-news-by-daragon9.tistory.com/104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다음 영화 리뷰 </a:t>
            </a:r>
            <a:r>
              <a:rPr lang="ko-KR" altLang="en-US" sz="2800" dirty="0" err="1" smtClean="0"/>
              <a:t>크롤링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hlinkClick r:id="rId5"/>
              </a:rPr>
              <a:t>https</a:t>
            </a:r>
            <a:r>
              <a:rPr lang="en-US" altLang="ko-KR" sz="2400" dirty="0">
                <a:hlinkClick r:id="rId5"/>
              </a:rPr>
              <a:t>://</a:t>
            </a:r>
            <a:r>
              <a:rPr lang="en-US" altLang="ko-KR" sz="2400" dirty="0" smtClean="0">
                <a:hlinkClick r:id="rId5"/>
              </a:rPr>
              <a:t>stat-and-news-by-daragon9.tistory.com/103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 </a:t>
            </a:r>
            <a:r>
              <a:rPr lang="ko-KR" altLang="en-US" dirty="0" smtClean="0"/>
              <a:t>파이프 연산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체인 연산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 %&gt;% c(5) %&gt;% c(7) %&gt;% sum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Rselenium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latin typeface="+mj-ea"/>
                <a:ea typeface="+mj-ea"/>
              </a:rPr>
              <a:t>RSelenium</a:t>
            </a:r>
            <a:r>
              <a:rPr lang="en-US" altLang="ko-KR" sz="2400" dirty="0" smtClean="0">
                <a:latin typeface="+mj-ea"/>
                <a:ea typeface="+mj-ea"/>
              </a:rPr>
              <a:t> + </a:t>
            </a:r>
            <a:r>
              <a:rPr lang="en-US" altLang="ko-KR" sz="2400" dirty="0" err="1" smtClean="0">
                <a:latin typeface="+mj-ea"/>
                <a:ea typeface="+mj-ea"/>
              </a:rPr>
              <a:t>PhantomJS</a:t>
            </a:r>
            <a:endParaRPr lang="en-US" altLang="ko-KR" sz="2400" dirty="0" smtClean="0">
              <a:latin typeface="+mj-ea"/>
              <a:ea typeface="+mj-ea"/>
            </a:endParaRPr>
          </a:p>
          <a:p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2"/>
            <a:ext cx="5472608" cy="316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68" y="6023029"/>
            <a:ext cx="894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https://semaphoreci.com/blog/2018/03/27/phantomjs-is-dead-use-chrome-headless-in-continuous-integration.html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Rselenium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Java (JDK)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Selenium Server Standalone</a:t>
            </a:r>
          </a:p>
          <a:p>
            <a:pPr lvl="1">
              <a:lnSpc>
                <a:spcPct val="150000"/>
              </a:lnSpc>
            </a:pPr>
            <a:r>
              <a:rPr lang="en-US" altLang="ko-KR" sz="2100" dirty="0">
                <a:hlinkClick r:id="rId2"/>
              </a:rPr>
              <a:t>https://</a:t>
            </a:r>
            <a:r>
              <a:rPr lang="en-US" altLang="ko-KR" sz="2100" dirty="0" smtClean="0">
                <a:hlinkClick r:id="rId2"/>
              </a:rPr>
              <a:t>selenium-release.storage.googleapis.com/index.html</a:t>
            </a:r>
            <a:endParaRPr lang="en-US" altLang="ko-KR" sz="21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크롬 드라이버 설치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900" dirty="0" smtClean="0">
                <a:hlinkClick r:id="rId3"/>
              </a:rPr>
              <a:t>https</a:t>
            </a:r>
            <a:r>
              <a:rPr lang="en-US" altLang="ko-KR" sz="1900" dirty="0">
                <a:hlinkClick r:id="rId3"/>
              </a:rPr>
              <a:t>://sites.google.com/a/chromium.org/chromedriver</a:t>
            </a:r>
            <a:r>
              <a:rPr lang="en-US" altLang="ko-KR" sz="1900" dirty="0" smtClean="0">
                <a:hlinkClick r:id="rId3"/>
              </a:rPr>
              <a:t>/</a:t>
            </a:r>
            <a:endParaRPr lang="en-US" altLang="ko-KR" sz="1900" dirty="0" smtClean="0"/>
          </a:p>
          <a:p>
            <a:pPr lvl="1">
              <a:lnSpc>
                <a:spcPct val="150000"/>
              </a:lnSpc>
            </a:pPr>
            <a:r>
              <a:rPr lang="en-US" altLang="ko-KR" sz="1900" dirty="0"/>
              <a:t>java -Dwebdriver.chrome.driver=chromedriver.exe -jar </a:t>
            </a:r>
            <a:r>
              <a:rPr lang="en-US" altLang="ko-KR" sz="1900" dirty="0" smtClean="0"/>
              <a:t>selenium-server-standalone-3.9.1.jar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Rselenium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실행화면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99129"/>
            <a:ext cx="6750180" cy="273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Rselenium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크롬 드라이버 설정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1" y="1630902"/>
            <a:ext cx="4637498" cy="136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43810"/>
            <a:ext cx="3731191" cy="380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Rselenium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/>
              <a:t>remDrv$open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웹 브라우저 열기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remDrv$close</a:t>
            </a:r>
            <a:r>
              <a:rPr lang="en-US" altLang="ko-KR" sz="2000" dirty="0" smtClean="0"/>
              <a:t>() : </a:t>
            </a:r>
            <a:r>
              <a:rPr lang="ko-KR" altLang="en-US" sz="2000" dirty="0"/>
              <a:t>웹 브라우저 </a:t>
            </a:r>
            <a:r>
              <a:rPr lang="ko-KR" altLang="en-US" sz="2000" dirty="0" smtClean="0"/>
              <a:t>닫기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remDrv$closeWindow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현재 창 닫기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remDrv$navigate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url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웹사이트 접속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d &lt;- </a:t>
            </a:r>
            <a:r>
              <a:rPr lang="en-US" altLang="ko-KR" sz="2000" dirty="0" err="1" smtClean="0"/>
              <a:t>remDrv$getPageSource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페이지 내용 가져오기 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Rselenium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 &lt;- </a:t>
            </a:r>
            <a:r>
              <a:rPr lang="en-US" altLang="ko-KR" sz="2000" dirty="0" err="1" smtClean="0"/>
              <a:t>findElement</a:t>
            </a:r>
            <a:r>
              <a:rPr lang="en-US" altLang="ko-KR" sz="2000" dirty="0" smtClean="0"/>
              <a:t>(using</a:t>
            </a:r>
            <a:r>
              <a:rPr lang="en-US" altLang="ko-KR" sz="2000" dirty="0"/>
              <a:t>=‘</a:t>
            </a:r>
            <a:r>
              <a:rPr lang="en-US" altLang="ko-KR" sz="2000" dirty="0" err="1"/>
              <a:t>xpath</a:t>
            </a:r>
            <a:r>
              <a:rPr lang="en-US" altLang="ko-KR" sz="2000" dirty="0"/>
              <a:t>’, </a:t>
            </a:r>
            <a:r>
              <a:rPr lang="en-US" altLang="ko-KR" sz="2000" dirty="0" smtClean="0"/>
              <a:t>value=“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”)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Xpath</a:t>
            </a:r>
            <a:r>
              <a:rPr lang="en-US" altLang="ko-KR" sz="2000" dirty="0"/>
              <a:t> </a:t>
            </a:r>
            <a:r>
              <a:rPr lang="ko-KR" altLang="en-US" sz="2000" dirty="0"/>
              <a:t>요소 얻기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e &lt;- </a:t>
            </a:r>
            <a:r>
              <a:rPr lang="en-US" altLang="ko-KR" sz="2000" dirty="0" err="1" smtClean="0"/>
              <a:t>findElement</a:t>
            </a:r>
            <a:r>
              <a:rPr lang="en-US" altLang="ko-KR" sz="2000" dirty="0" smtClean="0"/>
              <a:t>(using</a:t>
            </a:r>
            <a:r>
              <a:rPr lang="en-US" altLang="ko-KR" sz="2000" dirty="0"/>
              <a:t>=‘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’ ,</a:t>
            </a:r>
            <a:r>
              <a:rPr lang="en-US" altLang="ko-KR" sz="2000" dirty="0" smtClean="0"/>
              <a:t>value=“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”) </a:t>
            </a:r>
            <a:r>
              <a:rPr lang="en-US" altLang="ko-KR" sz="2000" dirty="0"/>
              <a:t>: CSS </a:t>
            </a:r>
            <a:r>
              <a:rPr lang="ko-KR" altLang="en-US" sz="2000" dirty="0"/>
              <a:t>요소 </a:t>
            </a:r>
            <a:r>
              <a:rPr lang="ko-KR" altLang="en-US" sz="2000" dirty="0" smtClean="0"/>
              <a:t>얻기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j-lt"/>
              </a:rPr>
              <a:t>e$sendKeysToElement</a:t>
            </a:r>
            <a:r>
              <a:rPr lang="en-US" altLang="ko-KR" sz="2000" dirty="0" smtClean="0">
                <a:latin typeface="+mj-lt"/>
              </a:rPr>
              <a:t>(</a:t>
            </a:r>
            <a:r>
              <a:rPr lang="en-US" altLang="ko-KR" sz="2000" dirty="0" err="1" smtClean="0">
                <a:latin typeface="+mj-lt"/>
              </a:rPr>
              <a:t>sendKeys</a:t>
            </a:r>
            <a:r>
              <a:rPr lang="en-US" altLang="ko-KR" sz="2000" dirty="0" smtClean="0">
                <a:latin typeface="+mj-lt"/>
              </a:rPr>
              <a:t>=“</a:t>
            </a:r>
            <a:r>
              <a:rPr lang="ko-KR" altLang="en-US" sz="2000" dirty="0" smtClean="0">
                <a:latin typeface="+mj-lt"/>
              </a:rPr>
              <a:t>값</a:t>
            </a:r>
            <a:r>
              <a:rPr lang="en-US" altLang="ko-KR" sz="2000" dirty="0" smtClean="0">
                <a:latin typeface="+mj-lt"/>
              </a:rPr>
              <a:t>”) : </a:t>
            </a:r>
            <a:r>
              <a:rPr lang="ko-KR" altLang="en-US" sz="2000" dirty="0" smtClean="0">
                <a:latin typeface="+mj-lt"/>
              </a:rPr>
              <a:t>입력하기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j-lt"/>
              </a:rPr>
              <a:t>btn$clickElement</a:t>
            </a:r>
            <a:r>
              <a:rPr lang="en-US" altLang="ko-KR" sz="2000" dirty="0" smtClean="0">
                <a:latin typeface="+mj-lt"/>
              </a:rPr>
              <a:t>() : </a:t>
            </a:r>
            <a:r>
              <a:rPr lang="ko-KR" altLang="en-US" sz="2000" dirty="0" smtClean="0">
                <a:latin typeface="+mj-lt"/>
              </a:rPr>
              <a:t>버튼 클릭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&lt;h1&gt;</a:t>
            </a:r>
            <a:r>
              <a:rPr lang="ko-KR" altLang="en-US" sz="2400" dirty="0" smtClean="0"/>
              <a:t>글자크기 조정 태그</a:t>
            </a:r>
            <a:r>
              <a:rPr lang="en-US" altLang="ko-KR" sz="2400" dirty="0" smtClean="0"/>
              <a:t>&lt;h1&gt;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h1,h2,h3…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&lt;div&gt;</a:t>
            </a:r>
            <a:r>
              <a:rPr lang="ko-KR" altLang="en-US" sz="2400" dirty="0" smtClean="0"/>
              <a:t>레이아웃 태그</a:t>
            </a:r>
            <a:r>
              <a:rPr lang="en-US" altLang="ko-KR" sz="2400" dirty="0" smtClean="0"/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&lt;p&gt; </a:t>
            </a:r>
            <a:r>
              <a:rPr lang="ko-KR" altLang="en-US" sz="2400" dirty="0" smtClean="0"/>
              <a:t>문단 태그 </a:t>
            </a:r>
            <a:r>
              <a:rPr lang="en-US" altLang="ko-KR" sz="2400" dirty="0" smtClean="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&lt;a </a:t>
            </a:r>
            <a:r>
              <a:rPr lang="en-US" altLang="ko-KR" sz="2400" dirty="0" err="1" smtClean="0"/>
              <a:t>href</a:t>
            </a:r>
            <a:r>
              <a:rPr lang="en-US" altLang="ko-KR" sz="2400" dirty="0" smtClean="0"/>
              <a:t> = ‘http://google.com&gt;</a:t>
            </a:r>
            <a:r>
              <a:rPr lang="ko-KR" altLang="en-US" sz="2400" dirty="0" err="1" smtClean="0"/>
              <a:t>구글</a:t>
            </a:r>
            <a:r>
              <a:rPr lang="en-US" altLang="ko-KR" sz="2400" dirty="0" smtClean="0"/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&lt;span&gt; </a:t>
            </a:r>
            <a:r>
              <a:rPr lang="ko-KR" altLang="en-US" sz="2400" dirty="0" smtClean="0"/>
              <a:t>다른 태그 내에서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글자 일부 선택</a:t>
            </a:r>
            <a:r>
              <a:rPr lang="en-US" altLang="ko-KR" sz="2400" dirty="0" smtClean="0"/>
              <a:t>&lt;/span&gt;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속성으로는 </a:t>
            </a:r>
            <a:r>
              <a:rPr lang="en-US" altLang="ko-KR" sz="2400" dirty="0" smtClean="0"/>
              <a:t>id, class, </a:t>
            </a:r>
            <a:r>
              <a:rPr lang="en-US" altLang="ko-KR" sz="2400" dirty="0" err="1" smtClean="0"/>
              <a:t>href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등이 주로 쓰임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교보문고</a:t>
            </a:r>
            <a:r>
              <a:rPr lang="ko-KR" altLang="en-US" dirty="0" smtClean="0"/>
              <a:t> </a:t>
            </a:r>
            <a:r>
              <a:rPr lang="ko-KR" altLang="en-US" dirty="0"/>
              <a:t>장바구니 </a:t>
            </a:r>
            <a:r>
              <a:rPr lang="ko-KR" altLang="en-US" dirty="0" err="1" smtClean="0"/>
              <a:t>책목록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웹사이트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2400" dirty="0" smtClean="0"/>
              <a:t>로그인 </a:t>
            </a:r>
            <a:endParaRPr lang="en-US" altLang="ko-KR" sz="2400" dirty="0" smtClean="0"/>
          </a:p>
          <a:p>
            <a:pPr lvl="2">
              <a:lnSpc>
                <a:spcPct val="150000"/>
              </a:lnSpc>
            </a:pPr>
            <a:r>
              <a:rPr lang="en-US" altLang="ko-KR" sz="2000" dirty="0" smtClean="0">
                <a:hlinkClick r:id="rId2"/>
              </a:rPr>
              <a:t>https</a:t>
            </a:r>
            <a:r>
              <a:rPr lang="en-US" altLang="ko-KR" sz="2000" dirty="0">
                <a:hlinkClick r:id="rId2"/>
              </a:rPr>
              <a:t>://</a:t>
            </a:r>
            <a:r>
              <a:rPr lang="en-US" altLang="ko-KR" sz="2000" dirty="0" smtClean="0">
                <a:hlinkClick r:id="rId2"/>
              </a:rPr>
              <a:t>www.kyobobook.co.kr/login/login.laf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400" dirty="0" smtClean="0"/>
              <a:t>책 목록</a:t>
            </a:r>
            <a:endParaRPr lang="en-US" altLang="ko-KR" sz="2400" dirty="0" smtClean="0"/>
          </a:p>
          <a:p>
            <a:pPr lvl="2">
              <a:lnSpc>
                <a:spcPct val="150000"/>
              </a:lnSpc>
            </a:pPr>
            <a:r>
              <a:rPr lang="en-US" altLang="ko-KR" sz="2000" dirty="0" smtClean="0">
                <a:hlinkClick r:id="rId3"/>
              </a:rPr>
              <a:t>http</a:t>
            </a:r>
            <a:r>
              <a:rPr lang="en-US" altLang="ko-KR" sz="2000" dirty="0">
                <a:hlinkClick r:id="rId3"/>
              </a:rPr>
              <a:t>://</a:t>
            </a:r>
            <a:r>
              <a:rPr lang="en-US" altLang="ko-KR" sz="2000" dirty="0" smtClean="0">
                <a:hlinkClick r:id="rId3"/>
              </a:rPr>
              <a:t>order.kyobobook.co.kr/cart/cartListMain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교보문고</a:t>
            </a:r>
            <a:r>
              <a:rPr lang="ko-KR" altLang="en-US" dirty="0" smtClean="0"/>
              <a:t> </a:t>
            </a:r>
            <a:r>
              <a:rPr lang="ko-KR" altLang="en-US" dirty="0"/>
              <a:t>장바구니 </a:t>
            </a:r>
            <a:r>
              <a:rPr lang="ko-KR" altLang="en-US" dirty="0" err="1" smtClean="0"/>
              <a:t>책목록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80177"/>
            <a:ext cx="6984776" cy="452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교보문고</a:t>
            </a:r>
            <a:r>
              <a:rPr lang="ko-KR" altLang="en-US" dirty="0" smtClean="0"/>
              <a:t> </a:t>
            </a:r>
            <a:r>
              <a:rPr lang="ko-KR" altLang="en-US" dirty="0"/>
              <a:t>장바구니 </a:t>
            </a:r>
            <a:r>
              <a:rPr lang="ko-KR" altLang="en-US" dirty="0" err="1" smtClean="0"/>
              <a:t>책목록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572"/>
            <a:ext cx="7814516" cy="379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OPENAPI </a:t>
            </a:r>
            <a:r>
              <a:rPr lang="ko-KR" altLang="en-US" dirty="0" smtClean="0"/>
              <a:t>활용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REST API(Representational State </a:t>
            </a:r>
            <a:r>
              <a:rPr lang="en-US" altLang="ko-KR" sz="2400" dirty="0" smtClean="0"/>
              <a:t>Transfer)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업비트</a:t>
            </a:r>
            <a:r>
              <a:rPr lang="ko-KR" altLang="en-US" sz="2400" dirty="0" smtClean="0"/>
              <a:t> 개발자 센터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https://docs.upbit.com/</a:t>
            </a:r>
            <a:endParaRPr lang="ko-KR" altLang="en-US" sz="2000" dirty="0"/>
          </a:p>
        </p:txBody>
      </p:sp>
      <p:pic>
        <p:nvPicPr>
          <p:cNvPr id="4098" name="Picture 2" descr="How does REST API work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28965"/>
            <a:ext cx="5184576" cy="208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JSON </a:t>
            </a:r>
            <a:r>
              <a:rPr lang="ko-KR" altLang="en-US" dirty="0" smtClean="0"/>
              <a:t>포맷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9" y="1628800"/>
            <a:ext cx="75819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3888" y="630002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위키백과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OPENAPI </a:t>
            </a:r>
            <a:r>
              <a:rPr lang="ko-KR" altLang="en-US" dirty="0" smtClean="0"/>
              <a:t>활용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암호화폐 가격 수집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459908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3"/>
            <a:ext cx="3410848" cy="456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OPENAPI </a:t>
            </a:r>
            <a:r>
              <a:rPr lang="ko-KR" altLang="en-US" dirty="0" smtClean="0"/>
              <a:t>활용 </a:t>
            </a:r>
            <a:r>
              <a:rPr lang="ko-KR" altLang="en-US" dirty="0" err="1"/>
              <a:t>크롤링</a:t>
            </a:r>
            <a:r>
              <a:rPr lang="ko-KR" altLang="en-US" dirty="0"/>
              <a:t> 예시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2" y="1844824"/>
            <a:ext cx="899708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R</a:t>
            </a:r>
            <a:r>
              <a:rPr lang="ko-KR" altLang="en-US" sz="1600" dirty="0"/>
              <a:t>로 웹 데이터를 가져오는 </a:t>
            </a:r>
            <a:r>
              <a:rPr lang="en-US" altLang="ko-KR" sz="1600" dirty="0"/>
              <a:t>4</a:t>
            </a:r>
            <a:r>
              <a:rPr lang="ko-KR" altLang="en-US" sz="1600" dirty="0"/>
              <a:t>가지 방법</a:t>
            </a:r>
            <a:r>
              <a:rPr lang="en-US" altLang="ko-KR" sz="1600" dirty="0"/>
              <a:t>(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크롤링</a:t>
            </a:r>
            <a:r>
              <a:rPr lang="en-US" altLang="ko-KR" sz="1600" dirty="0" smtClean="0"/>
              <a:t>),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tidyverse-korea.github.io/r-meetup-x-presser/kaggle/Meetup_3/crawling/getWebR.pdf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최대한 </a:t>
            </a:r>
            <a:r>
              <a:rPr lang="ko-KR" altLang="en-US" sz="1600" dirty="0" smtClean="0"/>
              <a:t>친절하게 쓴 </a:t>
            </a:r>
            <a:r>
              <a:rPr lang="en-US" altLang="ko-KR" sz="1600" dirty="0"/>
              <a:t>R </a:t>
            </a:r>
            <a:r>
              <a:rPr lang="ko-KR" altLang="en-US" sz="1600" dirty="0" err="1"/>
              <a:t>크롤러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만들기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smtClean="0">
                <a:hlinkClick r:id="rId3"/>
              </a:rPr>
              <a:t>kuduz.tistory.com/1041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 </a:t>
            </a:r>
            <a:r>
              <a:rPr lang="ko-KR" altLang="en-US" sz="1600" dirty="0" smtClean="0"/>
              <a:t>웹 </a:t>
            </a:r>
            <a:r>
              <a:rPr lang="ko-KR" altLang="en-US" sz="1600" dirty="0" err="1" smtClean="0"/>
              <a:t>크롤링</a:t>
            </a:r>
            <a:r>
              <a:rPr lang="ko-KR" altLang="en-US" sz="1600" dirty="0" smtClean="0"/>
              <a:t> 기초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</a:t>
            </a:r>
            <a:r>
              <a:rPr lang="en-US" altLang="ko-KR" sz="1600" dirty="0" smtClean="0">
                <a:hlinkClick r:id="rId4"/>
              </a:rPr>
              <a:t>statkclee.github.io/yonsei/data/R_Web_Crawling.pdf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패스트</a:t>
            </a:r>
            <a:r>
              <a:rPr lang="ko-KR" altLang="en-US" sz="1600" dirty="0" smtClean="0"/>
              <a:t> 캠퍼스 </a:t>
            </a:r>
            <a:r>
              <a:rPr lang="en-US" altLang="ko-KR" sz="1600" dirty="0" smtClean="0"/>
              <a:t>R </a:t>
            </a:r>
            <a:r>
              <a:rPr lang="ko-KR" altLang="en-US" sz="1600" dirty="0" err="1" smtClean="0"/>
              <a:t>웹크롤링</a:t>
            </a:r>
            <a:r>
              <a:rPr lang="en-US" altLang="ko-KR" sz="1600" dirty="0" smtClean="0"/>
              <a:t>, </a:t>
            </a:r>
            <a:r>
              <a:rPr lang="en-US" altLang="ko-KR" sz="1600" dirty="0">
                <a:hlinkClick r:id="rId5"/>
              </a:rPr>
              <a:t>https://</a:t>
            </a:r>
            <a:r>
              <a:rPr lang="en-US" altLang="ko-KR" sz="1600" dirty="0" smtClean="0">
                <a:hlinkClick r:id="rId5"/>
              </a:rPr>
              <a:t>github.com/j2hoon85/FastCampus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CSS : Cascading Style Sheet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CSS</a:t>
            </a:r>
            <a:r>
              <a:rPr lang="ko-KR" altLang="en-US" sz="2400" dirty="0"/>
              <a:t>를 통해 </a:t>
            </a:r>
            <a:r>
              <a:rPr lang="ko-KR" altLang="en-US" sz="2400" dirty="0" smtClean="0"/>
              <a:t>스타일 지정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 </a:t>
            </a:r>
            <a:r>
              <a:rPr lang="ko-KR" altLang="en-US" sz="2400" dirty="0" err="1" smtClean="0"/>
              <a:t>글자색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글자 크기 등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CSS Selector </a:t>
            </a:r>
          </a:p>
          <a:p>
            <a:pPr lvl="1"/>
            <a:r>
              <a:rPr lang="en-US" altLang="ko-KR" sz="2400" dirty="0" smtClean="0"/>
              <a:t>HTML </a:t>
            </a:r>
            <a:r>
              <a:rPr lang="en-US" altLang="ko-KR" sz="2400" dirty="0"/>
              <a:t>Element</a:t>
            </a:r>
            <a:r>
              <a:rPr lang="ko-KR" altLang="en-US" sz="2400" dirty="0"/>
              <a:t>들을 </a:t>
            </a:r>
            <a:r>
              <a:rPr lang="ko-KR" altLang="en-US" sz="2400" dirty="0" smtClean="0"/>
              <a:t>선택</a:t>
            </a:r>
            <a:endParaRPr lang="en-US" altLang="ko-KR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05489"/>
            <a:ext cx="3384376" cy="235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4135151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“p</a:t>
            </a:r>
            <a:r>
              <a:rPr lang="ko-KR" altLang="en-US" dirty="0" smtClean="0"/>
              <a:t>로 된 태그에 </a:t>
            </a:r>
            <a:r>
              <a:rPr lang="en-US" altLang="ko-KR" dirty="0" err="1" smtClean="0"/>
              <a:t>clsss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</a:t>
            </a:r>
            <a:r>
              <a:rPr lang="en-US" altLang="ko-KR" dirty="0" err="1" smtClean="0"/>
              <a:t>bluetext</a:t>
            </a:r>
            <a:r>
              <a:rPr lang="ko-KR" altLang="en-US" dirty="0" smtClean="0"/>
              <a:t>인 부분에 스타일을 적용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CSS : Cascading Style Sheet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CSS</a:t>
            </a:r>
            <a:r>
              <a:rPr lang="ko-KR" altLang="en-US" sz="2400" dirty="0"/>
              <a:t>를 통해 </a:t>
            </a:r>
            <a:r>
              <a:rPr lang="ko-KR" altLang="en-US" sz="2400" dirty="0" smtClean="0"/>
              <a:t>스타일 지정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 </a:t>
            </a:r>
            <a:r>
              <a:rPr lang="ko-KR" altLang="en-US" sz="2400" dirty="0" err="1" smtClean="0"/>
              <a:t>글자색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글자 크기 등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CSS Selector </a:t>
            </a:r>
          </a:p>
          <a:p>
            <a:pPr lvl="1"/>
            <a:r>
              <a:rPr lang="en-US" altLang="ko-KR" sz="2400" dirty="0" smtClean="0"/>
              <a:t>HTML </a:t>
            </a:r>
            <a:r>
              <a:rPr lang="en-US" altLang="ko-KR" sz="2400" dirty="0"/>
              <a:t>Element</a:t>
            </a:r>
            <a:r>
              <a:rPr lang="ko-KR" altLang="en-US" sz="2400" dirty="0"/>
              <a:t>들을 </a:t>
            </a:r>
            <a:r>
              <a:rPr lang="ko-KR" altLang="en-US" sz="2400" dirty="0" smtClean="0"/>
              <a:t>선택</a:t>
            </a:r>
            <a:endParaRPr lang="en-US" altLang="ko-KR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05489"/>
            <a:ext cx="3384376" cy="235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4135151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“p</a:t>
            </a:r>
            <a:r>
              <a:rPr lang="ko-KR" altLang="en-US" dirty="0" smtClean="0"/>
              <a:t>로 된 태그에 </a:t>
            </a:r>
            <a:r>
              <a:rPr lang="en-US" altLang="ko-KR" dirty="0" err="1" smtClean="0"/>
              <a:t>clsss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</a:t>
            </a:r>
            <a:r>
              <a:rPr lang="en-US" altLang="ko-KR" dirty="0" err="1" smtClean="0"/>
              <a:t>bluetext</a:t>
            </a:r>
            <a:r>
              <a:rPr lang="ko-KR" altLang="en-US" dirty="0" smtClean="0"/>
              <a:t>인 부분에 스타일을 적용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en-US" altLang="ko-KR" dirty="0"/>
              <a:t>S</a:t>
            </a:r>
            <a:r>
              <a:rPr lang="en-US" altLang="ko-KR" dirty="0" smtClean="0"/>
              <a:t>elector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4484" y="6119514"/>
            <a:ext cx="555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https://www.w3schools.com/cssref/css_selectors.asp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82090"/>
              </p:ext>
            </p:extLst>
          </p:nvPr>
        </p:nvGraphicFramePr>
        <p:xfrm>
          <a:off x="284704" y="1628800"/>
          <a:ext cx="8679784" cy="4020120"/>
        </p:xfrm>
        <a:graphic>
          <a:graphicData uri="http://schemas.openxmlformats.org/drawingml/2006/table">
            <a:tbl>
              <a:tblPr/>
              <a:tblGrid>
                <a:gridCol w="2060575"/>
                <a:gridCol w="1644669"/>
                <a:gridCol w="4974540"/>
              </a:tblGrid>
              <a:tr h="350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Selector</a:t>
                      </a:r>
                    </a:p>
                  </a:txBody>
                  <a:tcPr marL="125070" marR="62535" marT="62535" marB="625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62535" marR="62535" marT="62535" marB="625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Example description</a:t>
                      </a:r>
                    </a:p>
                  </a:txBody>
                  <a:tcPr marL="62535" marR="62535" marT="62535" marB="625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  <a:hlinkClick r:id="rId3"/>
                        </a:rPr>
                        <a:t>.</a:t>
                      </a:r>
                      <a:r>
                        <a:rPr lang="en-US" sz="1200" i="1" dirty="0">
                          <a:effectLst/>
                          <a:hlinkClick r:id="rId3"/>
                        </a:rPr>
                        <a:t>class</a:t>
                      </a:r>
                      <a:endParaRPr lang="en-US" sz="1200" dirty="0">
                        <a:effectLst/>
                      </a:endParaRPr>
                    </a:p>
                  </a:txBody>
                  <a:tcPr marL="125070" marR="62535" marT="62535" marB="625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.intro</a:t>
                      </a:r>
                    </a:p>
                  </a:txBody>
                  <a:tcPr marL="62535" marR="62535" marT="62535" marB="625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Selects all elements with class="intro"</a:t>
                      </a:r>
                    </a:p>
                  </a:txBody>
                  <a:tcPr marL="62535" marR="62535" marT="62535" marB="625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  <a:hlinkClick r:id="rId4"/>
                        </a:rPr>
                        <a:t>#</a:t>
                      </a:r>
                      <a:r>
                        <a:rPr lang="en-US" sz="1200" i="1" dirty="0">
                          <a:effectLst/>
                          <a:hlinkClick r:id="rId4"/>
                        </a:rPr>
                        <a:t>id</a:t>
                      </a:r>
                      <a:endParaRPr lang="en-US" sz="1200" dirty="0">
                        <a:effectLst/>
                      </a:endParaRPr>
                    </a:p>
                  </a:txBody>
                  <a:tcPr marL="125070" marR="62535" marT="62535" marB="625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#</a:t>
                      </a:r>
                      <a:r>
                        <a:rPr lang="en-US" sz="1200" dirty="0" err="1">
                          <a:effectLst/>
                        </a:rPr>
                        <a:t>firstname</a:t>
                      </a:r>
                      <a:endParaRPr lang="en-US" sz="1200" dirty="0">
                        <a:effectLst/>
                      </a:endParaRPr>
                    </a:p>
                  </a:txBody>
                  <a:tcPr marL="62535" marR="62535" marT="62535" marB="625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Selects the element with id="</a:t>
                      </a:r>
                      <a:r>
                        <a:rPr lang="en-US" sz="1200" dirty="0" err="1">
                          <a:effectLst/>
                        </a:rPr>
                        <a:t>firstname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</a:p>
                  </a:txBody>
                  <a:tcPr marL="62535" marR="62535" marT="62535" marB="625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i="1" dirty="0">
                          <a:solidFill>
                            <a:srgbClr val="4CAF50"/>
                          </a:solidFill>
                          <a:effectLst/>
                          <a:hlinkClick r:id="rId5"/>
                        </a:rPr>
                        <a:t>element</a:t>
                      </a:r>
                      <a:endParaRPr lang="en-US" sz="12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Selects all &lt;p&gt; elements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i="1" dirty="0" err="1">
                          <a:effectLst/>
                          <a:hlinkClick r:id="rId6"/>
                        </a:rPr>
                        <a:t>element,element</a:t>
                      </a:r>
                      <a:endParaRPr lang="en-US" sz="12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div,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Selects all &lt;div&gt; elements and all &lt;p&gt; elements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i="1" dirty="0">
                          <a:effectLst/>
                          <a:hlinkClick r:id="rId7"/>
                        </a:rPr>
                        <a:t>element</a:t>
                      </a:r>
                      <a:r>
                        <a:rPr lang="en-US" sz="1200" dirty="0">
                          <a:effectLst/>
                          <a:hlinkClick r:id="rId7"/>
                        </a:rPr>
                        <a:t>&gt;</a:t>
                      </a:r>
                      <a:r>
                        <a:rPr lang="en-US" sz="1200" i="1" dirty="0">
                          <a:effectLst/>
                          <a:hlinkClick r:id="rId7"/>
                        </a:rPr>
                        <a:t>element</a:t>
                      </a:r>
                      <a:endParaRPr lang="en-US" sz="12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div &gt;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Selects all &lt;p&gt; elements where the parent is a &lt;div&gt;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i="1" dirty="0">
                          <a:effectLst/>
                          <a:hlinkClick r:id="rId8"/>
                        </a:rPr>
                        <a:t>element</a:t>
                      </a:r>
                      <a:r>
                        <a:rPr lang="en-US" sz="1200" dirty="0">
                          <a:effectLst/>
                          <a:hlinkClick r:id="rId8"/>
                        </a:rPr>
                        <a:t> </a:t>
                      </a:r>
                      <a:r>
                        <a:rPr lang="en-US" sz="1200" i="1" dirty="0" err="1">
                          <a:effectLst/>
                          <a:hlinkClick r:id="rId8"/>
                        </a:rPr>
                        <a:t>element</a:t>
                      </a:r>
                      <a:endParaRPr lang="en-US" sz="12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div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Selects all &lt;p&gt; elements inside &lt;div&gt; elements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  <a:hlinkClick r:id="rId9"/>
                        </a:rPr>
                        <a:t>[</a:t>
                      </a:r>
                      <a:r>
                        <a:rPr lang="en-US" sz="1200" i="1" dirty="0">
                          <a:effectLst/>
                          <a:hlinkClick r:id="rId9"/>
                        </a:rPr>
                        <a:t>attribute</a:t>
                      </a:r>
                      <a:r>
                        <a:rPr lang="en-US" sz="1200" dirty="0">
                          <a:effectLst/>
                          <a:hlinkClick r:id="rId9"/>
                        </a:rPr>
                        <a:t>]</a:t>
                      </a:r>
                      <a:endParaRPr lang="en-US" sz="12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[target]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Selects all elements with a target attribute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  <a:hlinkClick r:id="rId10"/>
                        </a:rPr>
                        <a:t>[</a:t>
                      </a:r>
                      <a:r>
                        <a:rPr lang="en-US" sz="1200" i="1" dirty="0">
                          <a:effectLst/>
                          <a:hlinkClick r:id="rId10"/>
                        </a:rPr>
                        <a:t>attribute</a:t>
                      </a:r>
                      <a:r>
                        <a:rPr lang="en-US" sz="1200" dirty="0">
                          <a:effectLst/>
                          <a:hlinkClick r:id="rId10"/>
                        </a:rPr>
                        <a:t>=</a:t>
                      </a:r>
                      <a:r>
                        <a:rPr lang="en-US" sz="1200" i="1" dirty="0">
                          <a:effectLst/>
                          <a:hlinkClick r:id="rId10"/>
                        </a:rPr>
                        <a:t>value</a:t>
                      </a:r>
                      <a:r>
                        <a:rPr lang="en-US" sz="1200" dirty="0">
                          <a:effectLst/>
                          <a:hlinkClick r:id="rId10"/>
                        </a:rPr>
                        <a:t>]</a:t>
                      </a:r>
                      <a:endParaRPr lang="en-US" sz="12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[target=_blank]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Selects all elements with target="_blank"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  <a:hlinkClick r:id="rId11"/>
                        </a:rPr>
                        <a:t>:nth-child(</a:t>
                      </a:r>
                      <a:r>
                        <a:rPr lang="en-US" sz="1200" i="1" dirty="0">
                          <a:effectLst/>
                          <a:hlinkClick r:id="rId11"/>
                        </a:rPr>
                        <a:t>n</a:t>
                      </a:r>
                      <a:r>
                        <a:rPr lang="en-US" sz="1200" dirty="0">
                          <a:effectLst/>
                          <a:hlinkClick r:id="rId11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p:nth-child(2)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Selects every &lt;p&gt; element that is the second child of its parent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  <a:hlinkClick r:id="rId12"/>
                        </a:rPr>
                        <a:t>:nth-of-type(</a:t>
                      </a:r>
                      <a:r>
                        <a:rPr lang="en-US" sz="1200" i="1" dirty="0">
                          <a:effectLst/>
                          <a:hlinkClick r:id="rId12"/>
                        </a:rPr>
                        <a:t>n</a:t>
                      </a:r>
                      <a:r>
                        <a:rPr lang="en-US" sz="1200" dirty="0">
                          <a:effectLst/>
                          <a:hlinkClick r:id="rId12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p:nth-of-type(2)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Selects every &lt;p&gt; element that is the second &lt;p&gt; element of its parent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Selector </a:t>
            </a:r>
            <a:r>
              <a:rPr lang="ko-KR" altLang="en-US" dirty="0" smtClean="0"/>
              <a:t>연</a:t>
            </a:r>
            <a:r>
              <a:rPr lang="ko-KR" altLang="en-US" dirty="0"/>
              <a:t>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3728" y="6300028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https://www.w3schools.com/cssref/trysel.asp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775"/>
            <a:ext cx="7822803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6B2A-BCC9-4CB4-8673-5804AD3389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0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1367</Words>
  <Application>Microsoft Office PowerPoint</Application>
  <PresentationFormat>화면 슬라이드 쇼(4:3)</PresentationFormat>
  <Paragraphs>326</Paragraphs>
  <Slides>57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R 기반 웹 크롤링</vt:lpstr>
      <vt:lpstr>웹의 기본구조</vt:lpstr>
      <vt:lpstr>HTML의 구조</vt:lpstr>
      <vt:lpstr>HTML Element</vt:lpstr>
      <vt:lpstr>주요 HTML 태그 정리</vt:lpstr>
      <vt:lpstr>CSS : Cascading Style Sheet</vt:lpstr>
      <vt:lpstr>CSS : Cascading Style Sheet</vt:lpstr>
      <vt:lpstr>CSS Selector</vt:lpstr>
      <vt:lpstr>CSS Selector 연습</vt:lpstr>
      <vt:lpstr>크롬 개발자 도구</vt:lpstr>
      <vt:lpstr>크롬 개발자 도구</vt:lpstr>
      <vt:lpstr>크롬 개발자 도구</vt:lpstr>
      <vt:lpstr>크롬 개발자 도구</vt:lpstr>
      <vt:lpstr>서버-클라이언트 구조</vt:lpstr>
      <vt:lpstr>크롤링 및 과정</vt:lpstr>
      <vt:lpstr>R 기반 크롤링</vt:lpstr>
      <vt:lpstr>httr 패키지 사용법</vt:lpstr>
      <vt:lpstr>httr 패키지 사용법</vt:lpstr>
      <vt:lpstr>httr 패키지 사용법</vt:lpstr>
      <vt:lpstr>httr 패키지 사용법</vt:lpstr>
      <vt:lpstr>httr 패키지 사용법</vt:lpstr>
      <vt:lpstr>URL 한글 변환</vt:lpstr>
      <vt:lpstr>URL 한글 변환</vt:lpstr>
      <vt:lpstr>Rvest 패키지 사용법</vt:lpstr>
      <vt:lpstr>Rvest 패키지 주요함수</vt:lpstr>
      <vt:lpstr>Node?</vt:lpstr>
      <vt:lpstr>네이버 환경뉴스 제목 수집</vt:lpstr>
      <vt:lpstr>네이버 환경뉴스 제목 수집 </vt:lpstr>
      <vt:lpstr>네이버 환경뉴스 제목 수집 </vt:lpstr>
      <vt:lpstr>URL 구조 분석</vt:lpstr>
      <vt:lpstr>네이버 환경뉴스 수집 </vt:lpstr>
      <vt:lpstr>네이버 환경뉴스 수집 </vt:lpstr>
      <vt:lpstr>네이버 환경뉴스 수집 </vt:lpstr>
      <vt:lpstr>네이버 환경뉴스 수집 </vt:lpstr>
      <vt:lpstr>네이버 실시간 검색어 수집</vt:lpstr>
      <vt:lpstr>네이버 실시간 검색어 수집</vt:lpstr>
      <vt:lpstr>네이버 실시간 검색어 수집</vt:lpstr>
      <vt:lpstr>서울시 응답소 민원 수집</vt:lpstr>
      <vt:lpstr>서울시 응답소 민원 수집</vt:lpstr>
      <vt:lpstr>서울시 응답소 민원 수집</vt:lpstr>
      <vt:lpstr>웹 크롤링 시 에러</vt:lpstr>
      <vt:lpstr>추가 연습자료</vt:lpstr>
      <vt:lpstr>참고 내용</vt:lpstr>
      <vt:lpstr>Rselenium</vt:lpstr>
      <vt:lpstr>Rselenium 설치</vt:lpstr>
      <vt:lpstr>서버 실행화면</vt:lpstr>
      <vt:lpstr>Rselenium 크롬 드라이버 설정</vt:lpstr>
      <vt:lpstr>Rselenium 주요 함수</vt:lpstr>
      <vt:lpstr>Rselenium 주요 함수</vt:lpstr>
      <vt:lpstr>교보문고 장바구니 책목록 출력</vt:lpstr>
      <vt:lpstr>교보문고 장바구니 책목록 출력</vt:lpstr>
      <vt:lpstr>교보문고 장바구니 책목록 출력</vt:lpstr>
      <vt:lpstr>OPENAPI 활용 크롤링 예시</vt:lpstr>
      <vt:lpstr>참고 : JSON 포맷</vt:lpstr>
      <vt:lpstr>OPENAPI 활용 크롤링 예시</vt:lpstr>
      <vt:lpstr>OPENAPI 활용 크롤링 예시</vt:lpstr>
      <vt:lpstr>참고자료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Ken</dc:creator>
  <cp:lastModifiedBy>Ken</cp:lastModifiedBy>
  <cp:revision>147</cp:revision>
  <dcterms:created xsi:type="dcterms:W3CDTF">2019-04-10T19:40:49Z</dcterms:created>
  <dcterms:modified xsi:type="dcterms:W3CDTF">2019-05-07T16:50:24Z</dcterms:modified>
</cp:coreProperties>
</file>