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8"/>
  </p:notesMasterIdLst>
  <p:sldIdLst>
    <p:sldId id="614" r:id="rId2"/>
    <p:sldId id="654" r:id="rId3"/>
    <p:sldId id="655" r:id="rId4"/>
    <p:sldId id="656" r:id="rId5"/>
    <p:sldId id="653" r:id="rId6"/>
    <p:sldId id="657" r:id="rId7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 Won Kang" initials="SW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1B2E8"/>
    <a:srgbClr val="CCFFCC"/>
    <a:srgbClr val="99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5" autoAdjust="0"/>
    <p:restoredTop sz="90547" autoAdjust="0"/>
  </p:normalViewPr>
  <p:slideViewPr>
    <p:cSldViewPr snapToGrid="0" snapToObjects="1">
      <p:cViewPr varScale="1">
        <p:scale>
          <a:sx n="79" d="100"/>
          <a:sy n="79" d="100"/>
        </p:scale>
        <p:origin x="-114" y="-4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2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-400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A0A6E-4663-B348-AECB-A8F6C4E0942D}" type="datetimeFigureOut">
              <a:rPr kumimoji="1" lang="ko-KR" altLang="en-US" smtClean="0"/>
              <a:t>2019-06-21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E2458-1522-6045-95EE-2560C899E8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68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159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CC83-8337-064F-BF5A-B6A8CA99F0B6}" type="datetime1">
              <a:rPr lang="ko-KR" altLang="en-US" smtClean="0"/>
              <a:t>2019-06-21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50E0-B466-6D4E-8840-82DB1731899F}" type="datetime1">
              <a:rPr lang="ko-KR" altLang="en-US" smtClean="0"/>
              <a:t>2019-06-21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1914-A1F0-9A42-8B11-379DF8599A22}" type="datetime1">
              <a:rPr lang="ko-KR" altLang="en-US" smtClean="0"/>
              <a:t>2019-06-21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2538-4CCC-F147-866B-6B40C4159E20}" type="datetime1">
              <a:rPr lang="ko-KR" altLang="en-US" smtClean="0"/>
              <a:t>2019-06-21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BD0-210D-2942-A031-ED43D92BF2D1}" type="datetime1">
              <a:rPr lang="ko-KR" altLang="en-US" smtClean="0"/>
              <a:t>2019-06-21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2805" y="39695"/>
            <a:ext cx="3732470" cy="30777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ko-KR" altLang="en-US" sz="1300" spc="-50" dirty="0">
                <a:solidFill>
                  <a:schemeClr val="bg1"/>
                </a:solidFill>
                <a:latin typeface="+mj-ea"/>
                <a:ea typeface="+mj-ea"/>
              </a:rPr>
              <a:t>환경 텍스트 데이터 분석 </a:t>
            </a:r>
            <a:r>
              <a:rPr lang="ko-KR" altLang="en-US" sz="1300" spc="-50" dirty="0" smtClean="0">
                <a:solidFill>
                  <a:schemeClr val="bg1"/>
                </a:solidFill>
                <a:latin typeface="+mj-ea"/>
                <a:ea typeface="+mj-ea"/>
              </a:rPr>
              <a:t>방법론 </a:t>
            </a:r>
            <a:r>
              <a:rPr lang="en-US" altLang="ko-KR" sz="1300" spc="-50" dirty="0" smtClean="0">
                <a:solidFill>
                  <a:schemeClr val="bg1"/>
                </a:solidFill>
                <a:latin typeface="+mj-ea"/>
                <a:ea typeface="+mj-ea"/>
              </a:rPr>
              <a:t>/ 2019.04.26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ED5F-D75F-994B-8D08-9BD13B37D236}" type="datetime1">
              <a:rPr lang="ko-KR" altLang="en-US" smtClean="0"/>
              <a:t>2019-06-21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A283-1DF9-964A-899A-A0640AB30649}" type="datetime1">
              <a:rPr lang="ko-KR" altLang="en-US" smtClean="0"/>
              <a:t>2019-06-21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CCF3-6E8D-C147-B775-5FDFC16B76CD}" type="datetime1">
              <a:rPr lang="ko-KR" altLang="en-US" smtClean="0"/>
              <a:t>2019-06-21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A3C-B9F4-8F42-A34B-06B59E47A5C8}" type="datetime1">
              <a:rPr lang="ko-KR" altLang="en-US" smtClean="0"/>
              <a:t>2019-06-21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CE2-6AFF-6E47-BF58-32B352E8A900}" type="datetime1">
              <a:rPr lang="ko-KR" altLang="en-US" smtClean="0"/>
              <a:t>2019-06-21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24BD-250D-0244-AD2D-CFB3353CC0B4}" type="datetime1">
              <a:rPr lang="ko-KR" altLang="en-US" smtClean="0"/>
              <a:t>2019-06-21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342D-CE56-AC41-ACB4-F1332A63EEAA}" type="datetime1">
              <a:rPr lang="ko-KR" altLang="en-US" smtClean="0"/>
              <a:t>2019-06-21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410CCE2-6AFF-6E47-BF58-32B352E8A900}" type="datetime1">
              <a:rPr lang="ko-KR" altLang="en-US" smtClean="0"/>
              <a:t>2019-06-21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69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/>
              <a:t>네트워크 </a:t>
            </a:r>
            <a:r>
              <a:rPr lang="ko-KR" altLang="en-US" sz="3600" dirty="0" smtClean="0"/>
              <a:t>분석의 기본</a:t>
            </a:r>
            <a:endParaRPr lang="ko-KR" altLang="en-US" sz="36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2844800" y="3600450"/>
            <a:ext cx="8534400" cy="175260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한국환경정책평가연구원</a:t>
            </a:r>
            <a:endParaRPr lang="en-US" altLang="ko-KR" dirty="0"/>
          </a:p>
          <a:p>
            <a:pPr algn="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환경경제연구실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부연구위원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진대용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14" descr="http://courses.essex.ac.uk/ce/ce802/Data%20Mining%20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01" y="3690602"/>
            <a:ext cx="2710197" cy="271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2805" y="39695"/>
            <a:ext cx="3732470" cy="30777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ko-KR" altLang="en-US" sz="1300" spc="-50" dirty="0">
                <a:solidFill>
                  <a:schemeClr val="bg1"/>
                </a:solidFill>
                <a:latin typeface="+mj-ea"/>
                <a:ea typeface="+mj-ea"/>
              </a:rPr>
              <a:t>환경 텍스트 데이터 분석 </a:t>
            </a:r>
            <a:r>
              <a:rPr lang="ko-KR" altLang="en-US" sz="1300" spc="-50" dirty="0" smtClean="0">
                <a:solidFill>
                  <a:schemeClr val="bg1"/>
                </a:solidFill>
                <a:latin typeface="+mj-ea"/>
                <a:ea typeface="+mj-ea"/>
              </a:rPr>
              <a:t>방법론 </a:t>
            </a:r>
            <a:r>
              <a:rPr lang="en-US" altLang="ko-KR" sz="1300" spc="-50" dirty="0" smtClean="0">
                <a:solidFill>
                  <a:schemeClr val="bg1"/>
                </a:solidFill>
                <a:latin typeface="+mj-ea"/>
                <a:ea typeface="+mj-ea"/>
              </a:rPr>
              <a:t>/ 2019.06.22</a:t>
            </a:r>
          </a:p>
        </p:txBody>
      </p:sp>
      <p:pic>
        <p:nvPicPr>
          <p:cNvPr id="1026" name="Picture 2" descr="íêµ­íê²½ì ì±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5867169"/>
            <a:ext cx="3289300" cy="6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네트워크 분석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그래프 구성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노드와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엣지를</a:t>
            </a:r>
            <a:r>
              <a:rPr lang="ko-KR" altLang="en-US" dirty="0" smtClean="0"/>
              <a:t> 정의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키워드 빈도수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엣지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코사인 유사도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1600200"/>
            <a:ext cx="6862509" cy="433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9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 분석 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937" y="2238375"/>
            <a:ext cx="2971049" cy="35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18" y="2286000"/>
            <a:ext cx="3337482" cy="329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6" y="2524125"/>
            <a:ext cx="377622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4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: 4</a:t>
            </a:r>
            <a:r>
              <a:rPr lang="ko-KR" altLang="en-US" dirty="0"/>
              <a:t>차</a:t>
            </a:r>
            <a:r>
              <a:rPr lang="en-US" altLang="ko-KR" dirty="0" smtClean="0"/>
              <a:t> </a:t>
            </a:r>
            <a:r>
              <a:rPr lang="ko-KR" altLang="en-US" dirty="0" smtClean="0"/>
              <a:t>국가종합계획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41" y="1549400"/>
            <a:ext cx="5097159" cy="33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44" y="1600200"/>
            <a:ext cx="5156314" cy="4806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39320" y="1600200"/>
            <a:ext cx="5165888" cy="634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2020" y="3508114"/>
            <a:ext cx="5165888" cy="3019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중심성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중요노드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선정방법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AutoShape 4" descr="round arrow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4" y="1610960"/>
            <a:ext cx="5925716" cy="306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68275" y="5938740"/>
            <a:ext cx="11690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https://</a:t>
            </a:r>
            <a:r>
              <a:rPr lang="en-US" altLang="ko-KR" sz="2000" dirty="0" smtClean="0"/>
              <a:t>www.quora.com/What-are-the-limitations-of-graph-centrality-measures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https://</a:t>
            </a:r>
            <a:r>
              <a:rPr lang="en-US" altLang="ko-KR" sz="2000" dirty="0" smtClean="0"/>
              <a:t>ratsgo.github.io, </a:t>
            </a:r>
            <a:endParaRPr lang="ko-KR" altLang="en-US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21690"/>
              </p:ext>
            </p:extLst>
          </p:nvPr>
        </p:nvGraphicFramePr>
        <p:xfrm>
          <a:off x="6215063" y="1610960"/>
          <a:ext cx="5795962" cy="4390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707"/>
                <a:gridCol w="4257255"/>
              </a:tblGrid>
              <a:tr h="4119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 smtClean="0">
                          <a:latin typeface="KoPub돋움체 Medium" pitchFamily="2" charset="-127"/>
                          <a:ea typeface="KoPub돋움체 Medium" pitchFamily="2" charset="-127"/>
                        </a:rPr>
                        <a:t>중심성</a:t>
                      </a:r>
                      <a:r>
                        <a:rPr lang="ko-KR" altLang="en-US" sz="16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 지표</a:t>
                      </a:r>
                      <a:endParaRPr lang="ko-KR" altLang="en-US" sz="1600" dirty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강조 포인트</a:t>
                      </a:r>
                      <a:endParaRPr lang="ko-KR" altLang="en-US" sz="1600" dirty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/>
                </a:tc>
              </a:tr>
              <a:tr h="5309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Degree centrality</a:t>
                      </a:r>
                      <a:endParaRPr lang="ko-KR" altLang="en-US" sz="1600" dirty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직접적인 </a:t>
                      </a:r>
                      <a:r>
                        <a:rPr lang="ko-KR" altLang="en-US" sz="1200" dirty="0" err="1" smtClean="0">
                          <a:latin typeface="KoPub돋움체 Medium" pitchFamily="2" charset="-127"/>
                          <a:ea typeface="KoPub돋움체 Medium" pitchFamily="2" charset="-127"/>
                        </a:rPr>
                        <a:t>연결관게</a:t>
                      </a:r>
                      <a:endParaRPr lang="en-US" altLang="ko-KR" sz="12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한 꼭지점에 연결된 간선의 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8091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Closeness centrality</a:t>
                      </a:r>
                      <a:endParaRPr lang="ko-KR" altLang="en-US" sz="1600" dirty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연결하는 경로길이</a:t>
                      </a:r>
                      <a:endParaRPr lang="en-US" altLang="ko-KR" sz="1200" dirty="0" smtClean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꼭지점이 그를 제외한 다른 꼭지점과 얼마나 가까이에 있는지를 나타내는 지표</a:t>
                      </a:r>
                      <a:endParaRPr lang="ko-KR" altLang="en-US" sz="1200" dirty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/>
                </a:tc>
              </a:tr>
              <a:tr h="12812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 smtClean="0">
                          <a:latin typeface="KoPub돋움체 Medium" pitchFamily="2" charset="-127"/>
                          <a:ea typeface="KoPub돋움체 Medium" pitchFamily="2" charset="-127"/>
                        </a:rPr>
                        <a:t>Betweeness</a:t>
                      </a:r>
                      <a:r>
                        <a:rPr lang="en-US" altLang="ko-KR" sz="16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 centrality</a:t>
                      </a:r>
                      <a:endParaRPr lang="ko-KR" altLang="en-US" sz="1600" dirty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KoPub돋움체 Medium" pitchFamily="2" charset="-127"/>
                          <a:ea typeface="KoPub돋움체 Medium" pitchFamily="2" charset="-127"/>
                        </a:rPr>
                        <a:t>노드들이</a:t>
                      </a:r>
                      <a:r>
                        <a:rPr lang="ko-KR" altLang="en-US" sz="12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 최단경로상</a:t>
                      </a:r>
                      <a:r>
                        <a:rPr lang="ko-KR" altLang="en-US" sz="1200" baseline="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 위치 여부</a:t>
                      </a:r>
                      <a:endParaRPr lang="en-US" altLang="ko-KR" sz="1200" baseline="0" dirty="0" smtClean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한 꼭지점의 중개중심성은 그 꼭지점을 제외한 다른 두 꼭지점을 잇는 최단거리에 해당 꼭지점이 얼마나 많이 등장하는지 빈도로</a:t>
                      </a:r>
                      <a:endParaRPr lang="ko-KR" altLang="en-US" sz="1200" dirty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/>
                </a:tc>
              </a:tr>
              <a:tr h="6068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Eigenvector</a:t>
                      </a:r>
                      <a:r>
                        <a:rPr lang="en-US" altLang="ko-KR" sz="1600" baseline="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 centrality</a:t>
                      </a:r>
                      <a:endParaRPr lang="ko-KR" altLang="en-US" sz="1600" dirty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KoPub돋움체 Medium" pitchFamily="2" charset="-127"/>
                          <a:ea typeface="KoPub돋움체 Medium" pitchFamily="2" charset="-127"/>
                        </a:rPr>
                        <a:t>노드의</a:t>
                      </a:r>
                      <a:r>
                        <a:rPr lang="ko-KR" altLang="en-US" sz="1200" dirty="0" smtClean="0">
                          <a:latin typeface="KoPub돋움체 Medium" pitchFamily="2" charset="-127"/>
                          <a:ea typeface="KoPub돋움체 Medium" pitchFamily="2" charset="-127"/>
                        </a:rPr>
                        <a:t> </a:t>
                      </a:r>
                      <a:r>
                        <a:rPr lang="ko-KR" altLang="en-US" sz="1200" dirty="0" err="1" smtClean="0">
                          <a:latin typeface="KoPub돋움체 Medium" pitchFamily="2" charset="-127"/>
                          <a:ea typeface="KoPub돋움체 Medium" pitchFamily="2" charset="-127"/>
                        </a:rPr>
                        <a:t>연결정도</a:t>
                      </a:r>
                      <a:endParaRPr lang="en-US" altLang="ko-KR" sz="1200" dirty="0" smtClean="0">
                        <a:latin typeface="KoPub돋움체 Medium" pitchFamily="2" charset="-127"/>
                        <a:ea typeface="KoPub돋움체 Medium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중요한 꼭지점에 연결된 꼭지점일 수록 그 중요도가 높아지는 지표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8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</a:t>
            </a:r>
            <a:r>
              <a:rPr lang="ko-KR" altLang="en-US" dirty="0" err="1"/>
              <a:t>중심성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중요노드</a:t>
            </a:r>
            <a:r>
              <a:rPr lang="ko-KR" altLang="en-US" dirty="0"/>
              <a:t> </a:t>
            </a:r>
            <a:r>
              <a:rPr lang="ko-KR" altLang="en-US" dirty="0" smtClean="0"/>
              <a:t>선정 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381" y="1957629"/>
            <a:ext cx="3325211" cy="436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62258"/>
            <a:ext cx="3566474" cy="352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950" y="2459588"/>
            <a:ext cx="4029372" cy="328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4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10167</TotalTime>
  <Words>112</Words>
  <Application>Microsoft Office PowerPoint</Application>
  <PresentationFormat>사용자 지정</PresentationFormat>
  <Paragraphs>39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투명도</vt:lpstr>
      <vt:lpstr>네트워크 분석의 기본</vt:lpstr>
      <vt:lpstr>네트워크 분석</vt:lpstr>
      <vt:lpstr>네트워크 분석 예시</vt:lpstr>
      <vt:lpstr>사례 : 4차 국가종합계획</vt:lpstr>
      <vt:lpstr>네트워크 중심성 : 중요노드 선정방법</vt:lpstr>
      <vt:lpstr>네트워크 중심성 : 중요노드 선정 예시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 빅데이터 분석 및 서비스 개발</dc:title>
  <dc:creator>Sung Won Kang</dc:creator>
  <cp:lastModifiedBy>Ken</cp:lastModifiedBy>
  <cp:revision>1394</cp:revision>
  <cp:lastPrinted>2019-03-06T10:00:05Z</cp:lastPrinted>
  <dcterms:created xsi:type="dcterms:W3CDTF">2017-03-13T05:01:48Z</dcterms:created>
  <dcterms:modified xsi:type="dcterms:W3CDTF">2019-06-20T22:17:05Z</dcterms:modified>
</cp:coreProperties>
</file>