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
  </p:notesMasterIdLst>
  <p:sldIdLst>
    <p:sldId id="277" r:id="rId2"/>
    <p:sldId id="278"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85" autoAdjust="0"/>
    <p:restoredTop sz="94096" autoAdjust="0"/>
  </p:normalViewPr>
  <p:slideViewPr>
    <p:cSldViewPr>
      <p:cViewPr varScale="1">
        <p:scale>
          <a:sx n="114" d="100"/>
          <a:sy n="114" d="100"/>
        </p:scale>
        <p:origin x="194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4"/>
            <a:ext cx="3037840" cy="464820"/>
          </a:xfrm>
          <a:prstGeom prst="rect">
            <a:avLst/>
          </a:prstGeom>
        </p:spPr>
        <p:txBody>
          <a:bodyPr vert="horz" lIns="91440" tIns="45720" rIns="91440" bIns="45720" rtlCol="0"/>
          <a:lstStyle>
            <a:lvl1pPr algn="r">
              <a:defRPr sz="1200"/>
            </a:lvl1pPr>
          </a:lstStyle>
          <a:p>
            <a:fld id="{98AFA182-80BB-45F9-B1C4-142E3C28EB94}" type="datetimeFigureOut">
              <a:rPr lang="en-US" smtClean="0"/>
              <a:pPr/>
              <a:t>2/25/2020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15794"/>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71"/>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71"/>
            <a:ext cx="3037840" cy="464820"/>
          </a:xfrm>
          <a:prstGeom prst="rect">
            <a:avLst/>
          </a:prstGeom>
        </p:spPr>
        <p:txBody>
          <a:bodyPr vert="horz" lIns="91440" tIns="45720" rIns="91440" bIns="45720" rtlCol="0" anchor="b"/>
          <a:lstStyle>
            <a:lvl1pPr algn="r">
              <a:defRPr sz="1200"/>
            </a:lvl1pPr>
          </a:lstStyle>
          <a:p>
            <a:fld id="{130B541D-8379-4F27-A58A-D5ED7D4CB445}" type="slidenum">
              <a:rPr lang="en-US" smtClean="0"/>
              <a:pPr/>
              <a:t>‹#›</a:t>
            </a:fld>
            <a:endParaRPr lang="en-US" dirty="0"/>
          </a:p>
        </p:txBody>
      </p:sp>
    </p:spTree>
    <p:extLst>
      <p:ext uri="{BB962C8B-B14F-4D97-AF65-F5344CB8AC3E}">
        <p14:creationId xmlns:p14="http://schemas.microsoft.com/office/powerpoint/2010/main" val="227440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8034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dirty="0" smtClean="0">
                <a:solidFill>
                  <a:srgbClr val="000000"/>
                </a:solidFill>
              </a:rPr>
              <a:t>Month 00, 0000</a:t>
            </a:r>
            <a:endParaRPr lang="en-US" dirty="0">
              <a:solidFill>
                <a:srgbClr val="000000"/>
              </a:solidFill>
            </a:endParaRPr>
          </a:p>
        </p:txBody>
      </p:sp>
      <p:sp>
        <p:nvSpPr>
          <p:cNvPr id="8" name="Footer Placeholder 7"/>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9" name="Slide Number Placeholder 8"/>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86426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21821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5"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53525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328080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5"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217474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5"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3" name="Footer Placeholder 2"/>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02442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834533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946218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48441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4283116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893655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4" name="Footer Placeholder 3"/>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461575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8" name="Text Placeholder 21"/>
          <p:cNvSpPr>
            <a:spLocks noGrp="1"/>
          </p:cNvSpPr>
          <p:nvPr>
            <p:ph type="body" sz="quarter" idx="16"/>
          </p:nvPr>
        </p:nvSpPr>
        <p:spPr bwMode="gray">
          <a:xfrm>
            <a:off x="457200"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002119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Text Placeholder 21"/>
          <p:cNvSpPr>
            <a:spLocks noGrp="1"/>
          </p:cNvSpPr>
          <p:nvPr>
            <p:ph type="body" sz="quarter" idx="16"/>
          </p:nvPr>
        </p:nvSpPr>
        <p:spPr bwMode="gray">
          <a:xfrm>
            <a:off x="457200"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200"/>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559365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Text Placeholder 21"/>
          <p:cNvSpPr>
            <a:spLocks noGrp="1"/>
          </p:cNvSpPr>
          <p:nvPr>
            <p:ph type="body" sz="quarter" idx="16"/>
          </p:nvPr>
        </p:nvSpPr>
        <p:spPr bwMode="gray">
          <a:xfrm>
            <a:off x="457200"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49" y="457200"/>
            <a:ext cx="5175251"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936693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2" name="Text Placeholder 21"/>
          <p:cNvSpPr>
            <a:spLocks noGrp="1"/>
          </p:cNvSpPr>
          <p:nvPr>
            <p:ph type="body" sz="quarter" idx="16"/>
          </p:nvPr>
        </p:nvSpPr>
        <p:spPr bwMode="gray">
          <a:xfrm>
            <a:off x="457200"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5"/>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889074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8"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dirty="0" smtClean="0">
                <a:solidFill>
                  <a:srgbClr val="000000"/>
                </a:solidFill>
              </a:rPr>
              <a:t>Month 00, 0000</a:t>
            </a:r>
            <a:endParaRPr lang="en-US" dirty="0">
              <a:solidFill>
                <a:srgbClr val="000000"/>
              </a:solidFill>
            </a:endParaRPr>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5" name="Slide Number Placeholder 4"/>
          <p:cNvSpPr>
            <a:spLocks noGrp="1"/>
          </p:cNvSpPr>
          <p:nvPr>
            <p:ph type="sldNum" sz="quarter" idx="18"/>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36940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5"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5"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905005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6"/>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97183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021727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dirty="0" smtClean="0">
                <a:solidFill>
                  <a:srgbClr val="000000"/>
                </a:solidFill>
              </a:rPr>
              <a:t>Month 00, 0000</a:t>
            </a:r>
            <a:endParaRPr lang="en-US" dirty="0">
              <a:solidFill>
                <a:srgbClr val="000000"/>
              </a:solidFill>
            </a:endParaRPr>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4" name="Slide Number Placeholder 3"/>
          <p:cNvSpPr>
            <a:spLocks noGrp="1"/>
          </p:cNvSpPr>
          <p:nvPr>
            <p:ph type="sldNum" sz="quarter" idx="13"/>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9246346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defTabSz="457200">
              <a:lnSpc>
                <a:spcPct val="90000"/>
              </a:lnSpc>
            </a:pPr>
            <a:r>
              <a:rPr lang="en-US" sz="4000" b="1" dirty="0">
                <a:solidFill>
                  <a:srgbClr val="CC050A"/>
                </a:solidFill>
                <a:latin typeface="NeueHaasGroteskDisp Std"/>
              </a:rPr>
              <a:t>Thank you.</a:t>
            </a:r>
          </a:p>
        </p:txBody>
      </p:sp>
      <p:sp>
        <p:nvSpPr>
          <p:cNvPr id="4" name="Date Placeholder 3"/>
          <p:cNvSpPr>
            <a:spLocks noGrp="1"/>
          </p:cNvSpPr>
          <p:nvPr>
            <p:ph type="dt" sz="half" idx="10"/>
          </p:nvPr>
        </p:nvSpPr>
        <p:spPr/>
        <p:txBody>
          <a:bodyPr/>
          <a:lstStyle/>
          <a:p>
            <a:r>
              <a:rPr lang="en-US" dirty="0" smtClean="0">
                <a:solidFill>
                  <a:srgbClr val="000000"/>
                </a:solidFill>
              </a:rPr>
              <a:t>Month 00, 0000</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6" name="Slide Number Placeholder 5"/>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189227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5"/>
          <p:cNvSpPr>
            <a:spLocks noGrp="1"/>
          </p:cNvSpPr>
          <p:nvPr>
            <p:ph type="title"/>
          </p:nvPr>
        </p:nvSpPr>
        <p:spPr>
          <a:xfrm>
            <a:off x="2298701" y="241300"/>
            <a:ext cx="6464300" cy="444500"/>
          </a:xfrm>
        </p:spPr>
        <p:txBody>
          <a:bodyPr/>
          <a:lstStyle/>
          <a:p>
            <a:r>
              <a:rPr lang="en-US" dirty="0" smtClean="0"/>
              <a:t>Click to edit Master title style</a:t>
            </a:r>
            <a:endParaRPr lang="en-US" dirty="0"/>
          </a:p>
        </p:txBody>
      </p:sp>
      <p:sp>
        <p:nvSpPr>
          <p:cNvPr id="4" name="Text Placeholder 7"/>
          <p:cNvSpPr>
            <a:spLocks noGrp="1"/>
          </p:cNvSpPr>
          <p:nvPr>
            <p:ph type="body" sz="quarter" idx="10"/>
          </p:nvPr>
        </p:nvSpPr>
        <p:spPr>
          <a:xfrm>
            <a:off x="2286000" y="685800"/>
            <a:ext cx="6477000" cy="457200"/>
          </a:xfrm>
        </p:spPr>
        <p:txBody>
          <a:bodyPr/>
          <a:lstStyle>
            <a:lvl1pPr algn="r">
              <a:buNone/>
              <a:defRPr sz="1800" i="1"/>
            </a:lvl1pPr>
          </a:lstStyle>
          <a:p>
            <a:pPr lvl="0"/>
            <a:r>
              <a:rPr lang="en-US" dirty="0" smtClean="0"/>
              <a:t>Click to edit Master text styles</a:t>
            </a:r>
          </a:p>
        </p:txBody>
      </p:sp>
    </p:spTree>
    <p:extLst>
      <p:ext uri="{BB962C8B-B14F-4D97-AF65-F5344CB8AC3E}">
        <p14:creationId xmlns:p14="http://schemas.microsoft.com/office/powerpoint/2010/main" val="914024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FFFFFF"/>
              </a:solidFill>
            </a:endParaRPr>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96169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9" name="Title 1"/>
          <p:cNvSpPr>
            <a:spLocks noGrp="1"/>
          </p:cNvSpPr>
          <p:nvPr>
            <p:ph type="title"/>
          </p:nvPr>
        </p:nvSpPr>
        <p:spPr bwMode="gray">
          <a:xfrm>
            <a:off x="457200" y="423005"/>
            <a:ext cx="7086600" cy="457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84583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326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13"/>
          </p:nvPr>
        </p:nvSpPr>
        <p:spPr/>
        <p:txBody>
          <a:bodyPr/>
          <a:lstStyle/>
          <a:p>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
        <p:nvSpPr>
          <p:cNvPr id="7" name="Title 1"/>
          <p:cNvSpPr>
            <a:spLocks noGrp="1"/>
          </p:cNvSpPr>
          <p:nvPr>
            <p:ph type="title"/>
          </p:nvPr>
        </p:nvSpPr>
        <p:spPr bwMode="gray">
          <a:xfrm>
            <a:off x="457200" y="423005"/>
            <a:ext cx="7086600" cy="457200"/>
          </a:xfrm>
        </p:spPr>
        <p:txBody>
          <a:bodyPr/>
          <a:lstStyle/>
          <a:p>
            <a:r>
              <a:rPr lang="en-US" smtClean="0"/>
              <a:t>Click to edit Master title style</a:t>
            </a:r>
            <a:endParaRPr lang="en-US" dirty="0"/>
          </a:p>
        </p:txBody>
      </p:sp>
      <p:sp>
        <p:nvSpPr>
          <p:cNvPr id="8" name="Content Placeholder 2"/>
          <p:cNvSpPr>
            <a:spLocks noGrp="1"/>
          </p:cNvSpPr>
          <p:nvPr>
            <p:ph idx="1"/>
          </p:nvPr>
        </p:nvSpPr>
        <p:spPr bwMode="gray">
          <a:xfrm>
            <a:off x="457200" y="1371600"/>
            <a:ext cx="7086600" cy="4800600"/>
          </a:xfrm>
        </p:spPr>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8574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pPr defTabSz="457200"/>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pPr defTabSz="457200"/>
            <a:fld id="{E12D0507-9F86-7A45-BE8E-43760B9F92AA}" type="slidenum">
              <a:rPr lang="en-US" smtClean="0">
                <a:solidFill>
                  <a:srgbClr val="000000"/>
                </a:solidFill>
              </a:rPr>
              <a:pPr defTabSz="457200"/>
              <a:t>‹#›</a:t>
            </a:fld>
            <a:endParaRPr lang="en-US" dirty="0">
              <a:solidFill>
                <a:srgbClr val="000000"/>
              </a:solidFill>
            </a:endParaRPr>
          </a:p>
        </p:txBody>
      </p:sp>
      <p:pic>
        <p:nvPicPr>
          <p:cNvPr id="7" name="Picture 2"/>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gray">
          <a:xfrm>
            <a:off x="316476" y="6256413"/>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pPr defTabSz="457200"/>
            <a:r>
              <a:rPr lang="en-US" dirty="0" smtClean="0">
                <a:solidFill>
                  <a:srgbClr val="333333"/>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333333"/>
              </a:solidFill>
            </a:endParaRPr>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E12D0507-9F86-7A45-BE8E-43760B9F92AA}" type="slidenum">
              <a:rPr lang="en-US" smtClean="0">
                <a:solidFill>
                  <a:srgbClr val="000000"/>
                </a:solidFill>
              </a:rPr>
              <a:pPr/>
              <a:t>1</a:t>
            </a:fld>
            <a:endParaRPr lang="en-US" dirty="0">
              <a:solidFill>
                <a:srgbClr val="000000"/>
              </a:solidFill>
            </a:endParaRPr>
          </a:p>
        </p:txBody>
      </p:sp>
      <p:sp>
        <p:nvSpPr>
          <p:cNvPr id="6" name="TextBox 5"/>
          <p:cNvSpPr txBox="1"/>
          <p:nvPr/>
        </p:nvSpPr>
        <p:spPr>
          <a:xfrm>
            <a:off x="-26894" y="-38010"/>
            <a:ext cx="2998694" cy="338554"/>
          </a:xfrm>
          <a:prstGeom prst="rect">
            <a:avLst/>
          </a:prstGeom>
          <a:noFill/>
        </p:spPr>
        <p:txBody>
          <a:bodyPr wrap="square" rtlCol="0">
            <a:spAutoFit/>
          </a:bodyPr>
          <a:lstStyle/>
          <a:p>
            <a:r>
              <a:rPr lang="en-US" sz="1600" b="1" dirty="0" smtClean="0"/>
              <a:t>Yesterday</a:t>
            </a:r>
            <a:endParaRPr lang="en-US" sz="1200" dirty="0"/>
          </a:p>
        </p:txBody>
      </p:sp>
      <p:graphicFrame>
        <p:nvGraphicFramePr>
          <p:cNvPr id="12" name="Table 11"/>
          <p:cNvGraphicFramePr>
            <a:graphicFrameLocks noGrp="1"/>
          </p:cNvGraphicFramePr>
          <p:nvPr>
            <p:extLst>
              <p:ext uri="{D42A27DB-BD31-4B8C-83A1-F6EECF244321}">
                <p14:modId xmlns:p14="http://schemas.microsoft.com/office/powerpoint/2010/main" val="1356919814"/>
              </p:ext>
            </p:extLst>
          </p:nvPr>
        </p:nvGraphicFramePr>
        <p:xfrm>
          <a:off x="71187" y="300541"/>
          <a:ext cx="4348414" cy="5029338"/>
        </p:xfrm>
        <a:graphic>
          <a:graphicData uri="http://schemas.openxmlformats.org/drawingml/2006/table">
            <a:tbl>
              <a:tblPr/>
              <a:tblGrid>
                <a:gridCol w="242388"/>
                <a:gridCol w="1591425"/>
                <a:gridCol w="533400"/>
                <a:gridCol w="609600"/>
                <a:gridCol w="457200"/>
                <a:gridCol w="276097"/>
                <a:gridCol w="98726"/>
                <a:gridCol w="539578"/>
              </a:tblGrid>
              <a:tr h="177080">
                <a:tc>
                  <a:txBody>
                    <a:bodyPr/>
                    <a:lstStyle/>
                    <a:p>
                      <a:pPr algn="ctr" fontAlgn="b"/>
                      <a:endParaRPr lang="en-US" sz="12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1200" b="1" i="0" u="none" strike="noStrike" dirty="0">
                          <a:solidFill>
                            <a:srgbClr val="FFFFFF"/>
                          </a:solidFill>
                          <a:effectLst/>
                          <a:latin typeface="Calibri" panose="020F0502020204030204" pitchFamily="34" charset="0"/>
                          <a:cs typeface="Calibri" panose="020F0502020204030204" pitchFamily="34" charset="0"/>
                        </a:rPr>
                        <a:t>SM</a:t>
                      </a: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 </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1" i="0" u="none" strike="noStrike" dirty="0" smtClean="0">
                          <a:solidFill>
                            <a:srgbClr val="FFFFFF"/>
                          </a:solidFill>
                          <a:effectLst/>
                          <a:latin typeface="Calibri" panose="020F0502020204030204" pitchFamily="34" charset="0"/>
                          <a:cs typeface="Calibri" panose="020F0502020204030204" pitchFamily="34" charset="0"/>
                        </a:rPr>
                        <a:t>WTD NPS</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30586">
                <a:tc>
                  <a:txBody>
                    <a:bodyPr/>
                    <a:lstStyle/>
                    <a:p>
                      <a:pPr algn="ctr" fontAlgn="ctr"/>
                      <a:endParaRPr lang="en-US" sz="900" b="0" i="0" u="none" strike="noStrike" dirty="0" smtClean="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00" b="0" i="0" u="none" strike="noStrike" dirty="0">
                          <a:solidFill>
                            <a:srgbClr val="000000"/>
                          </a:solidFill>
                          <a:effectLst/>
                          <a:latin typeface="Calibri" panose="020F0502020204030204" pitchFamily="34" charset="0"/>
                        </a:rPr>
                        <a:t>Senior Manager 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Calibri" panose="020F0502020204030204" pitchFamily="34" charset="0"/>
                        </a:rPr>
                        <a:t>98.57%</a:t>
                      </a:r>
                      <a:endParaRPr lang="en-US" sz="9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98.57%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78.57%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75.55%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Senior Manager 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900" b="0" i="0" u="none" strike="noStrike">
                          <a:solidFill>
                            <a:srgbClr val="000000"/>
                          </a:solidFill>
                          <a:effectLst/>
                          <a:latin typeface="Calibri" panose="020F0502020204030204" pitchFamily="34" charset="0"/>
                        </a:rPr>
                        <a:t>98.89%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Calibri" panose="020F0502020204030204" pitchFamily="34" charset="0"/>
                        </a:rPr>
                        <a:t>96.67%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Calibri" panose="020F0502020204030204" pitchFamily="34" charset="0"/>
                        </a:rPr>
                        <a:t>74.44%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70.22%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73343">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00" b="0" i="0" u="none" strike="noStrike" dirty="0">
                          <a:solidFill>
                            <a:srgbClr val="000000"/>
                          </a:solidFill>
                          <a:effectLst/>
                          <a:latin typeface="Calibri" panose="020F0502020204030204" pitchFamily="34" charset="0"/>
                        </a:rPr>
                        <a:t>Senior Manager 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65.12%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77.61%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625">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i="0" u="none" strike="noStrike" dirty="0">
                          <a:solidFill>
                            <a:srgbClr val="FFFFFF"/>
                          </a:solidFill>
                          <a:effectLst/>
                          <a:latin typeface="Calibri" panose="020F0502020204030204" pitchFamily="34" charset="0"/>
                          <a:cs typeface="Calibri" panose="020F0502020204030204" pitchFamily="34" charset="0"/>
                        </a:rPr>
                        <a:t>Supervisor</a:t>
                      </a: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1" i="0" u="none" strike="noStrike" dirty="0" smtClean="0">
                          <a:solidFill>
                            <a:srgbClr val="FFFFFF"/>
                          </a:solidFill>
                          <a:effectLst/>
                          <a:latin typeface="Calibri" panose="020F0502020204030204" pitchFamily="34" charset="0"/>
                          <a:cs typeface="Calibri" panose="020F0502020204030204" pitchFamily="34" charset="0"/>
                        </a:rPr>
                        <a:t>WTD NPS</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82.35%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65.57%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2794">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72.22%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4</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87.50%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77.19%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5</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87.50%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62.07%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10490">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6</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73.68%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70.49%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115">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7</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72.73%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76.92%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8</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69.23%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73.68%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9</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68.75%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68.00%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10</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70.59%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63.64%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75.44%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61.11%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80.77%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94.74%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57.89%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72.73%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14</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85.29%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535">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73343">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182319">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lumMod val="9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84785">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Tech</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 </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1" i="0" u="none" strike="noStrike" dirty="0" smtClean="0">
                          <a:solidFill>
                            <a:srgbClr val="FFFFFF"/>
                          </a:solidFill>
                          <a:effectLst/>
                          <a:latin typeface="Calibri" panose="020F0502020204030204" pitchFamily="34" charset="0"/>
                          <a:cs typeface="Calibri" panose="020F0502020204030204" pitchFamily="34" charset="0"/>
                        </a:rPr>
                        <a:t>WTD NPS </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13985">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15</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70.37%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586">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16</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40.00%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0586">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17</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effectLst/>
                          <a:latin typeface="Calibri" panose="020F0502020204030204" pitchFamily="34" charset="0"/>
                        </a:rPr>
                        <a:t>100.00</a:t>
                      </a:r>
                      <a:r>
                        <a:rPr lang="en-US" sz="9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lumMod val="90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70.00%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0586">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9626">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i="0" u="none" strike="noStrike" dirty="0" err="1">
                          <a:solidFill>
                            <a:srgbClr val="FFFFFF"/>
                          </a:solidFill>
                          <a:effectLst/>
                          <a:latin typeface="Calibri" panose="020F0502020204030204" pitchFamily="34" charset="0"/>
                          <a:cs typeface="Calibri" panose="020F0502020204030204" pitchFamily="34" charset="0"/>
                        </a:rPr>
                        <a:t>WebChat</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 </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1" i="0" u="none" strike="noStrike" dirty="0" smtClean="0">
                          <a:solidFill>
                            <a:srgbClr val="FFFFFF"/>
                          </a:solidFill>
                          <a:effectLst/>
                          <a:latin typeface="Calibri" panose="020F0502020204030204" pitchFamily="34" charset="0"/>
                          <a:cs typeface="Calibri" panose="020F0502020204030204" pitchFamily="34" charset="0"/>
                        </a:rPr>
                        <a:t>WTD NPS </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25100">
                <a:tc>
                  <a:txBody>
                    <a:bodyPr/>
                    <a:lstStyle/>
                    <a:p>
                      <a:pPr algn="ctr" fontAlgn="ctr"/>
                      <a:r>
                        <a:rPr lang="en-US" sz="900" b="0" i="0" u="none" strike="noStrike" dirty="0" smtClean="0">
                          <a:solidFill>
                            <a:srgbClr val="000000"/>
                          </a:solidFill>
                          <a:effectLst/>
                          <a:latin typeface="Calibri" panose="020F0502020204030204" pitchFamily="34" charset="0"/>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smtClean="0">
                          <a:solidFill>
                            <a:srgbClr val="000000"/>
                          </a:solidFill>
                          <a:effectLst/>
                          <a:latin typeface="Calibri" panose="020F0502020204030204" pitchFamily="34" charset="0"/>
                        </a:rPr>
                        <a:t>Supervisor 18</a:t>
                      </a:r>
                      <a:endParaRPr lang="en-US" sz="8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90.00%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smtClean="0">
                          <a:solidFill>
                            <a:srgbClr val="000000"/>
                          </a:solidFill>
                          <a:effectLst/>
                          <a:latin typeface="Calibri" panose="020F0502020204030204" pitchFamily="34" charset="0"/>
                        </a:rPr>
                        <a:t>93.55</a:t>
                      </a:r>
                      <a:endParaRPr lang="en-US" sz="85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smtClean="0">
                          <a:solidFill>
                            <a:srgbClr val="000000"/>
                          </a:solidFill>
                          <a:effectLst/>
                          <a:latin typeface="Calibri" panose="020F0502020204030204" pitchFamily="34" charset="0"/>
                        </a:rPr>
                        <a:t>95.55%</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100">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279139383"/>
              </p:ext>
            </p:extLst>
          </p:nvPr>
        </p:nvGraphicFramePr>
        <p:xfrm>
          <a:off x="4597400" y="305544"/>
          <a:ext cx="4241800" cy="1624504"/>
        </p:xfrm>
        <a:graphic>
          <a:graphicData uri="http://schemas.openxmlformats.org/drawingml/2006/table">
            <a:tbl>
              <a:tblPr firstRow="1" bandRow="1"/>
              <a:tblGrid>
                <a:gridCol w="432552"/>
                <a:gridCol w="1646488"/>
                <a:gridCol w="486360"/>
                <a:gridCol w="762000"/>
                <a:gridCol w="481848"/>
                <a:gridCol w="432552"/>
              </a:tblGrid>
              <a:tr h="200336">
                <a:tc>
                  <a:txBody>
                    <a:bodyPr/>
                    <a:lstStyle/>
                    <a:p>
                      <a:pPr algn="ctr" fontAlgn="b"/>
                      <a:r>
                        <a:rPr lang="en-US" sz="1200" b="1" i="0" u="none" strike="noStrike" dirty="0">
                          <a:solidFill>
                            <a:srgbClr val="FFFFFF"/>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200" b="1" i="0" u="none" strike="noStrike">
                          <a:solidFill>
                            <a:srgbClr val="FFFFFF"/>
                          </a:solidFill>
                          <a:effectLst/>
                          <a:latin typeface="Calibri" panose="020F0502020204030204" pitchFamily="34" charset="0"/>
                        </a:rPr>
                        <a:t>Center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1" i="0" u="none" strike="noStrike" dirty="0" smtClean="0">
                          <a:solidFill>
                            <a:srgbClr val="FFFFFF"/>
                          </a:solidFill>
                          <a:effectLst/>
                          <a:latin typeface="Calibri" panose="020F0502020204030204" pitchFamily="34" charset="0"/>
                        </a:rPr>
                        <a:t>Company Sat</a:t>
                      </a:r>
                      <a:endParaRPr lang="en-US" sz="7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200" b="1" i="0" u="none" strike="noStrike" dirty="0" smtClean="0">
                          <a:solidFill>
                            <a:srgbClr val="FFFFFF"/>
                          </a:solidFill>
                          <a:effectLst/>
                          <a:latin typeface="Calibri" panose="020F0502020204030204" pitchFamily="34" charset="0"/>
                        </a:rPr>
                        <a:t>Overall Sat</a:t>
                      </a:r>
                      <a:endParaRPr lang="en-US" sz="12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200" b="1" i="0" u="none" strike="noStrike" dirty="0">
                          <a:solidFill>
                            <a:srgbClr val="FFFF00"/>
                          </a:solidFill>
                          <a:effectLst/>
                          <a:latin typeface="Calibri" panose="020F0502020204030204" pitchFamily="34" charset="0"/>
                        </a:rPr>
                        <a:t>NPS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200" b="1" i="0" u="none" strike="noStrike">
                          <a:solidFill>
                            <a:srgbClr val="FFFFFF"/>
                          </a:solidFill>
                          <a:effectLst/>
                          <a:latin typeface="Calibri" panose="020F0502020204030204" pitchFamily="34" charset="0"/>
                        </a:rPr>
                        <a:t>ACS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54872">
                <a:tc>
                  <a:txBody>
                    <a:bodyPr/>
                    <a:lstStyle/>
                    <a:p>
                      <a:pPr algn="ctr" fontAlgn="b"/>
                      <a:r>
                        <a:rPr lang="en-US" sz="9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rtl="0" fontAlgn="ctr"/>
                      <a:r>
                        <a:rPr lang="en-US" sz="900" b="1" i="0" u="none" strike="noStrike" dirty="0" smtClean="0">
                          <a:solidFill>
                            <a:srgbClr val="000000"/>
                          </a:solidFill>
                          <a:effectLst/>
                          <a:latin typeface="Calibri" panose="020F0502020204030204" pitchFamily="34" charset="0"/>
                        </a:rPr>
                        <a:t>Center  </a:t>
                      </a:r>
                      <a:r>
                        <a:rPr lang="en-US" sz="900" b="1" i="0" u="none" strike="noStrike" dirty="0">
                          <a:solidFill>
                            <a:srgbClr val="000000"/>
                          </a:solidFill>
                          <a:effectLst/>
                          <a:latin typeface="Calibri" panose="020F0502020204030204" pitchFamily="34" charset="0"/>
                        </a:rPr>
                        <a:t>– All In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900" b="0" i="0" u="none" strike="noStrike" dirty="0">
                          <a:solidFill>
                            <a:srgbClr val="000000"/>
                          </a:solidFill>
                          <a:effectLst/>
                          <a:latin typeface="Calibri" panose="020F0502020204030204" pitchFamily="34" charset="0"/>
                        </a:rPr>
                        <a:t>99.16%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98.33%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74.90%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239</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r>
              <a:tr h="154899">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ctr"/>
                      <a:r>
                        <a:rPr lang="en-US" sz="900" b="0" i="0" u="none" strike="noStrike" dirty="0">
                          <a:solidFill>
                            <a:srgbClr val="000000"/>
                          </a:solidFill>
                          <a:effectLst/>
                          <a:latin typeface="Calibri" panose="020F0502020204030204" pitchFamily="34" charset="0"/>
                        </a:rPr>
                        <a:t>P/T (Phone &amp; Tech)</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99.04%</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98.08%</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72.12%</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208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54872">
                <a:tc>
                  <a:txBody>
                    <a:bodyPr/>
                    <a:lstStyle/>
                    <a:p>
                      <a:pPr algn="ctr" fontAlgn="b"/>
                      <a:r>
                        <a:rPr lang="en-US" sz="9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ctr"/>
                      <a:r>
                        <a:rPr lang="en-US" sz="900" b="1" i="0" u="none" strike="noStrike" dirty="0">
                          <a:solidFill>
                            <a:srgbClr val="000000"/>
                          </a:solidFill>
                          <a:effectLst/>
                          <a:latin typeface="Calibri" panose="020F0502020204030204" pitchFamily="34" charset="0"/>
                        </a:rPr>
                        <a:t>Phone </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99.01%</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98.03%</a:t>
                      </a:r>
                    </a:p>
                  </a:txBody>
                  <a:tcPr marL="9525" marR="9525" marT="9525"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73.89%</a:t>
                      </a:r>
                    </a:p>
                  </a:txBody>
                  <a:tcPr marL="9525" marR="9525" marT="9525"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203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154872">
                <a:tc>
                  <a:txBody>
                    <a:bodyPr/>
                    <a:lstStyle/>
                    <a:p>
                      <a:pPr algn="ctr" fontAlgn="b"/>
                      <a:r>
                        <a:rPr lang="en-US" sz="9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r" rtl="0" fontAlgn="ctr"/>
                      <a:r>
                        <a:rPr lang="en-US" sz="900" b="0" i="0" u="none" strike="noStrike" dirty="0">
                          <a:solidFill>
                            <a:srgbClr val="000000"/>
                          </a:solidFill>
                          <a:effectLst/>
                          <a:latin typeface="Calibri" panose="020F0502020204030204" pitchFamily="34" charset="0"/>
                        </a:rPr>
                        <a:t>Tech </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smtClean="0">
                          <a:solidFill>
                            <a:srgbClr val="000000"/>
                          </a:solidFill>
                          <a:effectLst/>
                          <a:latin typeface="Calibri" panose="020F0502020204030204" pitchFamily="34" charset="0"/>
                        </a:rPr>
                        <a:t>40.0%%</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54872">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ctr"/>
                      <a:r>
                        <a:rPr lang="en-US" sz="900" b="0" i="0" u="none" strike="noStrike" dirty="0">
                          <a:solidFill>
                            <a:srgbClr val="000000"/>
                          </a:solidFill>
                          <a:effectLst/>
                          <a:latin typeface="Calibri" panose="020F0502020204030204" pitchFamily="34" charset="0"/>
                        </a:rPr>
                        <a:t>Web</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100.00%</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93.55%</a:t>
                      </a:r>
                    </a:p>
                  </a:txBody>
                  <a:tcPr marL="9525" marR="9525" marT="9525"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31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154872">
                <a:tc>
                  <a:txBody>
                    <a:bodyPr/>
                    <a:lstStyle/>
                    <a:p>
                      <a:pPr algn="ctr" fontAlgn="b"/>
                      <a:r>
                        <a:rPr lang="en-US" sz="9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rtl="0" fontAlgn="ctr"/>
                      <a:r>
                        <a:rPr lang="en-US" sz="900" b="0" i="0" u="none" strike="noStrike" dirty="0" smtClean="0">
                          <a:solidFill>
                            <a:srgbClr val="000000"/>
                          </a:solidFill>
                          <a:effectLst/>
                          <a:latin typeface="Calibri" panose="020F0502020204030204" pitchFamily="34" charset="0"/>
                        </a:rPr>
                        <a:t>Center</a:t>
                      </a:r>
                      <a:r>
                        <a:rPr lang="en-US" sz="900" b="0" i="0" u="none" strike="noStrike" baseline="0" dirty="0" smtClean="0">
                          <a:solidFill>
                            <a:srgbClr val="000000"/>
                          </a:solidFill>
                          <a:effectLst/>
                          <a:latin typeface="Calibri" panose="020F0502020204030204" pitchFamily="34" charset="0"/>
                        </a:rPr>
                        <a:t> 2</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96.53%</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94.55%</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71.29%</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202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54872">
                <a:tc>
                  <a:txBody>
                    <a:bodyPr/>
                    <a:lstStyle/>
                    <a:p>
                      <a:pPr algn="ctr" fontAlgn="b"/>
                      <a:r>
                        <a:rPr lang="en-US" sz="9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r>
                        <a:rPr lang="en-US" sz="900" b="0" i="0" u="none" strike="noStrike" dirty="0" smtClean="0">
                          <a:solidFill>
                            <a:srgbClr val="000000"/>
                          </a:solidFill>
                          <a:effectLst/>
                          <a:latin typeface="Calibri" panose="020F0502020204030204" pitchFamily="34" charset="0"/>
                        </a:rPr>
                        <a:t>Center</a:t>
                      </a:r>
                      <a:r>
                        <a:rPr lang="en-US" sz="900" b="0" i="0" u="none" strike="noStrike" baseline="0" dirty="0" smtClean="0">
                          <a:solidFill>
                            <a:srgbClr val="000000"/>
                          </a:solidFill>
                          <a:effectLst/>
                          <a:latin typeface="Calibri" panose="020F0502020204030204" pitchFamily="34" charset="0"/>
                        </a:rPr>
                        <a:t> 3</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100.00%</a:t>
                      </a:r>
                    </a:p>
                  </a:txBody>
                  <a:tcPr marL="9525" marR="9525" marT="9525"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97.78%</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80.00%</a:t>
                      </a: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45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154872">
                <a:tc>
                  <a:txBody>
                    <a:bodyPr/>
                    <a:lstStyle/>
                    <a:p>
                      <a:pPr algn="ctr" fontAlgn="b"/>
                      <a:r>
                        <a:rPr lang="en-US" sz="9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rtl="0" fontAlgn="ctr"/>
                      <a:r>
                        <a:rPr lang="en-US" sz="900" b="0" i="0" u="none" strike="noStrike" dirty="0" smtClean="0">
                          <a:solidFill>
                            <a:srgbClr val="000000"/>
                          </a:solidFill>
                          <a:effectLst/>
                          <a:latin typeface="Calibri" panose="020F0502020204030204" pitchFamily="34" charset="0"/>
                        </a:rPr>
                        <a:t>Center 4</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96.84%</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a:solidFill>
                            <a:srgbClr val="000000"/>
                          </a:solidFill>
                          <a:effectLst/>
                          <a:latin typeface="Calibri" panose="020F0502020204030204" pitchFamily="34" charset="0"/>
                        </a:rPr>
                        <a:t>94.94%</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69.62%</a:t>
                      </a:r>
                    </a:p>
                  </a:txBody>
                  <a:tcPr marL="9525" marR="9525" marT="9525" marB="0" anchor="ctr">
                    <a:lnL>
                      <a:noFill/>
                    </a:lnL>
                    <a:lnR>
                      <a:noFill/>
                    </a:lnR>
                    <a:lnT>
                      <a:noFill/>
                    </a:lnT>
                    <a:lnB>
                      <a:noFill/>
                    </a:lnB>
                    <a:solidFill>
                      <a:srgbClr val="D9D9D9"/>
                    </a:solidFill>
                  </a:tcPr>
                </a:tc>
                <a:tc>
                  <a:txBody>
                    <a:bodyPr/>
                    <a:lstStyle/>
                    <a:p>
                      <a:pPr algn="ctr" fontAlgn="ctr"/>
                      <a:r>
                        <a:rPr lang="en-US" sz="900" b="0" i="0" u="none" strike="noStrike" dirty="0">
                          <a:solidFill>
                            <a:srgbClr val="000000"/>
                          </a:solidFill>
                          <a:effectLst/>
                          <a:latin typeface="Calibri" panose="020F0502020204030204" pitchFamily="34" charset="0"/>
                        </a:rPr>
                        <a:t>158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162616">
                <a:tc>
                  <a:txBody>
                    <a:bodyPr/>
                    <a:lstStyle/>
                    <a:p>
                      <a:pPr algn="ctr" fontAlgn="b"/>
                      <a:r>
                        <a:rPr lang="en-US" sz="9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effectLst/>
                          <a:latin typeface="Calibri" panose="020F0502020204030204" pitchFamily="34" charset="0"/>
                        </a:rPr>
                        <a:t>Center 4 Tech</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86.67%</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80.00%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36.67%</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30</a:t>
                      </a:r>
                    </a:p>
                  </a:txBody>
                  <a:tcPr marL="9525" marR="9525" marT="9525" marB="0" anchor="ctr">
                    <a:lnL>
                      <a:noFill/>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10428879"/>
              </p:ext>
            </p:extLst>
          </p:nvPr>
        </p:nvGraphicFramePr>
        <p:xfrm>
          <a:off x="4597399" y="2016282"/>
          <a:ext cx="2085595" cy="997026"/>
        </p:xfrm>
        <a:graphic>
          <a:graphicData uri="http://schemas.openxmlformats.org/drawingml/2006/table">
            <a:tbl>
              <a:tblPr/>
              <a:tblGrid>
                <a:gridCol w="1216031"/>
                <a:gridCol w="434782"/>
                <a:gridCol w="434782"/>
              </a:tblGrid>
              <a:tr h="317338">
                <a:tc>
                  <a:txBody>
                    <a:bodyPr/>
                    <a:lstStyle/>
                    <a:p>
                      <a:pPr algn="ctr" fontAlgn="b"/>
                      <a:r>
                        <a:rPr lang="en-US" sz="900" b="1" i="0" u="none" strike="noStrike" dirty="0">
                          <a:solidFill>
                            <a:srgbClr val="FFFFFF"/>
                          </a:solidFill>
                          <a:effectLst/>
                          <a:latin typeface="Calibri" panose="020F0502020204030204" pitchFamily="34" charset="0"/>
                          <a:cs typeface="Calibri" panose="020F0502020204030204" pitchFamily="34" charset="0"/>
                        </a:rPr>
                        <a:t>Supervisor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900" b="1" i="0" u="none" strike="noStrike" dirty="0" err="1" smtClean="0">
                          <a:solidFill>
                            <a:srgbClr val="FFFFFF"/>
                          </a:solidFill>
                          <a:effectLst/>
                          <a:latin typeface="Calibri" panose="020F0502020204030204" pitchFamily="34" charset="0"/>
                          <a:cs typeface="Calibri" panose="020F0502020204030204" pitchFamily="34" charset="0"/>
                        </a:rPr>
                        <a:t>Cnfrmc</a:t>
                      </a:r>
                      <a:endParaRPr lang="en-US" sz="900" b="1" i="0" u="none" strike="noStrike" dirty="0" smtClean="0">
                        <a:solidFill>
                          <a:srgbClr val="FFFFFF"/>
                        </a:solidFill>
                        <a:effectLst/>
                        <a:latin typeface="Calibri" panose="020F0502020204030204" pitchFamily="34" charset="0"/>
                        <a:cs typeface="Calibri" panose="020F0502020204030204" pitchFamily="34" charset="0"/>
                      </a:endParaRPr>
                    </a:p>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MTD</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Shrink Loss</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173154">
                <a:tc>
                  <a:txBody>
                    <a:bodyPr/>
                    <a:lstStyle/>
                    <a:p>
                      <a:pPr algn="l" fontAlgn="ctr"/>
                      <a:r>
                        <a:rPr lang="en-US" sz="900" b="0" i="0" u="none" strike="noStrike" dirty="0" smtClean="0">
                          <a:solidFill>
                            <a:srgbClr val="000000"/>
                          </a:solidFill>
                          <a:effectLst/>
                          <a:latin typeface="Calibri" panose="020F0502020204030204" pitchFamily="34" charset="0"/>
                        </a:rPr>
                        <a:t>Supervisor 19</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0226">
                <a:tc>
                  <a:txBody>
                    <a:bodyPr/>
                    <a:lstStyle/>
                    <a:p>
                      <a:pPr algn="l" fontAlgn="ctr"/>
                      <a:r>
                        <a:rPr lang="en-US" sz="900" b="0" i="0" u="none" strike="noStrike" dirty="0" smtClean="0">
                          <a:solidFill>
                            <a:srgbClr val="000000"/>
                          </a:solidFill>
                          <a:effectLst/>
                          <a:latin typeface="Calibri" panose="020F0502020204030204" pitchFamily="34" charset="0"/>
                        </a:rPr>
                        <a:t>Supervisor</a:t>
                      </a:r>
                      <a:r>
                        <a:rPr lang="en-US" sz="900" b="0" i="0" u="none" strike="noStrike" baseline="0" dirty="0" smtClean="0">
                          <a:solidFill>
                            <a:srgbClr val="000000"/>
                          </a:solidFill>
                          <a:effectLst/>
                          <a:latin typeface="Calibri" panose="020F0502020204030204" pitchFamily="34" charset="0"/>
                        </a:rPr>
                        <a:t> 20</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89.4%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000000"/>
                          </a:solidFill>
                          <a:effectLst/>
                          <a:latin typeface="Calibri" panose="020F0502020204030204" pitchFamily="34" charset="0"/>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73154">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73154">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7601685" y="0"/>
            <a:ext cx="1542315" cy="338554"/>
          </a:xfrm>
          <a:prstGeom prst="rect">
            <a:avLst/>
          </a:prstGeom>
          <a:noFill/>
        </p:spPr>
        <p:txBody>
          <a:bodyPr wrap="square" rtlCol="0">
            <a:spAutoFit/>
          </a:bodyPr>
          <a:lstStyle/>
          <a:p>
            <a:r>
              <a:rPr lang="en-US" sz="1600" b="1" dirty="0" smtClean="0"/>
              <a:t>xx/xx/2020</a:t>
            </a:r>
            <a:endParaRPr lang="en-US" sz="1200" dirty="0"/>
          </a:p>
        </p:txBody>
      </p:sp>
      <p:graphicFrame>
        <p:nvGraphicFramePr>
          <p:cNvPr id="15" name="Table 14"/>
          <p:cNvGraphicFramePr>
            <a:graphicFrameLocks noGrp="1"/>
          </p:cNvGraphicFramePr>
          <p:nvPr>
            <p:extLst>
              <p:ext uri="{D42A27DB-BD31-4B8C-83A1-F6EECF244321}">
                <p14:modId xmlns:p14="http://schemas.microsoft.com/office/powerpoint/2010/main" val="465535003"/>
              </p:ext>
            </p:extLst>
          </p:nvPr>
        </p:nvGraphicFramePr>
        <p:xfrm>
          <a:off x="685800" y="5507572"/>
          <a:ext cx="2057400" cy="881606"/>
        </p:xfrm>
        <a:graphic>
          <a:graphicData uri="http://schemas.openxmlformats.org/drawingml/2006/table">
            <a:tbl>
              <a:tblPr/>
              <a:tblGrid>
                <a:gridCol w="1066800"/>
                <a:gridCol w="152400"/>
                <a:gridCol w="838200"/>
              </a:tblGrid>
              <a:tr h="148181">
                <a:tc>
                  <a:txBody>
                    <a:bodyPr/>
                    <a:lstStyle/>
                    <a:p>
                      <a:pPr algn="ctr" fontAlgn="b"/>
                      <a:r>
                        <a:rPr lang="en-US" sz="900" b="1" i="0" u="none" strike="noStrike" dirty="0">
                          <a:solidFill>
                            <a:srgbClr val="FFFFFF"/>
                          </a:solidFill>
                          <a:effectLst/>
                          <a:latin typeface="Calibri" panose="020F0502020204030204" pitchFamily="34" charset="0"/>
                        </a:rPr>
                        <a:t>FF Supervisor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900" b="1" i="0" u="none" strike="noStrike" dirty="0">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900" b="1" i="0" u="none" strike="noStrike" baseline="0" dirty="0" smtClean="0">
                          <a:solidFill>
                            <a:srgbClr val="FFFFFF"/>
                          </a:solidFill>
                          <a:effectLst/>
                          <a:latin typeface="Calibri" panose="020F0502020204030204" pitchFamily="34" charset="0"/>
                        </a:rPr>
                        <a:t>WTD defects</a:t>
                      </a:r>
                      <a:endParaRPr lang="en-US" sz="9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34232">
                <a:tc>
                  <a:txBody>
                    <a:bodyPr/>
                    <a:lstStyle/>
                    <a:p>
                      <a:pPr algn="l" fontAlgn="ctr"/>
                      <a:r>
                        <a:rPr lang="en-US" sz="900" b="0" i="0" u="none" strike="noStrike" dirty="0" smtClean="0">
                          <a:solidFill>
                            <a:srgbClr val="000000"/>
                          </a:solidFill>
                          <a:effectLst/>
                          <a:latin typeface="Calibri" panose="020F0502020204030204" pitchFamily="34" charset="0"/>
                        </a:rPr>
                        <a:t>Supervisor 19</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smtClean="0">
                          <a:solidFill>
                            <a:srgbClr val="000000"/>
                          </a:solidFill>
                          <a:effectLst/>
                          <a:latin typeface="Calibri" panose="020F0502020204030204" pitchFamily="34" charset="0"/>
                        </a:rPr>
                        <a:t>100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645">
                <a:tc>
                  <a:txBody>
                    <a:bodyPr/>
                    <a:lstStyle/>
                    <a:p>
                      <a:pPr algn="l" fontAlgn="ctr"/>
                      <a:r>
                        <a:rPr lang="en-US" sz="900" b="0" i="0" u="none" strike="noStrike" dirty="0" smtClean="0">
                          <a:solidFill>
                            <a:srgbClr val="000000"/>
                          </a:solidFill>
                          <a:effectLst/>
                          <a:latin typeface="Calibri" panose="020F0502020204030204" pitchFamily="34" charset="0"/>
                        </a:rPr>
                        <a:t>Supervisor</a:t>
                      </a:r>
                      <a:r>
                        <a:rPr lang="en-US" sz="900" b="0" i="0" u="none" strike="noStrike" baseline="0" dirty="0" smtClean="0">
                          <a:solidFill>
                            <a:srgbClr val="000000"/>
                          </a:solidFill>
                          <a:effectLst/>
                          <a:latin typeface="Calibri" panose="020F0502020204030204" pitchFamily="34" charset="0"/>
                        </a:rPr>
                        <a:t> 20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ctr"/>
                      <a:r>
                        <a:rPr lang="en-US" sz="900" b="0" i="0" u="none" strike="noStrike" dirty="0" smtClean="0">
                          <a:solidFill>
                            <a:srgbClr val="000000"/>
                          </a:solidFill>
                          <a:effectLst/>
                          <a:latin typeface="Calibri" panose="020F0502020204030204" pitchFamily="34" charset="0"/>
                        </a:rPr>
                        <a:t>100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645">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1645">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lumMod val="9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r>
              <a:tr h="0">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Calibri" panose="020F0502020204030204" pitchFamily="34" charset="0"/>
                        </a:rPr>
                        <a:t>Fulfillment All 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9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ctr"/>
                      <a:r>
                        <a:rPr lang="en-US" sz="900" b="1" i="0" u="none" strike="noStrike" dirty="0" smtClean="0">
                          <a:solidFill>
                            <a:srgbClr val="000000"/>
                          </a:solidFill>
                          <a:effectLst/>
                          <a:latin typeface="Calibri" panose="020F0502020204030204" pitchFamily="34" charset="0"/>
                        </a:rPr>
                        <a:t>100</a:t>
                      </a:r>
                      <a:endParaRPr lang="en-US" sz="9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36985384"/>
              </p:ext>
            </p:extLst>
          </p:nvPr>
        </p:nvGraphicFramePr>
        <p:xfrm>
          <a:off x="6754876" y="2016282"/>
          <a:ext cx="2312924" cy="4372896"/>
        </p:xfrm>
        <a:graphic>
          <a:graphicData uri="http://schemas.openxmlformats.org/drawingml/2006/table">
            <a:tbl>
              <a:tblPr firstRow="1" firstCol="1" bandRow="1"/>
              <a:tblGrid>
                <a:gridCol w="1348578"/>
                <a:gridCol w="430946"/>
                <a:gridCol w="533400"/>
              </a:tblGrid>
              <a:tr h="345918">
                <a:tc>
                  <a:txBody>
                    <a:bodyPr/>
                    <a:lstStyle/>
                    <a:p>
                      <a:pPr algn="ctr" fontAlgn="b"/>
                      <a:r>
                        <a:rPr lang="en-US" sz="900" b="1" i="0" u="none" strike="noStrike" dirty="0">
                          <a:solidFill>
                            <a:srgbClr val="FFFFFF"/>
                          </a:solidFill>
                          <a:effectLst/>
                          <a:latin typeface="Calibri" panose="020F0502020204030204" pitchFamily="34" charset="0"/>
                          <a:cs typeface="Calibri" panose="020F0502020204030204" pitchFamily="34" charset="0"/>
                        </a:rPr>
                        <a:t>Supervisor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900" b="1" i="0" u="none" strike="noStrike" dirty="0">
                          <a:solidFill>
                            <a:srgbClr val="FFFFFF"/>
                          </a:solidFill>
                          <a:effectLst/>
                          <a:latin typeface="Calibri" panose="020F0502020204030204" pitchFamily="34" charset="0"/>
                          <a:cs typeface="Calibri" panose="020F0502020204030204" pitchFamily="34" charset="0"/>
                        </a:rPr>
                        <a:t>ADH</a:t>
                      </a:r>
                      <a:r>
                        <a:rPr lang="en-US" sz="900" b="1" i="0" u="none" strike="noStrike" dirty="0" smtClean="0">
                          <a:solidFill>
                            <a:srgbClr val="FFFFFF"/>
                          </a:solidFill>
                          <a:effectLst/>
                          <a:latin typeface="Calibri" panose="020F0502020204030204" pitchFamily="34" charset="0"/>
                          <a:cs typeface="Calibri" panose="020F0502020204030204" pitchFamily="34" charset="0"/>
                        </a:rPr>
                        <a:t>%</a:t>
                      </a:r>
                    </a:p>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MTD</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Shrink Loss</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92.60%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a:solidFill>
                            <a:srgbClr val="000000"/>
                          </a:solidFill>
                          <a:effectLst/>
                          <a:latin typeface="Calibri" panose="020F0502020204030204" pitchFamily="34" charset="0"/>
                        </a:rPr>
                        <a:t>Supervisor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92.20%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92.20%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92.00%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a:solidFill>
                            <a:srgbClr val="000000"/>
                          </a:solidFill>
                          <a:effectLst/>
                          <a:latin typeface="Calibri" panose="020F0502020204030204" pitchFamily="34" charset="0"/>
                        </a:rPr>
                        <a:t>Supervisor 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a:solidFill>
                            <a:srgbClr val="000000"/>
                          </a:solidFill>
                          <a:effectLst/>
                          <a:latin typeface="Calibri" panose="020F0502020204030204" pitchFamily="34" charset="0"/>
                        </a:rPr>
                        <a:t>Supervisor 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90.90%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0.60%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a:solidFill>
                            <a:srgbClr val="000000"/>
                          </a:solidFill>
                          <a:effectLst/>
                          <a:latin typeface="Calibri" panose="020F0502020204030204" pitchFamily="34" charset="0"/>
                        </a:rPr>
                        <a:t>Supervisor 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90.70%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086">
                <a:tc>
                  <a:txBody>
                    <a:bodyPr/>
                    <a:lstStyle/>
                    <a:p>
                      <a:pPr algn="l" fontAlgn="b"/>
                      <a:r>
                        <a:rPr lang="en-US" sz="850" b="0" i="0" u="none" strike="noStrike">
                          <a:solidFill>
                            <a:srgbClr val="000000"/>
                          </a:solidFill>
                          <a:effectLst/>
                          <a:latin typeface="Calibri" panose="020F0502020204030204" pitchFamily="34" charset="0"/>
                        </a:rPr>
                        <a:t>Supervisor 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89.70%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2.00%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89.60%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89.40%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b"/>
                      <a:r>
                        <a:rPr lang="en-US" sz="850" b="0" i="0" u="none" strike="noStrike">
                          <a:solidFill>
                            <a:srgbClr val="000000"/>
                          </a:solidFill>
                          <a:effectLst/>
                          <a:latin typeface="Calibri" panose="020F0502020204030204" pitchFamily="34" charset="0"/>
                        </a:rPr>
                        <a:t>Supervisor 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88.80%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rgbClr val="000000"/>
                          </a:solidFill>
                          <a:effectLst/>
                          <a:latin typeface="Calibri" panose="020F0502020204030204" pitchFamily="34" charset="0"/>
                        </a:rPr>
                        <a:t>1.50%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b"/>
                      <a:r>
                        <a:rPr lang="en-US" sz="850" b="0" i="0" u="none" strike="noStrike" dirty="0">
                          <a:solidFill>
                            <a:srgbClr val="000000"/>
                          </a:solidFill>
                          <a:effectLst/>
                          <a:latin typeface="Calibri" panose="020F0502020204030204" pitchFamily="34" charset="0"/>
                        </a:rPr>
                        <a:t>Supervisor 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86.40%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000000"/>
                          </a:solidFill>
                          <a:effectLst/>
                          <a:latin typeface="Calibri" panose="020F0502020204030204" pitchFamily="34" charset="0"/>
                        </a:rPr>
                        <a:t>4.30%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5086">
                <a:tc>
                  <a:txBody>
                    <a:bodyPr/>
                    <a:lstStyle/>
                    <a:p>
                      <a:pPr algn="l" fontAlgn="ct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16141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E12D0507-9F86-7A45-BE8E-43760B9F92AA}" type="slidenum">
              <a:rPr lang="en-US" smtClean="0">
                <a:solidFill>
                  <a:srgbClr val="000000"/>
                </a:solidFill>
              </a:rPr>
              <a:pPr/>
              <a:t>2</a:t>
            </a:fld>
            <a:endParaRPr lang="en-US" dirty="0">
              <a:solidFill>
                <a:srgbClr val="000000"/>
              </a:solidFill>
            </a:endParaRPr>
          </a:p>
        </p:txBody>
      </p:sp>
      <p:sp>
        <p:nvSpPr>
          <p:cNvPr id="6" name="TextBox 5"/>
          <p:cNvSpPr txBox="1"/>
          <p:nvPr/>
        </p:nvSpPr>
        <p:spPr>
          <a:xfrm>
            <a:off x="0" y="-23575"/>
            <a:ext cx="1981199" cy="338554"/>
          </a:xfrm>
          <a:prstGeom prst="rect">
            <a:avLst/>
          </a:prstGeom>
          <a:noFill/>
        </p:spPr>
        <p:txBody>
          <a:bodyPr wrap="square" rtlCol="0">
            <a:spAutoFit/>
          </a:bodyPr>
          <a:lstStyle/>
          <a:p>
            <a:r>
              <a:rPr lang="en-US" sz="1600" b="1" dirty="0" smtClean="0"/>
              <a:t>Month To Date</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558759387"/>
              </p:ext>
            </p:extLst>
          </p:nvPr>
        </p:nvGraphicFramePr>
        <p:xfrm>
          <a:off x="269496" y="5334000"/>
          <a:ext cx="1752599" cy="889219"/>
        </p:xfrm>
        <a:graphic>
          <a:graphicData uri="http://schemas.openxmlformats.org/drawingml/2006/table">
            <a:tbl>
              <a:tblPr/>
              <a:tblGrid>
                <a:gridCol w="1145852"/>
                <a:gridCol w="149547"/>
                <a:gridCol w="457200"/>
              </a:tblGrid>
              <a:tr h="155794">
                <a:tc>
                  <a:txBody>
                    <a:bodyPr/>
                    <a:lstStyle/>
                    <a:p>
                      <a:pPr algn="ctr" fontAlgn="b"/>
                      <a:r>
                        <a:rPr lang="en-US" sz="800" b="1" i="0" u="none" strike="noStrike" dirty="0">
                          <a:solidFill>
                            <a:srgbClr val="FFFFFF"/>
                          </a:solidFill>
                          <a:effectLst/>
                          <a:latin typeface="Calibri" panose="020F0502020204030204" pitchFamily="34" charset="0"/>
                        </a:rPr>
                        <a:t>FF Supervisor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800" b="1" i="0" u="none" strike="noStrike" dirty="0">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800" b="1" i="0" u="none" strike="noStrike" dirty="0" smtClean="0">
                          <a:solidFill>
                            <a:srgbClr val="FFFFFF"/>
                          </a:solidFill>
                          <a:effectLst/>
                          <a:latin typeface="Calibri" panose="020F0502020204030204" pitchFamily="34" charset="0"/>
                        </a:rPr>
                        <a:t>0 defects</a:t>
                      </a:r>
                      <a:endParaRPr lang="en-US" sz="8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41645">
                <a:tc>
                  <a:txBody>
                    <a:bodyPr/>
                    <a:lstStyle/>
                    <a:p>
                      <a:pPr algn="l" fontAlgn="ctr"/>
                      <a:r>
                        <a:rPr lang="en-US" sz="900" b="0" i="0" u="none" strike="noStrike" dirty="0" smtClean="0">
                          <a:solidFill>
                            <a:srgbClr val="000000"/>
                          </a:solidFill>
                          <a:effectLst/>
                          <a:latin typeface="Calibri" panose="020F0502020204030204" pitchFamily="34" charset="0"/>
                        </a:rPr>
                        <a:t>Supervisor 19</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r>
                        <a:rPr lang="en-US" sz="900" b="0" i="0" u="none" strike="noStrike" dirty="0" smtClean="0">
                          <a:solidFill>
                            <a:srgbClr val="000000"/>
                          </a:solidFill>
                          <a:effectLst/>
                          <a:latin typeface="Calibri" panose="020F0502020204030204" pitchFamily="34" charset="0"/>
                        </a:rPr>
                        <a:t>100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1645">
                <a:tc>
                  <a:txBody>
                    <a:bodyPr/>
                    <a:lstStyle/>
                    <a:p>
                      <a:pPr algn="l" fontAlgn="ctr"/>
                      <a:r>
                        <a:rPr lang="en-US" sz="900" b="0" i="0" u="none" strike="noStrike" dirty="0" smtClean="0">
                          <a:solidFill>
                            <a:srgbClr val="000000"/>
                          </a:solidFill>
                          <a:effectLst/>
                          <a:latin typeface="Calibri" panose="020F0502020204030204" pitchFamily="34" charset="0"/>
                        </a:rPr>
                        <a:t>Supervisor</a:t>
                      </a:r>
                      <a:r>
                        <a:rPr lang="en-US" sz="900" b="0" i="0" u="none" strike="noStrike" baseline="0" dirty="0" smtClean="0">
                          <a:solidFill>
                            <a:srgbClr val="000000"/>
                          </a:solidFill>
                          <a:effectLst/>
                          <a:latin typeface="Calibri" panose="020F0502020204030204" pitchFamily="34" charset="0"/>
                        </a:rPr>
                        <a:t> 20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endParaRPr lang="en-US" sz="8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r>
                        <a:rPr lang="en-US" sz="900" b="0" i="0" u="none" strike="noStrike" dirty="0" smtClean="0">
                          <a:solidFill>
                            <a:srgbClr val="000000"/>
                          </a:solidFill>
                          <a:effectLst/>
                          <a:latin typeface="Calibri" panose="020F0502020204030204" pitchFamily="34" charset="0"/>
                        </a:rPr>
                        <a:t>100</a:t>
                      </a: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141645">
                <a:tc>
                  <a:txBody>
                    <a:bodyPr/>
                    <a:lstStyle/>
                    <a:p>
                      <a:pPr algn="l"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endParaRPr lang="en-US" sz="9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70823">
                <a:tc>
                  <a:txBody>
                    <a:bodyPr/>
                    <a:lstStyle/>
                    <a:p>
                      <a:pPr algn="l"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endParaRPr lang="en-US" sz="9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89233">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Calibri" panose="020F0502020204030204" pitchFamily="34" charset="0"/>
                        </a:rPr>
                        <a:t>Fulfillment All 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9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fontAlgn="t"/>
                      <a:r>
                        <a:rPr lang="en-US" sz="900" b="1" i="0" u="none" strike="noStrike" dirty="0" smtClean="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43574212"/>
              </p:ext>
            </p:extLst>
          </p:nvPr>
        </p:nvGraphicFramePr>
        <p:xfrm>
          <a:off x="4800600" y="270453"/>
          <a:ext cx="4241800" cy="1451610"/>
        </p:xfrm>
        <a:graphic>
          <a:graphicData uri="http://schemas.openxmlformats.org/drawingml/2006/table">
            <a:tbl>
              <a:tblPr firstRow="1" bandRow="1"/>
              <a:tblGrid>
                <a:gridCol w="432552"/>
                <a:gridCol w="1646488"/>
                <a:gridCol w="558132"/>
                <a:gridCol w="641851"/>
                <a:gridCol w="530225"/>
                <a:gridCol w="432552"/>
              </a:tblGrid>
              <a:tr h="110547">
                <a:tc>
                  <a:txBody>
                    <a:bodyPr/>
                    <a:lstStyle/>
                    <a:p>
                      <a:pPr algn="ctr" fontAlgn="b"/>
                      <a:r>
                        <a:rPr lang="en-US" sz="800" b="1" i="0" u="none" strike="noStrike" dirty="0">
                          <a:solidFill>
                            <a:srgbClr val="FFFFFF"/>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effectLst/>
                          <a:latin typeface="Calibri" panose="020F0502020204030204" pitchFamily="34" charset="0"/>
                        </a:rPr>
                        <a:t>Center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700" b="1" i="0" u="none" strike="noStrike" dirty="0" smtClean="0">
                          <a:solidFill>
                            <a:srgbClr val="FFFFFF"/>
                          </a:solidFill>
                          <a:effectLst/>
                          <a:latin typeface="Calibri" panose="020F0502020204030204" pitchFamily="34" charset="0"/>
                        </a:rPr>
                        <a:t>Company Sat</a:t>
                      </a:r>
                      <a:endParaRPr lang="en-US" sz="7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dirty="0" smtClean="0">
                          <a:solidFill>
                            <a:srgbClr val="FFFFFF"/>
                          </a:solidFill>
                          <a:effectLst/>
                          <a:latin typeface="Calibri" panose="020F0502020204030204" pitchFamily="34" charset="0"/>
                        </a:rPr>
                        <a:t>Overall Sat</a:t>
                      </a:r>
                      <a:endParaRPr lang="en-US" sz="800" b="1"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00"/>
                          </a:solidFill>
                          <a:effectLst/>
                          <a:latin typeface="Calibri" panose="020F0502020204030204" pitchFamily="34" charset="0"/>
                        </a:rPr>
                        <a:t>NPS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800" b="1" i="0" u="none" strike="noStrike">
                          <a:solidFill>
                            <a:srgbClr val="FFFFFF"/>
                          </a:solidFill>
                          <a:effectLst/>
                          <a:latin typeface="Calibri" panose="020F0502020204030204" pitchFamily="34" charset="0"/>
                        </a:rPr>
                        <a:t>ACS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rtl="0" fontAlgn="ctr"/>
                      <a:r>
                        <a:rPr lang="en-US" sz="900" b="1" i="0" u="none" strike="noStrike" dirty="0" smtClean="0">
                          <a:solidFill>
                            <a:srgbClr val="000000"/>
                          </a:solidFill>
                          <a:effectLst/>
                          <a:latin typeface="Calibri" panose="020F0502020204030204" pitchFamily="34" charset="0"/>
                        </a:rPr>
                        <a:t>Center  </a:t>
                      </a:r>
                      <a:r>
                        <a:rPr lang="en-US" sz="900" b="1" i="0" u="none" strike="noStrike" dirty="0">
                          <a:solidFill>
                            <a:srgbClr val="000000"/>
                          </a:solidFill>
                          <a:effectLst/>
                          <a:latin typeface="Calibri" panose="020F0502020204030204" pitchFamily="34" charset="0"/>
                        </a:rPr>
                        <a:t>– All In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800" b="0" i="0" u="none" strike="noStrike" dirty="0">
                          <a:solidFill>
                            <a:srgbClr val="000000"/>
                          </a:solidFill>
                          <a:effectLst/>
                          <a:latin typeface="Calibri" panose="020F0502020204030204" pitchFamily="34" charset="0"/>
                        </a:rPr>
                        <a:t>97.65%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800" b="0" i="0" u="none" strike="noStrike">
                          <a:solidFill>
                            <a:srgbClr val="000000"/>
                          </a:solidFill>
                          <a:effectLst/>
                          <a:latin typeface="Calibri" panose="020F0502020204030204" pitchFamily="34" charset="0"/>
                        </a:rPr>
                        <a:t>96.13%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800" b="0" i="0" u="none" strike="noStrike">
                          <a:solidFill>
                            <a:srgbClr val="000000"/>
                          </a:solidFill>
                          <a:effectLst/>
                          <a:latin typeface="Calibri" panose="020F0502020204030204" pitchFamily="34" charset="0"/>
                        </a:rPr>
                        <a:t>71.22%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800" b="0" i="0" u="none" strike="noStrike" dirty="0" smtClean="0">
                          <a:solidFill>
                            <a:srgbClr val="000000"/>
                          </a:solidFill>
                          <a:effectLst/>
                          <a:latin typeface="Calibri" panose="020F0502020204030204" pitchFamily="34" charset="0"/>
                        </a:rPr>
                        <a:t>3,000</a:t>
                      </a: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r>
              <a:tr h="51980">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rtl="0" fontAlgn="ctr"/>
                      <a:r>
                        <a:rPr lang="en-US" sz="900" b="0" i="0" u="none" strike="noStrike" dirty="0">
                          <a:solidFill>
                            <a:srgbClr val="000000"/>
                          </a:solidFill>
                          <a:effectLst/>
                          <a:latin typeface="Calibri" panose="020F0502020204030204" pitchFamily="34" charset="0"/>
                        </a:rPr>
                        <a:t>P/T (Phone &amp; Tech)</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97.74%</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96.08%</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70.15%</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smtClean="0">
                          <a:solidFill>
                            <a:srgbClr val="000000"/>
                          </a:solidFill>
                          <a:effectLst/>
                          <a:latin typeface="Calibri" panose="020F0502020204030204" pitchFamily="34" charset="0"/>
                        </a:rPr>
                        <a:t>2,759</a:t>
                      </a: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ctr"/>
                      <a:r>
                        <a:rPr lang="en-US" sz="900" b="1" i="0" u="none" strike="noStrike" dirty="0">
                          <a:solidFill>
                            <a:srgbClr val="000000"/>
                          </a:solidFill>
                          <a:effectLst/>
                          <a:latin typeface="Calibri" panose="020F0502020204030204" pitchFamily="34" charset="0"/>
                        </a:rPr>
                        <a:t>Phone </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97.86%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96.25%</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70.96%</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2,613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r" rtl="0" fontAlgn="ctr"/>
                      <a:r>
                        <a:rPr lang="en-US" sz="900" b="0" i="0" u="none" strike="noStrike" dirty="0">
                          <a:solidFill>
                            <a:srgbClr val="000000"/>
                          </a:solidFill>
                          <a:effectLst/>
                          <a:latin typeface="Calibri" panose="020F0502020204030204" pitchFamily="34" charset="0"/>
                        </a:rPr>
                        <a:t>Tech </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95.91%</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93.57%</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57.82%</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171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51980">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ctr"/>
                      <a:r>
                        <a:rPr lang="en-US" sz="900" b="0" i="0" u="none" strike="noStrike" dirty="0">
                          <a:solidFill>
                            <a:srgbClr val="000000"/>
                          </a:solidFill>
                          <a:effectLst/>
                          <a:latin typeface="Calibri" panose="020F0502020204030204" pitchFamily="34" charset="0"/>
                        </a:rPr>
                        <a:t>Web</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98.71%</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99.14%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84.12%</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233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4</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rtl="0" fontAlgn="ctr"/>
                      <a:r>
                        <a:rPr lang="en-US" sz="900" b="0" i="0" u="none" strike="noStrike" dirty="0" smtClean="0">
                          <a:solidFill>
                            <a:srgbClr val="000000"/>
                          </a:solidFill>
                          <a:effectLst/>
                          <a:latin typeface="Calibri" panose="020F0502020204030204" pitchFamily="34" charset="0"/>
                        </a:rPr>
                        <a:t>Center</a:t>
                      </a:r>
                      <a:r>
                        <a:rPr lang="en-US" sz="900" b="0" i="0" u="none" strike="noStrike" baseline="0" dirty="0" smtClean="0">
                          <a:solidFill>
                            <a:srgbClr val="000000"/>
                          </a:solidFill>
                          <a:effectLst/>
                          <a:latin typeface="Calibri" panose="020F0502020204030204" pitchFamily="34" charset="0"/>
                        </a:rPr>
                        <a:t> 2</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96.74%</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94.78%</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65.53%</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2,913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r>
                        <a:rPr lang="en-US" sz="900" b="0" i="0" u="none" strike="noStrike" dirty="0" smtClean="0">
                          <a:solidFill>
                            <a:srgbClr val="000000"/>
                          </a:solidFill>
                          <a:effectLst/>
                          <a:latin typeface="Calibri" panose="020F0502020204030204" pitchFamily="34" charset="0"/>
                        </a:rPr>
                        <a:t>Center</a:t>
                      </a:r>
                      <a:r>
                        <a:rPr lang="en-US" sz="900" b="0" i="0" u="none" strike="noStrike" baseline="0" dirty="0" smtClean="0">
                          <a:solidFill>
                            <a:srgbClr val="000000"/>
                          </a:solidFill>
                          <a:effectLst/>
                          <a:latin typeface="Calibri" panose="020F0502020204030204" pitchFamily="34" charset="0"/>
                        </a:rPr>
                        <a:t> 3</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97.01%</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95.51%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75.59%</a:t>
                      </a:r>
                    </a:p>
                  </a:txBody>
                  <a:tcPr marL="9525" marR="9525" marT="9525"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668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r>
              <a:tr h="51980">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rtl="0" fontAlgn="ctr"/>
                      <a:r>
                        <a:rPr lang="en-US" sz="900" b="0" i="0" u="none" strike="noStrike" dirty="0" smtClean="0">
                          <a:solidFill>
                            <a:srgbClr val="000000"/>
                          </a:solidFill>
                          <a:effectLst/>
                          <a:latin typeface="Calibri" panose="020F0502020204030204" pitchFamily="34" charset="0"/>
                        </a:rPr>
                        <a:t>Center 4</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97.41%</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a:solidFill>
                            <a:srgbClr val="000000"/>
                          </a:solidFill>
                          <a:effectLst/>
                          <a:latin typeface="Calibri" panose="020F0502020204030204" pitchFamily="34" charset="0"/>
                        </a:rPr>
                        <a:t>95.45%</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69.28%</a:t>
                      </a:r>
                    </a:p>
                  </a:txBody>
                  <a:tcPr marL="9525" marR="9525" marT="9525" marB="0" anchor="ctr">
                    <a:lnL>
                      <a:noFill/>
                    </a:lnL>
                    <a:lnR>
                      <a:noFill/>
                    </a:lnR>
                    <a:lnT>
                      <a:noFill/>
                    </a:lnT>
                    <a:lnB>
                      <a:noFill/>
                    </a:lnB>
                    <a:solidFill>
                      <a:srgbClr val="D9D9D9"/>
                    </a:solidFill>
                  </a:tcPr>
                </a:tc>
                <a:tc>
                  <a:txBody>
                    <a:bodyPr/>
                    <a:lstStyle/>
                    <a:p>
                      <a:pPr algn="ctr" fontAlgn="ctr"/>
                      <a:r>
                        <a:rPr lang="en-US" sz="800" b="0" i="0" u="none" strike="noStrike" dirty="0">
                          <a:solidFill>
                            <a:srgbClr val="000000"/>
                          </a:solidFill>
                          <a:effectLst/>
                          <a:latin typeface="Calibri" panose="020F0502020204030204" pitchFamily="34" charset="0"/>
                        </a:rPr>
                        <a:t>2,508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r>
              <a:tr h="54579">
                <a:tc>
                  <a:txBody>
                    <a:bodyPr/>
                    <a:lstStyle/>
                    <a:p>
                      <a:pPr algn="ctr" fontAlgn="b"/>
                      <a:r>
                        <a:rPr lang="en-US" sz="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rtl="0" fontAlgn="ctr"/>
                      <a:r>
                        <a:rPr lang="en-US" sz="900" b="0" i="0" u="none" strike="noStrike" dirty="0" smtClean="0">
                          <a:solidFill>
                            <a:srgbClr val="000000"/>
                          </a:solidFill>
                          <a:effectLst/>
                          <a:latin typeface="Calibri" panose="020F0502020204030204" pitchFamily="34" charset="0"/>
                        </a:rPr>
                        <a:t>Center 4 Tech</a:t>
                      </a:r>
                      <a:endParaRPr lang="en-US" sz="9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93.39%</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87.72%</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56.28%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741</a:t>
                      </a:r>
                    </a:p>
                  </a:txBody>
                  <a:tcPr marL="9525" marR="9525" marT="9525" marB="0" anchor="ctr">
                    <a:lnL>
                      <a:noFill/>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
        <p:nvSpPr>
          <p:cNvPr id="15" name="TextBox 14"/>
          <p:cNvSpPr txBox="1"/>
          <p:nvPr/>
        </p:nvSpPr>
        <p:spPr>
          <a:xfrm>
            <a:off x="7687042" y="-16822"/>
            <a:ext cx="1542315" cy="338554"/>
          </a:xfrm>
          <a:prstGeom prst="rect">
            <a:avLst/>
          </a:prstGeom>
          <a:noFill/>
        </p:spPr>
        <p:txBody>
          <a:bodyPr wrap="square" rtlCol="0">
            <a:spAutoFit/>
          </a:bodyPr>
          <a:lstStyle/>
          <a:p>
            <a:r>
              <a:rPr lang="en-US" sz="1600" b="1" dirty="0" smtClean="0"/>
              <a:t>xx/xx/2020</a:t>
            </a:r>
            <a:endParaRPr lang="en-US" sz="1200" dirty="0"/>
          </a:p>
        </p:txBody>
      </p:sp>
      <p:graphicFrame>
        <p:nvGraphicFramePr>
          <p:cNvPr id="11" name="Table 10"/>
          <p:cNvGraphicFramePr>
            <a:graphicFrameLocks noGrp="1"/>
          </p:cNvGraphicFramePr>
          <p:nvPr>
            <p:extLst>
              <p:ext uri="{D42A27DB-BD31-4B8C-83A1-F6EECF244321}">
                <p14:modId xmlns:p14="http://schemas.microsoft.com/office/powerpoint/2010/main" val="647313258"/>
              </p:ext>
            </p:extLst>
          </p:nvPr>
        </p:nvGraphicFramePr>
        <p:xfrm>
          <a:off x="5638801" y="1823796"/>
          <a:ext cx="3200400" cy="4306493"/>
        </p:xfrm>
        <a:graphic>
          <a:graphicData uri="http://schemas.openxmlformats.org/drawingml/2006/table">
            <a:tbl>
              <a:tblPr/>
              <a:tblGrid>
                <a:gridCol w="1148040"/>
                <a:gridCol w="410472"/>
                <a:gridCol w="410472"/>
                <a:gridCol w="410472"/>
                <a:gridCol w="410472"/>
                <a:gridCol w="410472"/>
              </a:tblGrid>
              <a:tr h="141014">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Sup Coaching Completion</a:t>
                      </a:r>
                      <a:endParaRPr lang="en-US" sz="800" b="1" i="0" u="none" strike="noStrike" kern="1200" dirty="0">
                        <a:solidFill>
                          <a:srgbClr val="FFFFFF"/>
                        </a:solidFill>
                        <a:effectLst/>
                        <a:latin typeface="Calibri" panose="020F0502020204030204" pitchFamily="34" charset="0"/>
                        <a:ea typeface="+mn-ea"/>
                        <a:cs typeface="+mn-cs"/>
                      </a:endParaRPr>
                    </a:p>
                  </a:txBody>
                  <a:tcPr marL="6829" marR="6829" marT="6829"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 1</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a:t>
                      </a:r>
                      <a:r>
                        <a:rPr lang="en-US" sz="800" b="1" i="0" u="none" strike="noStrike" kern="1200" baseline="0" dirty="0" smtClean="0">
                          <a:solidFill>
                            <a:srgbClr val="FFFFFF"/>
                          </a:solidFill>
                          <a:effectLst/>
                          <a:latin typeface="Calibri" panose="020F0502020204030204" pitchFamily="34" charset="0"/>
                          <a:ea typeface="+mn-ea"/>
                          <a:cs typeface="+mn-cs"/>
                        </a:rPr>
                        <a:t> 2</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 3</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a:noFill/>
                    </a:lnL>
                    <a:lnR>
                      <a:noFill/>
                    </a:lnR>
                    <a:lnT>
                      <a:noFill/>
                    </a:lnT>
                    <a:lnB w="6350" cap="flat" cmpd="sng" algn="ctr">
                      <a:solidFill>
                        <a:srgbClr val="000000"/>
                      </a:solidFill>
                      <a:prstDash val="solid"/>
                      <a:round/>
                      <a:headEnd type="none" w="med" len="med"/>
                      <a:tailEnd type="none" w="med" len="med"/>
                    </a:lnB>
                    <a:solidFill>
                      <a:srgbClr val="C00000"/>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52040">
                <a:tc>
                  <a:txBody>
                    <a:bodyPr/>
                    <a:lstStyle/>
                    <a:p>
                      <a:pPr algn="l" fontAlgn="b"/>
                      <a:r>
                        <a:rPr lang="en-US" sz="850" b="0" i="0" u="none" strike="noStrike" dirty="0">
                          <a:solidFill>
                            <a:srgbClr val="000000"/>
                          </a:solidFill>
                          <a:effectLst/>
                          <a:latin typeface="Calibri" panose="020F0502020204030204" pitchFamily="34" charset="0"/>
                        </a:rPr>
                        <a:t>Supervisor 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dirty="0" smtClean="0">
                          <a:solidFill>
                            <a:srgbClr val="000000"/>
                          </a:solidFill>
                          <a:effectLst/>
                          <a:latin typeface="Calibri" panose="020F0502020204030204" pitchFamily="34" charset="0"/>
                        </a:rPr>
                        <a:t>Supervisor 18</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ctr"/>
                      <a:r>
                        <a:rPr lang="en-US" sz="800" b="0" i="0" u="none" strike="noStrike" dirty="0" smtClean="0">
                          <a:solidFill>
                            <a:srgbClr val="000000"/>
                          </a:solidFill>
                          <a:effectLst/>
                          <a:latin typeface="Calibri" panose="020F0502020204030204" pitchFamily="34" charset="0"/>
                        </a:rPr>
                        <a:t>Supervisor 19</a:t>
                      </a: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ctr"/>
                      <a:r>
                        <a:rPr lang="en-US" sz="800" b="0" i="0" u="none" strike="noStrike" dirty="0" smtClean="0">
                          <a:solidFill>
                            <a:srgbClr val="000000"/>
                          </a:solidFill>
                          <a:effectLst/>
                          <a:latin typeface="Calibri" panose="020F0502020204030204" pitchFamily="34" charset="0"/>
                        </a:rPr>
                        <a:t>Supervisor</a:t>
                      </a:r>
                      <a:r>
                        <a:rPr lang="en-US" sz="800" b="0" i="0" u="none" strike="noStrike" baseline="0" dirty="0" smtClean="0">
                          <a:solidFill>
                            <a:srgbClr val="000000"/>
                          </a:solidFill>
                          <a:effectLst/>
                          <a:latin typeface="Calibri" panose="020F0502020204030204" pitchFamily="34" charset="0"/>
                        </a:rPr>
                        <a:t> 20</a:t>
                      </a: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dirty="0">
                          <a:solidFill>
                            <a:srgbClr val="000000"/>
                          </a:solidFill>
                          <a:effectLst/>
                          <a:latin typeface="Calibri" panose="020F0502020204030204" pitchFamily="34" charset="0"/>
                        </a:rPr>
                        <a:t>Supervisor 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a:solidFill>
                            <a:srgbClr val="000000"/>
                          </a:solidFill>
                          <a:effectLst/>
                          <a:latin typeface="Calibri" panose="020F0502020204030204" pitchFamily="34" charset="0"/>
                        </a:rPr>
                        <a:t>Supervisor 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a:solidFill>
                            <a:srgbClr val="000000"/>
                          </a:solidFill>
                          <a:effectLst/>
                          <a:latin typeface="Calibri" panose="020F0502020204030204" pitchFamily="34" charset="0"/>
                        </a:rPr>
                        <a:t>Supervisor 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a:solidFill>
                            <a:srgbClr val="000000"/>
                          </a:solidFill>
                          <a:effectLst/>
                          <a:latin typeface="Calibri" panose="020F0502020204030204" pitchFamily="34" charset="0"/>
                        </a:rPr>
                        <a:t>Supervisor 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dirty="0">
                          <a:solidFill>
                            <a:srgbClr val="000000"/>
                          </a:solidFill>
                          <a:effectLst/>
                          <a:latin typeface="Calibri" panose="020F0502020204030204" pitchFamily="34" charset="0"/>
                        </a:rPr>
                        <a:t>Supervisor 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dirty="0">
                          <a:solidFill>
                            <a:srgbClr val="000000"/>
                          </a:solidFill>
                          <a:effectLst/>
                          <a:latin typeface="Calibri" panose="020F0502020204030204" pitchFamily="34" charset="0"/>
                        </a:rPr>
                        <a:t>Supervisor 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b"/>
                      <a:r>
                        <a:rPr lang="en-US" sz="800" b="0" i="0" u="none" strike="noStrike" dirty="0" smtClean="0">
                          <a:solidFill>
                            <a:srgbClr val="000000"/>
                          </a:solidFill>
                          <a:effectLst/>
                          <a:latin typeface="Calibri" panose="020F0502020204030204" pitchFamily="34" charset="0"/>
                        </a:rPr>
                        <a:t>Supervisor 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3709">
                <a:tc>
                  <a:txBody>
                    <a:bodyPr/>
                    <a:lstStyle/>
                    <a:p>
                      <a:pPr algn="l"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50522684"/>
              </p:ext>
            </p:extLst>
          </p:nvPr>
        </p:nvGraphicFramePr>
        <p:xfrm>
          <a:off x="2230248" y="5334000"/>
          <a:ext cx="3200400" cy="796290"/>
        </p:xfrm>
        <a:graphic>
          <a:graphicData uri="http://schemas.openxmlformats.org/drawingml/2006/table">
            <a:tbl>
              <a:tblPr/>
              <a:tblGrid>
                <a:gridCol w="1321905"/>
                <a:gridCol w="347869"/>
                <a:gridCol w="387626"/>
                <a:gridCol w="381000"/>
                <a:gridCol w="381000"/>
                <a:gridCol w="381000"/>
              </a:tblGrid>
              <a:tr h="104775">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SM Coaching Completion</a:t>
                      </a:r>
                      <a:endParaRPr lang="en-US" sz="800" b="1" i="0" u="none" strike="noStrike" kern="1200" dirty="0">
                        <a:solidFill>
                          <a:srgbClr val="FFFFFF"/>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 1</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a:t>
                      </a:r>
                      <a:r>
                        <a:rPr lang="en-US" sz="800" b="1" i="0" u="none" strike="noStrike" kern="1200" baseline="0" dirty="0" smtClean="0">
                          <a:solidFill>
                            <a:srgbClr val="FFFFFF"/>
                          </a:solidFill>
                          <a:effectLst/>
                          <a:latin typeface="Calibri" panose="020F0502020204030204" pitchFamily="34" charset="0"/>
                          <a:ea typeface="+mn-ea"/>
                          <a:cs typeface="+mn-cs"/>
                        </a:rPr>
                        <a:t> 2</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r>
                        <a:rPr lang="en-US" sz="800" b="1" i="0" u="none" strike="noStrike" kern="1200" dirty="0" smtClean="0">
                          <a:solidFill>
                            <a:srgbClr val="FFFFFF"/>
                          </a:solidFill>
                          <a:effectLst/>
                          <a:latin typeface="Calibri" panose="020F0502020204030204" pitchFamily="34" charset="0"/>
                          <a:ea typeface="+mn-ea"/>
                          <a:cs typeface="+mn-cs"/>
                        </a:rPr>
                        <a:t>Week 3</a:t>
                      </a:r>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marL="0" algn="ctr" defTabSz="457200" rtl="0" eaLnBrk="1" fontAlgn="b" latinLnBrk="0" hangingPunct="1"/>
                      <a:endParaRPr lang="en-US" sz="800" b="1" i="0" u="none" strike="noStrike" kern="1200" dirty="0">
                        <a:solidFill>
                          <a:srgbClr val="FFFFFF"/>
                        </a:solidFill>
                        <a:effectLst/>
                        <a:latin typeface="Calibri" panose="020F0502020204030204" pitchFamily="34" charset="0"/>
                        <a:ea typeface="+mn-ea"/>
                        <a:cs typeface="+mn-cs"/>
                      </a:endParaRPr>
                    </a:p>
                  </a:txBody>
                  <a:tcPr marL="7060" marR="7060" marT="7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19931">
                <a:tc>
                  <a:txBody>
                    <a:bodyPr/>
                    <a:lstStyle/>
                    <a:p>
                      <a:pPr algn="l" fontAlgn="b"/>
                      <a:r>
                        <a:rPr lang="en-US" sz="800" b="0" i="0" u="none" strike="noStrike" dirty="0">
                          <a:solidFill>
                            <a:srgbClr val="000000"/>
                          </a:solidFill>
                          <a:effectLst/>
                          <a:latin typeface="Calibri" panose="020F0502020204030204" pitchFamily="34" charset="0"/>
                        </a:rPr>
                        <a:t>Senior Manager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931">
                <a:tc>
                  <a:txBody>
                    <a:bodyPr/>
                    <a:lstStyle/>
                    <a:p>
                      <a:pPr algn="l" fontAlgn="b"/>
                      <a:r>
                        <a:rPr lang="en-US" sz="800" b="0" i="0" u="none" strike="noStrike">
                          <a:solidFill>
                            <a:srgbClr val="000000"/>
                          </a:solidFill>
                          <a:effectLst/>
                          <a:latin typeface="Calibri" panose="020F0502020204030204" pitchFamily="34" charset="0"/>
                        </a:rPr>
                        <a:t>Senior Manager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065">
                <a:tc>
                  <a:txBody>
                    <a:bodyPr/>
                    <a:lstStyle/>
                    <a:p>
                      <a:pPr algn="l" fontAlgn="b"/>
                      <a:r>
                        <a:rPr lang="en-US" sz="800" b="0" i="0" u="none" strike="noStrike" dirty="0">
                          <a:solidFill>
                            <a:srgbClr val="000000"/>
                          </a:solidFill>
                          <a:effectLst/>
                          <a:latin typeface="Calibri" panose="020F0502020204030204" pitchFamily="34" charset="0"/>
                        </a:rPr>
                        <a:t>Senior Manager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142">
                <a:tc>
                  <a:txBody>
                    <a:bodyPr/>
                    <a:lstStyle/>
                    <a:p>
                      <a:pPr algn="l" fontAlgn="b"/>
                      <a:r>
                        <a:rPr lang="en-US" sz="800" b="0" i="0" u="none" strike="noStrike" dirty="0" smtClean="0">
                          <a:solidFill>
                            <a:srgbClr val="000000"/>
                          </a:solidFill>
                          <a:effectLst/>
                          <a:latin typeface="Calibri" panose="020F0502020204030204" pitchFamily="34" charset="0"/>
                        </a:rPr>
                        <a:t>Senior Manager 4</a:t>
                      </a:r>
                      <a:endParaRPr lang="en-US" sz="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931">
                <a:tc>
                  <a:txBody>
                    <a:bodyPr/>
                    <a:lstStyle/>
                    <a:p>
                      <a:pPr algn="l"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37545964"/>
              </p:ext>
            </p:extLst>
          </p:nvPr>
        </p:nvGraphicFramePr>
        <p:xfrm>
          <a:off x="269496" y="291817"/>
          <a:ext cx="4344146" cy="4926241"/>
        </p:xfrm>
        <a:graphic>
          <a:graphicData uri="http://schemas.openxmlformats.org/drawingml/2006/table">
            <a:tbl>
              <a:tblPr/>
              <a:tblGrid>
                <a:gridCol w="283811"/>
                <a:gridCol w="2113693"/>
                <a:gridCol w="533400"/>
                <a:gridCol w="609600"/>
                <a:gridCol w="419578"/>
                <a:gridCol w="384064"/>
              </a:tblGrid>
              <a:tr h="184550">
                <a:tc>
                  <a:txBody>
                    <a:bodyPr/>
                    <a:lstStyle/>
                    <a:p>
                      <a:pPr algn="ctr" fontAlgn="b"/>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1000" b="1" i="0" u="none" strike="noStrike" dirty="0">
                          <a:solidFill>
                            <a:srgbClr val="FFFFFF"/>
                          </a:solidFill>
                          <a:effectLst/>
                          <a:latin typeface="Calibri" panose="020F0502020204030204" pitchFamily="34" charset="0"/>
                          <a:cs typeface="Calibri" panose="020F0502020204030204" pitchFamily="34" charset="0"/>
                        </a:rPr>
                        <a:t>SM</a:t>
                      </a: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41869">
                <a:tc>
                  <a:txBody>
                    <a:bodyPr/>
                    <a:lstStyle/>
                    <a:p>
                      <a:pPr algn="ctr" fontAlgn="ctr"/>
                      <a:endParaRPr lang="en-US" sz="900" b="0" i="0" u="none" strike="noStrike" dirty="0" smtClean="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00" b="0" i="0" u="none" strike="noStrike" dirty="0">
                          <a:solidFill>
                            <a:srgbClr val="000000"/>
                          </a:solidFill>
                          <a:effectLst/>
                          <a:latin typeface="Calibri" panose="020F0502020204030204" pitchFamily="34" charset="0"/>
                        </a:rPr>
                        <a:t>Senior Manager 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23">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Senior Manager 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850" b="0" i="0" u="none" strike="noStrike">
                          <a:solidFill>
                            <a:srgbClr val="000000"/>
                          </a:solidFill>
                          <a:effectLst/>
                          <a:latin typeface="Calibri" panose="020F0502020204030204" pitchFamily="34" charset="0"/>
                        </a:rPr>
                        <a:t>97.57%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70.88%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1,316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00" b="0" i="0" u="none" strike="noStrike" dirty="0">
                          <a:solidFill>
                            <a:srgbClr val="000000"/>
                          </a:solidFill>
                          <a:effectLst/>
                          <a:latin typeface="Calibri" panose="020F0502020204030204" pitchFamily="34" charset="0"/>
                        </a:rPr>
                        <a:t>Senior Manager 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98.23%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96.06%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69.39%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972">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Calibri" panose="020F0502020204030204" pitchFamily="34" charset="0"/>
                        </a:rPr>
                        <a:t>Supervisor</a:t>
                      </a: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a:solidFill>
                            <a:srgbClr val="FFFFFF"/>
                          </a:solidFill>
                          <a:effectLst/>
                          <a:latin typeface="Calibri" panose="020F0502020204030204" pitchFamily="34" charset="0"/>
                          <a:cs typeface="Calibri" panose="020F0502020204030204" pitchFamily="34" charset="0"/>
                        </a:rPr>
                        <a:t>Reliably</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97.51%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95.85%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77.36%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76.98%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97.71%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75.70%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4</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97.64%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97.64%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73.66%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212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5</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73.03%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6</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7</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98.04%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96.86%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71.56%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255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8</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71.52%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9</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98.36%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95.08%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70.89%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10</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97.04%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70.18%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11</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97.85%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94.85%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69.42%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12</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68.33%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13</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96.71%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95.39%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a:solidFill>
                            <a:srgbClr val="000000"/>
                          </a:solidFill>
                          <a:effectLst/>
                          <a:latin typeface="Calibri" panose="020F0502020204030204" pitchFamily="34" charset="0"/>
                        </a:rPr>
                        <a:t>66.41%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850" b="0" i="0" u="none" strike="noStrike" dirty="0">
                          <a:solidFill>
                            <a:srgbClr val="000000"/>
                          </a:solidFill>
                          <a:effectLst/>
                          <a:latin typeface="Calibri" panose="020F0502020204030204" pitchFamily="34" charset="0"/>
                        </a:rPr>
                        <a:t>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r>
                        <a:rPr lang="en-US" sz="800" b="0" i="0" u="none" strike="noStrike" dirty="0" smtClean="0">
                          <a:solidFill>
                            <a:srgbClr val="000000"/>
                          </a:solidFill>
                          <a:effectLst/>
                          <a:latin typeface="Calibri" panose="020F0502020204030204" pitchFamily="34" charset="0"/>
                        </a:rPr>
                        <a:t>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14</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95.12%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a:solidFill>
                            <a:srgbClr val="000000"/>
                          </a:solidFill>
                          <a:effectLst/>
                          <a:latin typeface="Calibri" panose="020F0502020204030204" pitchFamily="34" charset="0"/>
                        </a:rPr>
                        <a:t>63.97%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50" b="0" i="0" u="none" strike="noStrike" dirty="0">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8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5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176333">
                <a:tc>
                  <a:txBody>
                    <a:bodyPr/>
                    <a:lstStyle/>
                    <a:p>
                      <a:pPr algn="ctr" fontAlgn="b"/>
                      <a:endParaRPr lang="en-US" sz="9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57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84550">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i="0" u="none" strike="noStrike" dirty="0" smtClean="0">
                          <a:solidFill>
                            <a:srgbClr val="FFFFFF"/>
                          </a:solidFill>
                          <a:effectLst/>
                          <a:latin typeface="Calibri" panose="020F0502020204030204" pitchFamily="34" charset="0"/>
                          <a:cs typeface="Calibri" panose="020F0502020204030204" pitchFamily="34" charset="0"/>
                        </a:rPr>
                        <a:t>Tech</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Overall Sat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41869">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15</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78.57%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85.71%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57.14%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850" b="0" i="0" u="none" strike="noStrike" dirty="0">
                          <a:solidFill>
                            <a:srgbClr val="000000"/>
                          </a:solidFill>
                          <a:effectLst/>
                          <a:latin typeface="Calibri" panose="020F0502020204030204" pitchFamily="34" charset="0"/>
                        </a:rPr>
                        <a:t>Supervisor 16</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78.79%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90.91%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50" b="0"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41869">
                <a:tc>
                  <a:txBody>
                    <a:bodyPr/>
                    <a:lstStyle/>
                    <a:p>
                      <a:pPr algn="ctr" fontAlgn="ctr"/>
                      <a:r>
                        <a:rPr lang="en-US" sz="900" b="0" i="0" u="none" strike="noStrike" dirty="0" smtClean="0">
                          <a:solidFill>
                            <a:srgbClr val="000000"/>
                          </a:solidFill>
                          <a:effectLst/>
                          <a:latin typeface="Calibri" panose="020F0502020204030204" pitchFamily="34" charset="0"/>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a:solidFill>
                            <a:srgbClr val="000000"/>
                          </a:solidFill>
                          <a:effectLst/>
                          <a:latin typeface="Calibri" panose="020F0502020204030204" pitchFamily="34" charset="0"/>
                        </a:rPr>
                        <a:t>Supervisor 17</a:t>
                      </a: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850" b="0" i="0" u="none" strike="noStrike">
                          <a:solidFill>
                            <a:srgbClr val="000000"/>
                          </a:solidFill>
                          <a:effectLst/>
                          <a:latin typeface="Calibri" panose="020F0502020204030204" pitchFamily="34" charset="0"/>
                        </a:rPr>
                        <a:t>61.90%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850" b="0" i="0" u="none" strike="noStrike">
                          <a:solidFill>
                            <a:srgbClr val="000000"/>
                          </a:solidFill>
                          <a:effectLst/>
                          <a:latin typeface="Calibri" panose="020F0502020204030204" pitchFamily="34" charset="0"/>
                        </a:rPr>
                        <a:t>90.48%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850" b="0" i="0" u="none" strike="noStrike">
                          <a:solidFill>
                            <a:srgbClr val="000000"/>
                          </a:solidFill>
                          <a:effectLst/>
                          <a:latin typeface="Calibri" panose="020F0502020204030204" pitchFamily="34" charset="0"/>
                        </a:rPr>
                        <a:t>45.00%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850" b="0"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1869">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84550">
                <a:tc>
                  <a:txBody>
                    <a:bodyPr/>
                    <a:lstStyle/>
                    <a:p>
                      <a:pPr algn="ctr" fontAlgn="b"/>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b">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US" sz="900" b="1" i="0" u="none" strike="noStrike" dirty="0" err="1">
                          <a:solidFill>
                            <a:srgbClr val="FFFFFF"/>
                          </a:solidFill>
                          <a:effectLst/>
                          <a:latin typeface="Calibri" panose="020F0502020204030204" pitchFamily="34" charset="0"/>
                          <a:cs typeface="Calibri" panose="020F0502020204030204" pitchFamily="34" charset="0"/>
                        </a:rPr>
                        <a:t>WebChat</a:t>
                      </a:r>
                      <a:endParaRPr lang="en-US" sz="9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800" b="1" i="0" u="none" strike="noStrike" dirty="0" smtClean="0">
                          <a:solidFill>
                            <a:srgbClr val="FFFFFF"/>
                          </a:solidFill>
                          <a:effectLst/>
                          <a:latin typeface="Calibri" panose="020F0502020204030204" pitchFamily="34" charset="0"/>
                          <a:cs typeface="Calibri" panose="020F0502020204030204" pitchFamily="34" charset="0"/>
                        </a:rPr>
                        <a:t>Company Sat</a:t>
                      </a:r>
                      <a:endParaRPr lang="en-US" sz="800" b="1" i="0" u="none" strike="noStrike" dirty="0">
                        <a:solidFill>
                          <a:srgbClr val="FFFFFF"/>
                        </a:solidFill>
                        <a:effectLst/>
                        <a:latin typeface="Calibri" panose="020F0502020204030204" pitchFamily="34" charset="0"/>
                        <a:cs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000" b="1" i="0" u="none" strike="noStrike" dirty="0" smtClean="0">
                          <a:solidFill>
                            <a:srgbClr val="FFFFFF"/>
                          </a:solidFill>
                          <a:effectLst/>
                          <a:latin typeface="Calibri" panose="020F0502020204030204" pitchFamily="34" charset="0"/>
                          <a:cs typeface="Calibri" panose="020F0502020204030204" pitchFamily="34" charset="0"/>
                        </a:rPr>
                        <a:t>Reliably</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NPS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900" b="1" i="0" u="none" strike="noStrike" dirty="0">
                          <a:solidFill>
                            <a:srgbClr val="FFFFFF"/>
                          </a:solidFill>
                          <a:effectLst/>
                          <a:latin typeface="Calibri" panose="020F0502020204030204" pitchFamily="34" charset="0"/>
                          <a:cs typeface="Calibri" panose="020F0502020204030204" pitchFamily="34" charset="0"/>
                        </a:rPr>
                        <a:t>ACS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r>
              <a:tr h="141869">
                <a:tc>
                  <a:txBody>
                    <a:bodyPr/>
                    <a:lstStyle/>
                    <a:p>
                      <a:pPr algn="ctr" fontAlgn="ctr"/>
                      <a:r>
                        <a:rPr lang="en-US" sz="900" b="0" i="0" u="none" strike="noStrike" dirty="0" smtClean="0">
                          <a:solidFill>
                            <a:srgbClr val="000000"/>
                          </a:solidFill>
                          <a:effectLst/>
                          <a:latin typeface="Calibri" panose="020F0502020204030204" pitchFamily="34" charset="0"/>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50" b="0" i="0" u="none" strike="noStrike" dirty="0" smtClean="0">
                          <a:solidFill>
                            <a:srgbClr val="000000"/>
                          </a:solidFill>
                          <a:effectLst/>
                          <a:latin typeface="Calibri" panose="020F0502020204030204" pitchFamily="34" charset="0"/>
                        </a:rPr>
                        <a:t>Supervisor 18</a:t>
                      </a:r>
                      <a:endParaRPr lang="en-US" sz="8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86.17%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a:solidFill>
                            <a:srgbClr val="000000"/>
                          </a:solidFill>
                          <a:effectLst/>
                          <a:latin typeface="Calibri" panose="020F0502020204030204" pitchFamily="34" charset="0"/>
                        </a:rPr>
                        <a:t>80.28%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0" u="none" strike="noStrike" dirty="0">
                          <a:solidFill>
                            <a:srgbClr val="000000"/>
                          </a:solidFill>
                          <a:effectLst/>
                          <a:latin typeface="Calibri" panose="020F050202020403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69">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lumMod val="75000"/>
                          <a:lumOff val="2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655488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VZ_NEWBRAND_TEMPLATE_REGULAR_090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42685</TotalTime>
  <Words>1131</Words>
  <Application>Microsoft Office PowerPoint</Application>
  <PresentationFormat>On-screen Show (4:3)</PresentationFormat>
  <Paragraphs>635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1_VZ_NEWBRAND_TEMPLATE_REGULAR_090115</vt:lpstr>
      <vt:lpstr>PowerPoint Presentation</vt:lpstr>
      <vt:lpstr>PowerPoint Presentation</vt:lpstr>
    </vt:vector>
  </TitlesOfParts>
  <Company>Verizon Wireless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NPS Snapshot</dc:title>
  <dc:creator>Daniel D Bennett</dc:creator>
  <cp:lastModifiedBy>Bennett, Daniel D</cp:lastModifiedBy>
  <cp:revision>4553</cp:revision>
  <cp:lastPrinted>2019-05-02T11:42:58Z</cp:lastPrinted>
  <dcterms:created xsi:type="dcterms:W3CDTF">2016-03-08T17:36:02Z</dcterms:created>
  <dcterms:modified xsi:type="dcterms:W3CDTF">2020-03-02T14:24:57Z</dcterms:modified>
</cp:coreProperties>
</file>