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85" d="100"/>
          <a:sy n="185" d="100"/>
        </p:scale>
        <p:origin x="190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nneda\Downloads\2Q%20and%203Q%20Credits%20-%20Trial%20Location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Q2 vs. Q3 Credits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872983072465318"/>
          <c:y val="0.15578703703703703"/>
          <c:w val="0.80373109915055141"/>
          <c:h val="0.62628062117235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'Data for Chart'!$B$4</c:f>
              <c:strCache>
                <c:ptCount val="1"/>
                <c:pt idx="0">
                  <c:v>Q2 Credit Amount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'Data for Chart'!$A$5:$A$7</c:f>
              <c:strCache>
                <c:ptCount val="3"/>
                <c:pt idx="0">
                  <c:v>Non-Sales</c:v>
                </c:pt>
                <c:pt idx="1">
                  <c:v>Sales</c:v>
                </c:pt>
                <c:pt idx="2">
                  <c:v>Total Credits</c:v>
                </c:pt>
              </c:strCache>
            </c:strRef>
          </c:cat>
          <c:val>
            <c:numRef>
              <c:f>'Data for Chart'!$B$5:$B$7</c:f>
              <c:numCache>
                <c:formatCode>"$"#,##0\K</c:formatCode>
                <c:ptCount val="3"/>
                <c:pt idx="0">
                  <c:v>139</c:v>
                </c:pt>
                <c:pt idx="1">
                  <c:v>56</c:v>
                </c:pt>
                <c:pt idx="2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3F-4E43-84BC-61A416AB3363}"/>
            </c:ext>
          </c:extLst>
        </c:ser>
        <c:ser>
          <c:idx val="1"/>
          <c:order val="1"/>
          <c:tx>
            <c:strRef>
              <c:f>'Data for Chart'!$C$4</c:f>
              <c:strCache>
                <c:ptCount val="1"/>
                <c:pt idx="0">
                  <c:v>Q3 Credit Amount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'Data for Chart'!$A$5:$A$7</c:f>
              <c:strCache>
                <c:ptCount val="3"/>
                <c:pt idx="0">
                  <c:v>Non-Sales</c:v>
                </c:pt>
                <c:pt idx="1">
                  <c:v>Sales</c:v>
                </c:pt>
                <c:pt idx="2">
                  <c:v>Total Credits</c:v>
                </c:pt>
              </c:strCache>
            </c:strRef>
          </c:cat>
          <c:val>
            <c:numRef>
              <c:f>'Data for Chart'!$C$5:$C$7</c:f>
              <c:numCache>
                <c:formatCode>"$"#,##0\K</c:formatCode>
                <c:ptCount val="3"/>
                <c:pt idx="0">
                  <c:v>157</c:v>
                </c:pt>
                <c:pt idx="1">
                  <c:v>66</c:v>
                </c:pt>
                <c:pt idx="2">
                  <c:v>224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03F-4E43-84BC-61A416AB33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449442048"/>
        <c:axId val="449436064"/>
      </c:barChart>
      <c:lineChart>
        <c:grouping val="standard"/>
        <c:varyColors val="0"/>
        <c:ser>
          <c:idx val="2"/>
          <c:order val="2"/>
          <c:tx>
            <c:strRef>
              <c:f>'Data for Chart'!$D$4</c:f>
              <c:strCache>
                <c:ptCount val="1"/>
                <c:pt idx="0">
                  <c:v>QoQ Amount Change %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'Data for Chart'!$A$5:$A$7</c:f>
              <c:strCache>
                <c:ptCount val="3"/>
                <c:pt idx="0">
                  <c:v>Non-Sales</c:v>
                </c:pt>
                <c:pt idx="1">
                  <c:v>Sales</c:v>
                </c:pt>
                <c:pt idx="2">
                  <c:v>Total Credits</c:v>
                </c:pt>
              </c:strCache>
            </c:strRef>
          </c:cat>
          <c:val>
            <c:numRef>
              <c:f>'Data for Chart'!$D$5:$D$7</c:f>
              <c:numCache>
                <c:formatCode>0%</c:formatCode>
                <c:ptCount val="3"/>
                <c:pt idx="0">
                  <c:v>0.12949640287769784</c:v>
                </c:pt>
                <c:pt idx="1">
                  <c:v>0.17857142857142858</c:v>
                </c:pt>
                <c:pt idx="2">
                  <c:v>0.14285714285714285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03F-4E43-84BC-61A416AB33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36148784"/>
        <c:axId val="736147696"/>
      </c:lineChart>
      <c:catAx>
        <c:axId val="449442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9436064"/>
        <c:crosses val="autoZero"/>
        <c:auto val="1"/>
        <c:lblAlgn val="ctr"/>
        <c:lblOffset val="100"/>
        <c:noMultiLvlLbl val="0"/>
      </c:catAx>
      <c:valAx>
        <c:axId val="449436064"/>
        <c:scaling>
          <c:orientation val="minMax"/>
        </c:scaling>
        <c:delete val="0"/>
        <c:axPos val="l"/>
        <c:numFmt formatCode="&quot;$&quot;#,##0\K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9442048"/>
        <c:crosses val="autoZero"/>
        <c:crossBetween val="between"/>
      </c:valAx>
      <c:valAx>
        <c:axId val="736147696"/>
        <c:scaling>
          <c:orientation val="minMax"/>
        </c:scaling>
        <c:delete val="0"/>
        <c:axPos val="r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6148784"/>
        <c:crosses val="max"/>
        <c:crossBetween val="between"/>
        <c:majorUnit val="5.000000000000001E-2"/>
      </c:valAx>
      <c:catAx>
        <c:axId val="7361487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3614769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95B87-4A24-47C1-952E-90C9A255E5F4}" type="datetimeFigureOut">
              <a:rPr lang="en-US" smtClean="0"/>
              <a:t>12/15/2020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FDEF58-A087-4BBE-9190-13FA381D6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45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EFA0B-F098-4A8F-A19B-DAC0A67920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A80428-A4FD-4A10-8A71-E6012D48CD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926CB-1467-4F60-BF82-B82A930A9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0C62-C724-4762-ADCB-6FA3DAD09AD4}" type="datetime1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EFEAA-B39E-47CD-8BE5-A897E06BD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C3417-FF67-435C-A6E9-06393C643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5096-F0DE-4284-A06B-2D2996ED8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21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EAFE4-E3FD-4C8A-A1E7-F7149699A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BA2C37-3336-4513-9009-9F6BF83DC9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BF66A-B7E7-41CA-8363-B205F8C5A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C40C6-DD8D-4F62-9C6D-3104D42FC7D9}" type="datetime1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0CBFA-67B2-45BB-845E-DC93793B0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CEED6-8CD8-44CA-8921-B746D5CBD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5096-F0DE-4284-A06B-2D2996ED8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68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D234A9-59FD-413A-A51F-385AEB1C29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EE7ADC-19B2-40EC-A4E7-6499554F2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F6D55-7F52-44E1-B13F-5EBF6B343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6AFD-D61C-40AA-A97A-6AA15A621745}" type="datetime1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BA708-E42C-41DB-9F00-DAC2BBE21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D318D-858F-4B3C-95C9-2EEB4E521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5096-F0DE-4284-A06B-2D2996ED8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98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98A1A-E3D1-49C0-9F41-ACDA7F56B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5D721-7E36-4893-84F7-D2B17CBB0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84622-69E1-401D-AF1A-2893CD2F3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E7F2-7DCF-4A02-8273-31789BE25E93}" type="datetime1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44439-9FA2-4BEF-BA0B-E8FCE1F68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C0729-E91D-4512-A103-FF84C2AA9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5096-F0DE-4284-A06B-2D2996ED8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14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E613D-541D-425E-B6E9-9E6F04405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8AF62-B843-49B2-8582-8A696B931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5BBE1-0425-4241-B169-586F59EBA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9419-44DE-43D0-858A-FE64560B61F9}" type="datetime1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AF89E-BFAE-44D1-9839-33F5565D3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86D24-A301-4575-A687-8613019D5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5096-F0DE-4284-A06B-2D2996ED8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8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764CC-D65F-4C6A-AFF2-2303E5041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F4076-DAA1-4D5E-AEA3-CBFB8F817A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AE3402-8CF0-4B5C-9649-3AACF5719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A9C62-E0CA-4CEF-9A39-3F261EB28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5409A-03A3-4E14-9BFD-60D8BF05888B}" type="datetime1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F06A0-D727-45B2-AF9A-B05377FD8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14629-FBCD-4601-9741-FAF2223DA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5096-F0DE-4284-A06B-2D2996ED8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99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3F655-26BD-44AA-AE2F-59EF9282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59D17-202A-4B77-BB34-03151C73B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41E46F-5379-42F4-BCAE-BFDC15072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CF1FFA-6B2E-47FA-909E-21A7D7DA50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8C35E2-9C40-477C-83DA-9888BA3B59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56098F-1C25-4B8D-9727-5C56A3AB5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4EC4-2011-4146-ABDD-EF808C5B6616}" type="datetime1">
              <a:rPr lang="en-US" smtClean="0"/>
              <a:t>12/15/2020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B5E33E-F45E-4D19-85CE-B6E75F823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63F46C-616E-408F-A672-570AF63ED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5096-F0DE-4284-A06B-2D2996ED8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71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B4ED2-532E-4BFA-85B9-6C8E83DAB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317454-AD64-43DF-B2C4-11AA523B9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B2DBF-7774-4435-A870-D17720567DEA}" type="datetime1">
              <a:rPr lang="en-US" smtClean="0"/>
              <a:t>12/15/2020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B8DB22-798B-40EB-94B1-576A9271A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74F902-BBB5-47CF-9CE5-0256B41BA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5096-F0DE-4284-A06B-2D2996ED8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513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921C1B-ECB2-4EE0-896E-B09034E07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38D8-B763-426E-A19B-A0A0A783FF9C}" type="datetime1">
              <a:rPr lang="en-US" smtClean="0"/>
              <a:t>12/15/2020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7509F6-71F7-4E9C-9939-2C289C5F5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A82C1F-43F5-4719-8A5A-689E9D840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5096-F0DE-4284-A06B-2D2996ED8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40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A42B7-2551-461F-B406-A17B7B494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7A6FA-D565-422C-886C-816B78A4E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F72D27-D897-48AD-8496-CC202CE96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8B74C-2EF3-4323-814D-6B511C607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67003-1504-48B3-A60B-D2FA09FE5639}" type="datetime1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75421B-5B14-4C0E-AC75-C11AB3404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62D20-F05F-442A-B0CB-6B9DDD2E8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5096-F0DE-4284-A06B-2D2996ED8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45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E2EB8-1CA4-48A6-A5A2-0CCD192EB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6FE7A6-2975-43B2-9DBE-08D87623D7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A2F94-C2BE-4408-A03C-A6E4449B5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71F9A-62E6-45CF-A31F-23B1F30EE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843C6-3B6D-46D7-85C9-17D87A652490}" type="datetime1">
              <a:rPr lang="en-US" smtClean="0"/>
              <a:t>12/15/2020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C74FE7-0936-47E1-A10C-BE194C2E9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06142-2BA7-46CB-8E06-74A6702D1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B5096-F0DE-4284-A06B-2D2996ED8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994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23DFEF-C551-4B15-808C-D17B72626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523AF-1E62-4527-A3F3-42D247FE3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40AD1-202F-48C8-95CC-8F0D5A3F4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86F85-472C-47F0-9664-5B80BC999BF0}" type="datetime1">
              <a:rPr lang="en-US" smtClean="0"/>
              <a:t>12/15/2020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C26A4-D47A-4777-B262-8840311448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C109E-E543-4EE9-8232-0A17FF2EA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B5096-F0DE-4284-A06B-2D2996ED8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16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9">
            <a:extLst>
              <a:ext uri="{FF2B5EF4-FFF2-40B4-BE49-F238E27FC236}">
                <a16:creationId xmlns:a16="http://schemas.microsoft.com/office/drawing/2014/main" id="{2442D530-9E0C-4868-BB5A-776F406C44FA}"/>
              </a:ext>
            </a:extLst>
          </p:cNvPr>
          <p:cNvSpPr txBox="1">
            <a:spLocks/>
          </p:cNvSpPr>
          <p:nvPr/>
        </p:nvSpPr>
        <p:spPr bwMode="auto">
          <a:xfrm>
            <a:off x="457200" y="590550"/>
            <a:ext cx="5588419" cy="458161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82500" lnSpcReduction="10000"/>
          </a:bodyPr>
          <a:lstStyle>
            <a:lvl1pPr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400" b="1" i="0" kern="1200">
                <a:solidFill>
                  <a:schemeClr val="tx1"/>
                </a:solidFill>
                <a:latin typeface="Verizon NHG DS" panose="020B0604020202020204" pitchFamily="34" charset="0"/>
                <a:ea typeface="Verizon NHG DS" panose="020B0604020202020204" pitchFamily="34" charset="0"/>
                <a:cs typeface="Verizon NHG DS" panose="020B0604020202020204" pitchFamily="34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 panose="020B0504020202020204" pitchFamily="34" charset="0"/>
              </a:rPr>
              <a:t>Retail Billing Issue Resolution Case Study</a:t>
            </a:r>
            <a:b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izon NHG DS" panose="020B0604020202020204" pitchFamily="34" charset="0"/>
              </a:rPr>
            </a:b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izon NHG DS" panose="020B0604020202020204" pitchFamily="34" charset="0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AEC83BA-2492-427C-8D82-47D9FCA752B1}"/>
              </a:ext>
            </a:extLst>
          </p:cNvPr>
          <p:cNvSpPr txBox="1">
            <a:spLocks/>
          </p:cNvSpPr>
          <p:nvPr/>
        </p:nvSpPr>
        <p:spPr bwMode="auto">
          <a:xfrm>
            <a:off x="6917834" y="5434846"/>
            <a:ext cx="4049949" cy="365125"/>
          </a:xfrm>
          <a:prstGeom prst="rect">
            <a:avLst/>
          </a:prstGeom>
          <a:noFill/>
        </p:spPr>
        <p:txBody>
          <a:bodyPr vert="horz" lIns="0" tIns="0" rIns="18288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700" kern="1200">
                <a:solidFill>
                  <a:schemeClr val="tx2"/>
                </a:solidFill>
                <a:latin typeface="Arial Narrow"/>
                <a:ea typeface="+mn-ea"/>
                <a:cs typeface="Arial Narrow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rgbClr val="000000"/>
                </a:solidFill>
                <a:latin typeface="Neue Haas Grotesk Text Pro" panose="020B0504020202020204" pitchFamily="34" charset="0"/>
              </a:rPr>
              <a:t>Significant quarter over quarter credit increases especially in sales-initiated credits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967AD050-424F-4F7D-ACA5-07710A522D44}"/>
              </a:ext>
            </a:extLst>
          </p:cNvPr>
          <p:cNvSpPr txBox="1">
            <a:spLocks/>
          </p:cNvSpPr>
          <p:nvPr/>
        </p:nvSpPr>
        <p:spPr bwMode="auto">
          <a:xfrm>
            <a:off x="498529" y="1536123"/>
            <a:ext cx="5318502" cy="37912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900"/>
              </a:spcBef>
              <a:buFontTx/>
              <a:buNone/>
              <a:defRPr sz="1200" b="1" i="0" kern="1200">
                <a:solidFill>
                  <a:schemeClr val="tx1"/>
                </a:solidFill>
                <a:latin typeface="Verizon NHG TX" panose="020B0604020202020204" pitchFamily="34" charset="0"/>
                <a:ea typeface="Verizon NHG TX" panose="020B0604020202020204" pitchFamily="34" charset="0"/>
                <a:cs typeface="Verizon NHG TX" panose="020B0604020202020204" pitchFamily="34" charset="0"/>
              </a:defRPr>
            </a:lvl1pPr>
            <a:lvl2pPr marL="0" indent="0" algn="l" defTabSz="457200" rtl="0" eaLnBrk="1" latinLnBrk="0" hangingPunct="1">
              <a:lnSpc>
                <a:spcPct val="100000"/>
              </a:lnSpc>
              <a:spcBef>
                <a:spcPts val="900"/>
              </a:spcBef>
              <a:buFontTx/>
              <a:buNone/>
              <a:defRPr sz="1200" b="0" i="0" kern="1200">
                <a:solidFill>
                  <a:schemeClr val="tx1"/>
                </a:solidFill>
                <a:latin typeface="Verizon NHG TX" panose="020B0604020202020204" pitchFamily="34" charset="0"/>
                <a:ea typeface="Verizon NHG TX" panose="020B0604020202020204" pitchFamily="34" charset="0"/>
                <a:cs typeface="Verizon NHG TX" panose="020B0604020202020204" pitchFamily="34" charset="0"/>
              </a:defRPr>
            </a:lvl2pPr>
            <a:lvl3pPr marL="230188" indent="-230188" algn="l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Arial"/>
              <a:buChar char="•"/>
              <a:defRPr sz="1200" b="0" i="0" kern="1200">
                <a:solidFill>
                  <a:schemeClr val="tx1"/>
                </a:solidFill>
                <a:latin typeface="Verizon NHG TX" panose="020B0604020202020204" pitchFamily="34" charset="0"/>
                <a:ea typeface="Verizon NHG TX" panose="020B0604020202020204" pitchFamily="34" charset="0"/>
                <a:cs typeface="Verizon NHG TX" panose="020B0604020202020204" pitchFamily="34" charset="0"/>
              </a:defRPr>
            </a:lvl3pPr>
            <a:lvl4pPr marL="455613" indent="-225425" algn="l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–"/>
              <a:defRPr sz="1200" b="0" i="0" kern="1200">
                <a:solidFill>
                  <a:schemeClr val="tx1"/>
                </a:solidFill>
                <a:latin typeface="Verizon NHG TX" panose="020B0604020202020204" pitchFamily="34" charset="0"/>
                <a:ea typeface="Verizon NHG TX" panose="020B0604020202020204" pitchFamily="34" charset="0"/>
                <a:cs typeface="Verizon NHG TX" panose="020B0604020202020204" pitchFamily="34" charset="0"/>
              </a:defRPr>
            </a:lvl4pPr>
            <a:lvl5pPr marL="685800" indent="-230188" algn="l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–"/>
              <a:defRPr sz="1200" b="0" i="0" kern="1200">
                <a:solidFill>
                  <a:schemeClr val="tx1"/>
                </a:solidFill>
                <a:latin typeface="Verizon NHG TX" panose="020B0604020202020204" pitchFamily="34" charset="0"/>
                <a:ea typeface="Verizon NHG TX" panose="020B0604020202020204" pitchFamily="34" charset="0"/>
                <a:cs typeface="Verizon NHG TX" panose="020B0604020202020204" pitchFamily="34" charset="0"/>
              </a:defRPr>
            </a:lvl5pPr>
            <a:lvl6pPr marL="914400" indent="-225425" algn="l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–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7763" indent="-233363" algn="l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–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3188" indent="-225425" algn="l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–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4963" indent="-231775" algn="l" defTabSz="457200" rtl="0" eaLnBrk="1" latinLnBrk="0" hangingPunct="1">
              <a:lnSpc>
                <a:spcPct val="100000"/>
              </a:lnSpc>
              <a:spcBef>
                <a:spcPts val="600"/>
              </a:spcBef>
              <a:buFont typeface="Arial" pitchFamily="34" charset="0"/>
              <a:buChar char="–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eue Haas Grotesk Text Pro" panose="020B0504020202020204" pitchFamily="34" charset="0"/>
            </a:endParaRPr>
          </a:p>
          <a:p>
            <a:pPr marL="401638" marR="0" lvl="2" indent="-17145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 panose="020B0504020202020204" pitchFamily="34" charset="0"/>
              </a:rPr>
              <a:t>Overall results show a $28K increase quarter over quarter</a:t>
            </a:r>
          </a:p>
          <a:p>
            <a:pPr marL="401638" marR="0" lvl="2" indent="-17145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 panose="020B0504020202020204" pitchFamily="34" charset="0"/>
              </a:rPr>
              <a:t>Sales initiated credits increased from 28.6% to 29.7% of the total credit amount issued.</a:t>
            </a:r>
          </a:p>
          <a:p>
            <a:pPr marL="401638" marR="0" lvl="2" indent="-17145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 panose="020B0504020202020204" pitchFamily="34" charset="0"/>
              </a:rPr>
              <a:t>All retail locations showed fairly similar results during the trail. </a:t>
            </a:r>
          </a:p>
          <a:p>
            <a:pPr marL="401638" marR="0" lvl="2" indent="-17145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 panose="020B0504020202020204" pitchFamily="34" charset="0"/>
              </a:rPr>
              <a:t>It is of note that several locations reduced the number of credits they issued compared to the quarter before.</a:t>
            </a:r>
          </a:p>
          <a:p>
            <a:pPr marL="401638" marR="0" lvl="2" indent="-17145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 panose="020B0504020202020204" pitchFamily="34" charset="0"/>
              </a:rPr>
              <a:t>There was not significant evidence of compliance issues with employees not following guidelines outside of an isolated case.</a:t>
            </a:r>
          </a:p>
          <a:p>
            <a:pPr marL="401638" marR="0" lvl="2" indent="-17145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izon NHG TX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izon NHG TX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izon NHG TX" panose="020B0604020202020204" pitchFamily="34" charset="0"/>
            </a:endParaRP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F30343FB-E20C-4143-B0D4-9A26EDC3D0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1259543"/>
              </p:ext>
            </p:extLst>
          </p:nvPr>
        </p:nvGraphicFramePr>
        <p:xfrm>
          <a:off x="6096000" y="1896640"/>
          <a:ext cx="5318502" cy="33469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5086B01-DD58-43C8-B329-8C98C4F78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42808" y="6449340"/>
            <a:ext cx="2743200" cy="365125"/>
          </a:xfrm>
        </p:spPr>
        <p:txBody>
          <a:bodyPr/>
          <a:lstStyle/>
          <a:p>
            <a:fld id="{638B5096-F0DE-4284-A06B-2D2996ED8236}" type="slidenum">
              <a:rPr lang="en-US" smtClean="0"/>
              <a:t>1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D228158-B0FB-4220-A95B-2407D2AABF78}"/>
              </a:ext>
            </a:extLst>
          </p:cNvPr>
          <p:cNvCxnSpPr>
            <a:stCxn id="8" idx="1"/>
          </p:cNvCxnSpPr>
          <p:nvPr/>
        </p:nvCxnSpPr>
        <p:spPr>
          <a:xfrm flipV="1">
            <a:off x="457200" y="819630"/>
            <a:ext cx="11140698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5C57364-A8C5-4F6B-BC14-D7D7F7241DA3}"/>
              </a:ext>
            </a:extLst>
          </p:cNvPr>
          <p:cNvCxnSpPr/>
          <p:nvPr/>
        </p:nvCxnSpPr>
        <p:spPr>
          <a:xfrm flipV="1">
            <a:off x="457200" y="6283636"/>
            <a:ext cx="11140698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8BCC7B0-06FF-416A-A3FC-58746922AD9A}"/>
              </a:ext>
            </a:extLst>
          </p:cNvPr>
          <p:cNvSpPr txBox="1"/>
          <p:nvPr/>
        </p:nvSpPr>
        <p:spPr>
          <a:xfrm>
            <a:off x="498529" y="987052"/>
            <a:ext cx="83045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 panose="020B0504020202020204" pitchFamily="34" charset="0"/>
              </a:rPr>
              <a:t>A 3-month trial was conducted to improve satisfaction by allowing retail store representatives to issue credits in store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800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118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Verizon NHG DS</vt:lpstr>
      <vt:lpstr>Verizon NHG TX</vt:lpstr>
      <vt:lpstr>Arial</vt:lpstr>
      <vt:lpstr>Calibri</vt:lpstr>
      <vt:lpstr>Calibri Light</vt:lpstr>
      <vt:lpstr>Neue Haas Grotesk Text Pro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Danny Song</dc:creator>
  <cp:lastModifiedBy>Danny Song</cp:lastModifiedBy>
  <cp:revision>3</cp:revision>
  <dcterms:created xsi:type="dcterms:W3CDTF">2020-12-16T02:38:32Z</dcterms:created>
  <dcterms:modified xsi:type="dcterms:W3CDTF">2020-12-16T02:51:07Z</dcterms:modified>
</cp:coreProperties>
</file>