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9" r:id="rId13"/>
    <p:sldId id="265" r:id="rId14"/>
    <p:sldId id="266" r:id="rId15"/>
    <p:sldId id="267" r:id="rId16"/>
    <p:sldId id="272" r:id="rId17"/>
  </p:sldIdLst>
  <p:sldSz cx="9144000" cy="5143500" type="screen16x9"/>
  <p:notesSz cx="6858000" cy="9144000"/>
  <p:embeddedFontLst>
    <p:embeddedFont>
      <p:font typeface="Economica" panose="020B0604020202020204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0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39072230-9B30-5D39-94EB-5C486EAF9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D6661921-8009-16A7-9E42-05B446F17F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F0CFF56E-351A-B396-5520-07DF37EF12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5935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CBCE7CC4-B929-50E9-A767-DD84AB61E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91FC1082-952D-1E9D-57EF-E4F030479E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79C1F609-29CF-1775-0E20-A8697E722D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1826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906FFB80-75EC-8CB7-FC4D-2DFEA85E6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>
            <a:extLst>
              <a:ext uri="{FF2B5EF4-FFF2-40B4-BE49-F238E27FC236}">
                <a16:creationId xmlns:a16="http://schemas.microsoft.com/office/drawing/2014/main" id="{20C0AB3C-BB9F-9763-1DBF-94D59B2B73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>
            <a:extLst>
              <a:ext uri="{FF2B5EF4-FFF2-40B4-BE49-F238E27FC236}">
                <a16:creationId xmlns:a16="http://schemas.microsoft.com/office/drawing/2014/main" id="{DBE0EACD-17F9-7B10-EADF-C9CA7F556C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Серед прогалин поточних досліджень:</a:t>
            </a:r>
            <a:br>
              <a:rPr lang="uk-UA" dirty="0"/>
            </a:br>
            <a:br>
              <a:rPr lang="uk-UA" dirty="0"/>
            </a:br>
            <a:r>
              <a:rPr lang="uk-UA" dirty="0"/>
              <a:t>Традиційні освітні програми потребують спеціального підходу до побудови курсів (Необхідне врахування державних освітніх стандартів, необхідність </a:t>
            </a:r>
            <a:r>
              <a:rPr lang="uk-UA" dirty="0" err="1"/>
              <a:t>підлаштування</a:t>
            </a:r>
            <a:r>
              <a:rPr lang="uk-UA" dirty="0"/>
              <a:t> матеріалів для адаптивного формату навчання).</a:t>
            </a:r>
            <a:br>
              <a:rPr lang="uk-UA" dirty="0"/>
            </a:br>
            <a:br>
              <a:rPr lang="uk-UA" dirty="0"/>
            </a:br>
            <a:r>
              <a:rPr lang="uk-UA" dirty="0"/>
              <a:t>Якість роботи адаптивної системи залежить від правильності інтерпретації результатів.</a:t>
            </a:r>
            <a:br>
              <a:rPr lang="uk-UA" dirty="0"/>
            </a:br>
            <a:br>
              <a:rPr lang="uk-UA" dirty="0"/>
            </a:br>
            <a:r>
              <a:rPr lang="uk-UA" dirty="0"/>
              <a:t>Такі системи можуть мати проблеми з точністю, якщо студент вгадує відповіді, або випадково помиляється.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6618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300"/>
            <a:ext cx="3565613" cy="20334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/>
              <a:t>Дослідження</a:t>
            </a:r>
            <a:r>
              <a:rPr lang="ru-RU" sz="2400" dirty="0"/>
              <a:t> </a:t>
            </a:r>
            <a:r>
              <a:rPr lang="ru-RU" sz="2400" dirty="0" err="1"/>
              <a:t>ефективності</a:t>
            </a:r>
            <a:r>
              <a:rPr lang="ru-RU" sz="2400" dirty="0"/>
              <a:t> </a:t>
            </a:r>
            <a:r>
              <a:rPr lang="ru-RU" sz="2400" dirty="0" err="1"/>
              <a:t>програмних</a:t>
            </a:r>
            <a:r>
              <a:rPr lang="ru-RU" sz="2400" dirty="0"/>
              <a:t> </a:t>
            </a:r>
            <a:r>
              <a:rPr lang="ru-RU" sz="2400" dirty="0" err="1"/>
              <a:t>засобів</a:t>
            </a:r>
            <a:r>
              <a:rPr lang="ru-RU" sz="2400" dirty="0"/>
              <a:t> </a:t>
            </a:r>
            <a:r>
              <a:rPr lang="ru-RU" sz="2400" dirty="0" err="1"/>
              <a:t>інформатизації</a:t>
            </a:r>
            <a:r>
              <a:rPr lang="ru-RU" sz="2400" dirty="0"/>
              <a:t> мереж </a:t>
            </a:r>
            <a:r>
              <a:rPr lang="ru-RU" sz="2400" dirty="0" err="1"/>
              <a:t>закладів</a:t>
            </a:r>
            <a:r>
              <a:rPr lang="ru-RU" sz="2400" dirty="0"/>
              <a:t>   </a:t>
            </a:r>
            <a:r>
              <a:rPr lang="ru-RU" sz="2400" dirty="0" err="1"/>
              <a:t>харчування</a:t>
            </a:r>
            <a:endParaRPr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948250" y="3635125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Чан Мінь Дик, ІПЗм-23-2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Науковий керівник: проф. Шостак І. В.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19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експерименту </a:t>
            </a:r>
            <a:endParaRPr sz="3200"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718477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Якісні та кількісні дані: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Poster, </a:t>
            </a:r>
            <a:r>
              <a:rPr lang="en-US" dirty="0" err="1"/>
              <a:t>Syrve</a:t>
            </a:r>
            <a:r>
              <a:rPr lang="en-US" dirty="0"/>
              <a:t>, R-Keeper — </a:t>
            </a:r>
            <a:r>
              <a:rPr lang="ru-RU" dirty="0" err="1"/>
              <a:t>найвищі</a:t>
            </a:r>
            <a:r>
              <a:rPr lang="ru-RU" dirty="0"/>
              <a:t> </a:t>
            </a:r>
            <a:r>
              <a:rPr lang="ru-RU" dirty="0" err="1"/>
              <a:t>показники</a:t>
            </a: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Cashalot</a:t>
            </a:r>
            <a:r>
              <a:rPr lang="en-US" dirty="0"/>
              <a:t> — </a:t>
            </a:r>
            <a:r>
              <a:rPr lang="ru-RU" dirty="0" err="1"/>
              <a:t>лише</a:t>
            </a:r>
            <a:r>
              <a:rPr lang="ru-RU" dirty="0"/>
              <a:t> </a:t>
            </a:r>
            <a:r>
              <a:rPr lang="ru-RU" dirty="0" err="1"/>
              <a:t>базові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ULTRA — </a:t>
            </a:r>
            <a:r>
              <a:rPr lang="ru-RU" dirty="0" err="1"/>
              <a:t>середній</a:t>
            </a:r>
            <a:r>
              <a:rPr lang="ru-RU" dirty="0"/>
              <a:t> баланс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sp>
        <p:nvSpPr>
          <p:cNvPr id="4" name="Google Shape;121;p21">
            <a:extLst>
              <a:ext uri="{FF2B5EF4-FFF2-40B4-BE49-F238E27FC236}">
                <a16:creationId xmlns:a16="http://schemas.microsoft.com/office/drawing/2014/main" id="{0D1D8779-B5D4-2D6F-EBCF-C238C005F051}"/>
              </a:ext>
            </a:extLst>
          </p:cNvPr>
          <p:cNvSpPr txBox="1">
            <a:spLocks/>
          </p:cNvSpPr>
          <p:nvPr/>
        </p:nvSpPr>
        <p:spPr>
          <a:xfrm flipH="1">
            <a:off x="3650014" y="4379270"/>
            <a:ext cx="2207942" cy="380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Open Sans"/>
              <a:buNone/>
            </a:pPr>
            <a:r>
              <a:rPr lang="uk-UA" dirty="0">
                <a:latin typeface="Economica" panose="020B0604020202020204" charset="0"/>
              </a:rPr>
              <a:t>Таблиця функціональності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71229A-5EDD-1C84-B73E-88B32FCD4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2854" y="2659590"/>
            <a:ext cx="4943707" cy="16169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E41D25AA-0038-B951-36E2-300955CC5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F0A04C38-26F4-9118-97F6-5655A6D975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експерименту </a:t>
            </a:r>
            <a:endParaRPr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616ACB33-A12B-ECFF-76CA-53F6B96A664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2364BB-AEE8-83D8-BD35-062D1DFAA526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3" name="Рисунок 2" descr="Изображение выглядит как снимок экрана, текст, линия, Прямоугольник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9A3CE16-A117-19FD-34AD-FC0946DBE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90" y="787421"/>
            <a:ext cx="2918336" cy="1945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Рисунок 3" descr="Изображение выглядит как снимок экрана, Прямоугольник, текст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32522F8-960C-E934-33D2-A9DBED5795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5469" y="697100"/>
            <a:ext cx="3015331" cy="1945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 descr="Изображение выглядит как снимок экрана, линия, текст, Прямоугольник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9B35881-1760-D659-7C9C-69BE8A3CCA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3924" y="2841765"/>
            <a:ext cx="3015332" cy="19705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487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0615BE49-8B70-96AA-E114-8729D08AC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823C382B-BD68-91CB-92ED-18B0C21D02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експерименту </a:t>
            </a:r>
            <a:endParaRPr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B404E15C-1E82-25DE-9E1F-B85030A6E21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037AEF-D0EB-E065-C96E-CAB5A20C8C1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579F0ACD-FB57-924B-5E99-A843B6E7639C}"/>
              </a:ext>
            </a:extLst>
          </p:cNvPr>
          <p:cNvSpPr txBox="1">
            <a:spLocks/>
          </p:cNvSpPr>
          <p:nvPr/>
        </p:nvSpPr>
        <p:spPr>
          <a:xfrm>
            <a:off x="2978771" y="4026116"/>
            <a:ext cx="3100905" cy="624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Font typeface="Open Sans"/>
              <a:buNone/>
            </a:pPr>
            <a:r>
              <a:rPr lang="uk-UA" dirty="0"/>
              <a:t>Рекомендації вибору ПС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3B4E3D2-1760-B826-99AE-56AD02EBC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307" y="733790"/>
            <a:ext cx="6413834" cy="319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86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отриманих результатів 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dirty="0" err="1"/>
              <a:t>Результати</a:t>
            </a:r>
            <a:r>
              <a:rPr lang="ru-RU" dirty="0"/>
              <a:t> </a:t>
            </a:r>
            <a:r>
              <a:rPr lang="ru-RU" dirty="0" err="1"/>
              <a:t>повністю</a:t>
            </a:r>
            <a:r>
              <a:rPr lang="ru-RU" dirty="0"/>
              <a:t> </a:t>
            </a:r>
            <a:r>
              <a:rPr lang="ru-RU" dirty="0" err="1"/>
              <a:t>відповідають</a:t>
            </a:r>
            <a:r>
              <a:rPr lang="ru-RU" dirty="0"/>
              <a:t> </a:t>
            </a:r>
            <a:r>
              <a:rPr lang="ru-RU" dirty="0" err="1"/>
              <a:t>цілям</a:t>
            </a:r>
            <a:r>
              <a:rPr lang="ru-RU" dirty="0"/>
              <a:t> </a:t>
            </a:r>
            <a:r>
              <a:rPr lang="ru-RU" dirty="0" err="1"/>
              <a:t>дослідження</a:t>
            </a:r>
            <a:r>
              <a:rPr lang="ru-RU" dirty="0"/>
              <a:t>. </a:t>
            </a:r>
            <a:r>
              <a:rPr lang="ru-RU" dirty="0" err="1"/>
              <a:t>Найефективнішими</a:t>
            </a:r>
            <a:r>
              <a:rPr lang="ru-RU" dirty="0"/>
              <a:t> </a:t>
            </a:r>
            <a:r>
              <a:rPr lang="ru-RU" dirty="0" err="1"/>
              <a:t>виявились</a:t>
            </a:r>
            <a:r>
              <a:rPr lang="ru-RU" dirty="0"/>
              <a:t> </a:t>
            </a:r>
            <a:r>
              <a:rPr lang="en-US" dirty="0" err="1"/>
              <a:t>Syrve</a:t>
            </a:r>
            <a:r>
              <a:rPr lang="en-US" dirty="0"/>
              <a:t> </a:t>
            </a:r>
            <a:r>
              <a:rPr lang="ru-RU" dirty="0"/>
              <a:t>та </a:t>
            </a:r>
            <a:r>
              <a:rPr lang="en-US" dirty="0"/>
              <a:t>R-Keeper </a:t>
            </a:r>
            <a:r>
              <a:rPr lang="ru-RU" dirty="0"/>
              <a:t>у </a:t>
            </a:r>
            <a:r>
              <a:rPr lang="ru-RU" dirty="0" err="1"/>
              <a:t>більшості</a:t>
            </a:r>
            <a:r>
              <a:rPr lang="ru-RU" dirty="0"/>
              <a:t> </a:t>
            </a:r>
            <a:r>
              <a:rPr lang="ru-RU" dirty="0" err="1"/>
              <a:t>сценаріїв</a:t>
            </a:r>
            <a:r>
              <a:rPr lang="ru-RU" dirty="0"/>
              <a:t>. </a:t>
            </a:r>
            <a:r>
              <a:rPr lang="en-US" dirty="0"/>
              <a:t>Poster </a:t>
            </a:r>
            <a:r>
              <a:rPr lang="ru-RU" dirty="0"/>
              <a:t>показав себе як </a:t>
            </a:r>
            <a:r>
              <a:rPr lang="ru-RU" dirty="0" err="1"/>
              <a:t>найкращий</a:t>
            </a:r>
            <a:r>
              <a:rPr lang="ru-RU" dirty="0"/>
              <a:t> </a:t>
            </a:r>
            <a:r>
              <a:rPr lang="ru-RU" dirty="0" err="1"/>
              <a:t>вибір</a:t>
            </a:r>
            <a:r>
              <a:rPr lang="ru-RU" dirty="0"/>
              <a:t> для </a:t>
            </a:r>
            <a:r>
              <a:rPr lang="ru-RU" dirty="0" err="1"/>
              <a:t>малих</a:t>
            </a:r>
            <a:r>
              <a:rPr lang="ru-RU" dirty="0"/>
              <a:t> </a:t>
            </a:r>
            <a:r>
              <a:rPr lang="ru-RU" dirty="0" err="1"/>
              <a:t>закладів</a:t>
            </a:r>
            <a:r>
              <a:rPr lang="ru-RU" dirty="0"/>
              <a:t>, </a:t>
            </a:r>
            <a:r>
              <a:rPr lang="en-US" dirty="0"/>
              <a:t>ULTRA — </a:t>
            </a:r>
            <a:r>
              <a:rPr lang="ru-RU" dirty="0"/>
              <a:t>для </a:t>
            </a:r>
            <a:r>
              <a:rPr lang="ru-RU" dirty="0" err="1"/>
              <a:t>середніх</a:t>
            </a:r>
            <a:r>
              <a:rPr lang="ru-RU" dirty="0"/>
              <a:t>, </a:t>
            </a:r>
            <a:r>
              <a:rPr lang="en-US" dirty="0" err="1"/>
              <a:t>Cashalot</a:t>
            </a:r>
            <a:r>
              <a:rPr lang="en-US" dirty="0"/>
              <a:t> — </a:t>
            </a:r>
            <a:r>
              <a:rPr lang="ru-RU" dirty="0"/>
              <a:t>для </a:t>
            </a:r>
            <a:r>
              <a:rPr lang="ru-RU" dirty="0" err="1"/>
              <a:t>базових</a:t>
            </a:r>
            <a:r>
              <a:rPr lang="ru-RU" dirty="0"/>
              <a:t> потреб. </a:t>
            </a:r>
            <a:r>
              <a:rPr lang="ru-RU" dirty="0" err="1"/>
              <a:t>Основні</a:t>
            </a:r>
            <a:r>
              <a:rPr lang="ru-RU" dirty="0"/>
              <a:t> </a:t>
            </a:r>
            <a:r>
              <a:rPr lang="ru-RU" dirty="0" err="1"/>
              <a:t>фактори</a:t>
            </a:r>
            <a:r>
              <a:rPr lang="ru-RU" dirty="0"/>
              <a:t> </a:t>
            </a:r>
            <a:r>
              <a:rPr lang="ru-RU" dirty="0" err="1"/>
              <a:t>ефективності</a:t>
            </a:r>
            <a:r>
              <a:rPr lang="ru-RU" dirty="0"/>
              <a:t> — </a:t>
            </a:r>
            <a:r>
              <a:rPr lang="ru-RU" dirty="0" err="1"/>
              <a:t>аналітика</a:t>
            </a:r>
            <a:r>
              <a:rPr lang="ru-RU" dirty="0"/>
              <a:t>, </a:t>
            </a:r>
            <a:r>
              <a:rPr lang="ru-RU" dirty="0" err="1"/>
              <a:t>інтеграція</a:t>
            </a:r>
            <a:r>
              <a:rPr lang="ru-RU" dirty="0"/>
              <a:t>, </a:t>
            </a:r>
            <a:r>
              <a:rPr lang="ru-RU" dirty="0" err="1"/>
              <a:t>мобільність</a:t>
            </a:r>
            <a:r>
              <a:rPr lang="ru-RU" dirty="0"/>
              <a:t>. </a:t>
            </a:r>
            <a:r>
              <a:rPr lang="ru-RU" dirty="0" err="1"/>
              <a:t>Підтверджено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саме</a:t>
            </a:r>
            <a:r>
              <a:rPr lang="ru-RU" dirty="0"/>
              <a:t> </a:t>
            </a:r>
            <a:r>
              <a:rPr lang="ru-RU" dirty="0" err="1"/>
              <a:t>ці</a:t>
            </a:r>
            <a:r>
              <a:rPr lang="ru-RU" dirty="0"/>
              <a:t> характеристики </a:t>
            </a:r>
            <a:r>
              <a:rPr lang="ru-RU" dirty="0" err="1"/>
              <a:t>визначають</a:t>
            </a:r>
            <a:r>
              <a:rPr lang="ru-RU" dirty="0"/>
              <a:t> </a:t>
            </a:r>
            <a:r>
              <a:rPr lang="ru-RU" dirty="0" err="1"/>
              <a:t>успішність</a:t>
            </a:r>
            <a:r>
              <a:rPr lang="ru-RU" dirty="0"/>
              <a:t> ПЗ у </a:t>
            </a:r>
            <a:r>
              <a:rPr lang="ru-RU" dirty="0" err="1"/>
              <a:t>сфері</a:t>
            </a:r>
            <a:r>
              <a:rPr lang="ru-RU" dirty="0"/>
              <a:t> </a:t>
            </a:r>
            <a:r>
              <a:rPr lang="ru-RU" dirty="0" err="1"/>
              <a:t>автоматизації</a:t>
            </a:r>
            <a:r>
              <a:rPr lang="ru-RU" dirty="0"/>
              <a:t> </a:t>
            </a:r>
            <a:r>
              <a:rPr lang="en-US" dirty="0" err="1"/>
              <a:t>HoReCa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Публікація результатів </a:t>
            </a:r>
            <a:endParaRPr sz="3200" dirty="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A7CB0A-C186-E499-5DA9-5E565CFCF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908" y="699273"/>
            <a:ext cx="2924508" cy="4132456"/>
          </a:xfrm>
          <a:prstGeom prst="rect">
            <a:avLst/>
          </a:prstGeom>
        </p:spPr>
      </p:pic>
      <p:sp>
        <p:nvSpPr>
          <p:cNvPr id="7" name="Google Shape;135;p23"/>
          <p:cNvSpPr txBox="1">
            <a:spLocks/>
          </p:cNvSpPr>
          <p:nvPr/>
        </p:nvSpPr>
        <p:spPr>
          <a:xfrm>
            <a:off x="4529225" y="645024"/>
            <a:ext cx="2706029" cy="95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Open Sans"/>
              <a:buNone/>
            </a:pPr>
            <a:r>
              <a:rPr lang="uk-UA" dirty="0"/>
              <a:t>С</a:t>
            </a:r>
            <a:r>
              <a:rPr lang="ru-RU" dirty="0" err="1"/>
              <a:t>ертифікат</a:t>
            </a:r>
            <a:r>
              <a:rPr lang="ru-RU" dirty="0"/>
              <a:t> про участь у </a:t>
            </a:r>
            <a:r>
              <a:rPr lang="ru-RU" dirty="0" err="1"/>
              <a:t>конференціях</a:t>
            </a:r>
            <a:endParaRPr lang="ru-RU" dirty="0">
              <a:latin typeface="Economica" panose="020B060402020202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Отримані</a:t>
            </a:r>
            <a:r>
              <a:rPr lang="ru-RU" dirty="0"/>
              <a:t> </a:t>
            </a:r>
            <a:r>
              <a:rPr lang="ru-RU" dirty="0" err="1"/>
              <a:t>результати</a:t>
            </a:r>
            <a:r>
              <a:rPr lang="ru-RU" dirty="0"/>
              <a:t> є </a:t>
            </a:r>
            <a:r>
              <a:rPr lang="ru-RU" dirty="0" err="1"/>
              <a:t>практичними</a:t>
            </a:r>
            <a:r>
              <a:rPr lang="ru-RU" dirty="0"/>
              <a:t> і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використані</a:t>
            </a:r>
            <a:r>
              <a:rPr lang="ru-RU" dirty="0"/>
              <a:t> у </a:t>
            </a:r>
            <a:r>
              <a:rPr lang="ru-RU" dirty="0" err="1"/>
              <a:t>реальних</a:t>
            </a:r>
            <a:r>
              <a:rPr lang="ru-RU" dirty="0"/>
              <a:t> закладах </a:t>
            </a:r>
            <a:r>
              <a:rPr lang="ru-RU" dirty="0" err="1"/>
              <a:t>харчування</a:t>
            </a:r>
            <a:r>
              <a:rPr lang="ru-RU" dirty="0"/>
              <a:t>. </a:t>
            </a:r>
            <a:r>
              <a:rPr lang="ru-RU" dirty="0" err="1"/>
              <a:t>Розроблена</a:t>
            </a:r>
            <a:r>
              <a:rPr lang="ru-RU" dirty="0"/>
              <a:t> модель проста, </a:t>
            </a:r>
            <a:r>
              <a:rPr lang="ru-RU" dirty="0" err="1"/>
              <a:t>гнучка</a:t>
            </a:r>
            <a:r>
              <a:rPr lang="ru-RU" dirty="0"/>
              <a:t> та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адаптувати</a:t>
            </a:r>
            <a:r>
              <a:rPr lang="ru-RU" dirty="0"/>
              <a:t> </a:t>
            </a:r>
            <a:r>
              <a:rPr lang="ru-RU" dirty="0" err="1"/>
              <a:t>вибір</a:t>
            </a:r>
            <a:r>
              <a:rPr lang="ru-RU" dirty="0"/>
              <a:t> ПЗ </a:t>
            </a:r>
            <a:r>
              <a:rPr lang="ru-RU" dirty="0" err="1"/>
              <a:t>під</a:t>
            </a:r>
            <a:r>
              <a:rPr lang="ru-RU" dirty="0"/>
              <a:t> потреби </a:t>
            </a:r>
            <a:r>
              <a:rPr lang="ru-RU" dirty="0" err="1"/>
              <a:t>бізнесу</a:t>
            </a:r>
            <a:r>
              <a:rPr lang="ru-RU" dirty="0"/>
              <a:t>.</a:t>
            </a:r>
            <a:endParaRPr lang="ru-RU" dirty="0">
              <a:latin typeface="Economica" panose="020B0604020202020204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268925" y="17404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Дякую за увагу </a:t>
            </a: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16</a:t>
            </a:fld>
            <a:endParaRPr lang="uk-UA" noProof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Дослідження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 dirty="0"/>
              <a:t>Актуальність та стан розвитку галузі. </a:t>
            </a:r>
            <a:r>
              <a:rPr lang="ru-RU" sz="1600" dirty="0" err="1"/>
              <a:t>Автоматизація</a:t>
            </a:r>
            <a:r>
              <a:rPr lang="ru-RU" sz="1600" dirty="0"/>
              <a:t> </a:t>
            </a:r>
            <a:r>
              <a:rPr lang="ru-RU" sz="1600" dirty="0" err="1"/>
              <a:t>процесів</a:t>
            </a:r>
            <a:r>
              <a:rPr lang="ru-RU" sz="1600" dirty="0"/>
              <a:t> у закладах </a:t>
            </a:r>
            <a:r>
              <a:rPr lang="ru-RU" sz="1600" dirty="0" err="1"/>
              <a:t>харчування</a:t>
            </a:r>
            <a:r>
              <a:rPr lang="ru-RU" sz="1600" dirty="0"/>
              <a:t> є критично </a:t>
            </a:r>
            <a:r>
              <a:rPr lang="ru-RU" sz="1600" dirty="0" err="1"/>
              <a:t>важливою</a:t>
            </a:r>
            <a:r>
              <a:rPr lang="ru-RU" sz="1600" dirty="0"/>
              <a:t> в </a:t>
            </a:r>
            <a:r>
              <a:rPr lang="ru-RU" sz="1600" dirty="0" err="1"/>
              <a:t>умовах</a:t>
            </a:r>
            <a:r>
              <a:rPr lang="ru-RU" sz="1600" dirty="0"/>
              <a:t> </a:t>
            </a:r>
            <a:r>
              <a:rPr lang="ru-RU" sz="1600" dirty="0" err="1"/>
              <a:t>цифровізації</a:t>
            </a:r>
            <a:r>
              <a:rPr lang="ru-RU" sz="1600" dirty="0"/>
              <a:t> </a:t>
            </a:r>
            <a:r>
              <a:rPr lang="ru-RU" sz="1600" dirty="0" err="1"/>
              <a:t>економіки</a:t>
            </a:r>
            <a:r>
              <a:rPr lang="ru-RU" sz="1600" dirty="0"/>
              <a:t>. </a:t>
            </a:r>
            <a:r>
              <a:rPr lang="ru-RU" sz="1600" dirty="0" err="1"/>
              <a:t>Програмні</a:t>
            </a:r>
            <a:r>
              <a:rPr lang="ru-RU" sz="1600" dirty="0"/>
              <a:t> </a:t>
            </a:r>
            <a:r>
              <a:rPr lang="ru-RU" sz="1600" dirty="0" err="1"/>
              <a:t>системи</a:t>
            </a:r>
            <a:r>
              <a:rPr lang="ru-RU" sz="1600" dirty="0"/>
              <a:t> </a:t>
            </a:r>
            <a:r>
              <a:rPr lang="ru-RU" sz="1600" dirty="0" err="1"/>
              <a:t>дозволяють</a:t>
            </a:r>
            <a:r>
              <a:rPr lang="ru-RU" sz="1600" dirty="0"/>
              <a:t> </a:t>
            </a:r>
            <a:r>
              <a:rPr lang="ru-RU" sz="1600" dirty="0" err="1"/>
              <a:t>зменшити</a:t>
            </a:r>
            <a:r>
              <a:rPr lang="ru-RU" sz="1600" dirty="0"/>
              <a:t> </a:t>
            </a:r>
            <a:r>
              <a:rPr lang="ru-RU" sz="1600" dirty="0" err="1"/>
              <a:t>витрати</a:t>
            </a:r>
            <a:r>
              <a:rPr lang="ru-RU" sz="1600" dirty="0"/>
              <a:t>, </a:t>
            </a:r>
            <a:r>
              <a:rPr lang="ru-RU" sz="1600" dirty="0" err="1"/>
              <a:t>підвищити</a:t>
            </a:r>
            <a:r>
              <a:rPr lang="ru-RU" sz="1600" dirty="0"/>
              <a:t> </a:t>
            </a:r>
            <a:r>
              <a:rPr lang="ru-RU" sz="1600" dirty="0" err="1"/>
              <a:t>якість</a:t>
            </a:r>
            <a:r>
              <a:rPr lang="ru-RU" sz="1600" dirty="0"/>
              <a:t> </a:t>
            </a:r>
            <a:r>
              <a:rPr lang="ru-RU" sz="1600" dirty="0" err="1"/>
              <a:t>обслуговування</a:t>
            </a:r>
            <a:r>
              <a:rPr lang="ru-RU" sz="1600" dirty="0"/>
              <a:t>, </a:t>
            </a:r>
            <a:r>
              <a:rPr lang="ru-RU" sz="1600" dirty="0" err="1"/>
              <a:t>оптимізувати</a:t>
            </a:r>
            <a:r>
              <a:rPr lang="ru-RU" sz="1600" dirty="0"/>
              <a:t> </a:t>
            </a:r>
            <a:r>
              <a:rPr lang="ru-RU" sz="1600" dirty="0" err="1"/>
              <a:t>управління</a:t>
            </a:r>
            <a:r>
              <a:rPr lang="ru-RU" sz="1600" dirty="0"/>
              <a:t> та </a:t>
            </a:r>
            <a:r>
              <a:rPr lang="ru-RU" sz="1600" dirty="0" err="1"/>
              <a:t>створити</a:t>
            </a:r>
            <a:r>
              <a:rPr lang="ru-RU" sz="1600" dirty="0"/>
              <a:t> </a:t>
            </a:r>
            <a:r>
              <a:rPr lang="ru-RU" sz="1600" dirty="0" err="1"/>
              <a:t>конкурентні</a:t>
            </a:r>
            <a:r>
              <a:rPr lang="ru-RU" sz="1600" dirty="0"/>
              <a:t> </a:t>
            </a:r>
            <a:r>
              <a:rPr lang="ru-RU" sz="1600" dirty="0" err="1"/>
              <a:t>переваги</a:t>
            </a:r>
            <a:r>
              <a:rPr lang="ru-RU" sz="1600" dirty="0"/>
              <a:t>.</a:t>
            </a:r>
            <a:endParaRPr sz="1600" dirty="0">
              <a:latin typeface="Economica" panose="020B060402020202020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600" dirty="0"/>
              <a:t>Чітке визначення напряму дослідження. </a:t>
            </a:r>
            <a:r>
              <a:rPr lang="ru-RU" sz="1600" dirty="0" err="1"/>
              <a:t>Оцінка</a:t>
            </a:r>
            <a:r>
              <a:rPr lang="ru-RU" sz="1600" dirty="0"/>
              <a:t> </a:t>
            </a:r>
            <a:r>
              <a:rPr lang="ru-RU" sz="1600" dirty="0" err="1"/>
              <a:t>ефективності</a:t>
            </a:r>
            <a:r>
              <a:rPr lang="ru-RU" sz="1600" dirty="0"/>
              <a:t> </a:t>
            </a:r>
            <a:r>
              <a:rPr lang="ru-RU" sz="1600" dirty="0" err="1"/>
              <a:t>програмного</a:t>
            </a:r>
            <a:r>
              <a:rPr lang="ru-RU" sz="1600" dirty="0"/>
              <a:t> </a:t>
            </a:r>
            <a:r>
              <a:rPr lang="ru-RU" sz="1600" dirty="0" err="1"/>
              <a:t>забезпечення</a:t>
            </a:r>
            <a:r>
              <a:rPr lang="ru-RU" sz="1600" dirty="0"/>
              <a:t> (</a:t>
            </a:r>
            <a:r>
              <a:rPr lang="en-US" sz="1600" dirty="0"/>
              <a:t>Poster, </a:t>
            </a:r>
            <a:r>
              <a:rPr lang="en-US" sz="1600" dirty="0" err="1"/>
              <a:t>Syrve</a:t>
            </a:r>
            <a:r>
              <a:rPr lang="en-US" sz="1600" dirty="0"/>
              <a:t>, ULTRA, </a:t>
            </a:r>
            <a:r>
              <a:rPr lang="en-US" sz="1600" dirty="0" err="1"/>
              <a:t>Cashalot</a:t>
            </a:r>
            <a:r>
              <a:rPr lang="en-US" sz="1600" dirty="0"/>
              <a:t>, R-Keeper), </a:t>
            </a:r>
            <a:r>
              <a:rPr lang="ru-RU" sz="1600" dirty="0" err="1"/>
              <a:t>порівняння</a:t>
            </a:r>
            <a:r>
              <a:rPr lang="ru-RU" sz="1600" dirty="0"/>
              <a:t> </a:t>
            </a:r>
            <a:r>
              <a:rPr lang="ru-RU" sz="1600" dirty="0" err="1"/>
              <a:t>функціональності</a:t>
            </a:r>
            <a:r>
              <a:rPr lang="ru-RU" sz="1600" dirty="0"/>
              <a:t>, </a:t>
            </a:r>
            <a:r>
              <a:rPr lang="ru-RU" sz="1600" dirty="0" err="1"/>
              <a:t>визначення</a:t>
            </a:r>
            <a:r>
              <a:rPr lang="ru-RU" sz="1600" dirty="0"/>
              <a:t> </a:t>
            </a:r>
            <a:r>
              <a:rPr lang="ru-RU" sz="1600" dirty="0" err="1"/>
              <a:t>критеріїв</a:t>
            </a:r>
            <a:r>
              <a:rPr lang="ru-RU" sz="1600" dirty="0"/>
              <a:t> </a:t>
            </a:r>
            <a:r>
              <a:rPr lang="ru-RU" sz="1600" dirty="0" err="1"/>
              <a:t>вибору</a:t>
            </a:r>
            <a:r>
              <a:rPr lang="ru-RU" sz="1600" dirty="0"/>
              <a:t> для </a:t>
            </a:r>
            <a:r>
              <a:rPr lang="ru-RU" sz="1600" dirty="0" err="1"/>
              <a:t>бізнесів</a:t>
            </a:r>
            <a:r>
              <a:rPr lang="ru-RU" sz="1600" dirty="0"/>
              <a:t> </a:t>
            </a:r>
            <a:r>
              <a:rPr lang="ru-RU" sz="1600" dirty="0" err="1"/>
              <a:t>різного</a:t>
            </a:r>
            <a:r>
              <a:rPr lang="ru-RU" sz="1600" dirty="0"/>
              <a:t> масштабу.</a:t>
            </a:r>
            <a:endParaRPr sz="1600" dirty="0">
              <a:latin typeface="Economica" panose="020B060402020202020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600" dirty="0"/>
              <a:t>Об’єкт дослідження. </a:t>
            </a:r>
            <a:r>
              <a:rPr lang="ru-RU" sz="1600" dirty="0" err="1"/>
              <a:t>Процеси</a:t>
            </a:r>
            <a:r>
              <a:rPr lang="ru-RU" sz="1600" dirty="0"/>
              <a:t> </a:t>
            </a:r>
            <a:r>
              <a:rPr lang="ru-RU" sz="1600" dirty="0" err="1"/>
              <a:t>автоматизації</a:t>
            </a:r>
            <a:r>
              <a:rPr lang="ru-RU" sz="1600" dirty="0"/>
              <a:t> та </a:t>
            </a:r>
            <a:r>
              <a:rPr lang="ru-RU" sz="1600" dirty="0" err="1"/>
              <a:t>інформатизації</a:t>
            </a:r>
            <a:r>
              <a:rPr lang="ru-RU" sz="1600" dirty="0"/>
              <a:t> в мережах </a:t>
            </a:r>
            <a:r>
              <a:rPr lang="ru-RU" sz="1600" dirty="0" err="1"/>
              <a:t>закладів</a:t>
            </a:r>
            <a:r>
              <a:rPr lang="ru-RU" sz="1600" dirty="0"/>
              <a:t> </a:t>
            </a:r>
            <a:r>
              <a:rPr lang="ru-RU" sz="1600" dirty="0" err="1"/>
              <a:t>харчування</a:t>
            </a:r>
            <a:r>
              <a:rPr lang="ru-RU" sz="1600" dirty="0"/>
              <a:t>.</a:t>
            </a:r>
            <a:endParaRPr sz="1600"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Огляд літератури</a:t>
            </a:r>
            <a:endParaRPr sz="3200"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sp>
        <p:nvSpPr>
          <p:cNvPr id="6" name="Google Shape;79;p15">
            <a:extLst>
              <a:ext uri="{FF2B5EF4-FFF2-40B4-BE49-F238E27FC236}">
                <a16:creationId xmlns:a16="http://schemas.microsoft.com/office/drawing/2014/main" id="{51D48648-619B-4B4B-495B-A25E433D63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866388"/>
            <a:ext cx="8520600" cy="3410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just">
              <a:spcBef>
                <a:spcPts val="1500"/>
              </a:spcBef>
              <a:buNone/>
            </a:pP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Перелік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основних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джерел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uk-UA" dirty="0" err="1"/>
              <a:t>Vilkhivska</a:t>
            </a:r>
            <a:r>
              <a:rPr lang="uk-UA" dirty="0"/>
              <a:t>, O., &amp; </a:t>
            </a:r>
            <a:r>
              <a:rPr lang="uk-UA" dirty="0" err="1"/>
              <a:t>Vilkhivskyi</a:t>
            </a:r>
            <a:r>
              <a:rPr lang="uk-UA" dirty="0"/>
              <a:t>, V. (2024). </a:t>
            </a:r>
            <a:r>
              <a:rPr lang="uk-UA" dirty="0" err="1"/>
              <a:t>Practical</a:t>
            </a:r>
            <a:r>
              <a:rPr lang="uk-UA" dirty="0"/>
              <a:t> </a:t>
            </a:r>
            <a:r>
              <a:rPr lang="uk-UA" dirty="0" err="1"/>
              <a:t>Aspects</a:t>
            </a:r>
            <a:r>
              <a:rPr lang="uk-UA" dirty="0"/>
              <a:t> </a:t>
            </a:r>
            <a:r>
              <a:rPr lang="uk-UA" dirty="0" err="1"/>
              <a:t>of</a:t>
            </a:r>
            <a:r>
              <a:rPr lang="uk-UA" dirty="0"/>
              <a:t> </a:t>
            </a:r>
            <a:r>
              <a:rPr lang="uk-UA" dirty="0" err="1"/>
              <a:t>Hotel</a:t>
            </a:r>
            <a:r>
              <a:rPr lang="uk-UA" dirty="0"/>
              <a:t> </a:t>
            </a:r>
            <a:r>
              <a:rPr lang="uk-UA" dirty="0" err="1"/>
              <a:t>and</a:t>
            </a:r>
            <a:r>
              <a:rPr lang="uk-UA" dirty="0"/>
              <a:t> </a:t>
            </a:r>
            <a:r>
              <a:rPr lang="uk-UA" dirty="0" err="1"/>
              <a:t>Restaurant</a:t>
            </a:r>
            <a:r>
              <a:rPr lang="uk-UA" dirty="0"/>
              <a:t> </a:t>
            </a:r>
            <a:r>
              <a:rPr lang="uk-UA" dirty="0" err="1"/>
              <a:t>Business</a:t>
            </a:r>
            <a:r>
              <a:rPr lang="uk-UA" dirty="0"/>
              <a:t> </a:t>
            </a:r>
            <a:r>
              <a:rPr lang="uk-UA" dirty="0" err="1"/>
              <a:t>Development</a:t>
            </a:r>
            <a:r>
              <a:rPr lang="uk-UA" dirty="0"/>
              <a:t> </a:t>
            </a:r>
            <a:r>
              <a:rPr lang="uk-UA" dirty="0" err="1"/>
              <a:t>in</a:t>
            </a:r>
            <a:r>
              <a:rPr lang="uk-UA" dirty="0"/>
              <a:t> </a:t>
            </a:r>
            <a:r>
              <a:rPr lang="uk-UA" dirty="0" err="1"/>
              <a:t>Ukraine</a:t>
            </a:r>
            <a:r>
              <a:rPr lang="uk-UA" dirty="0"/>
              <a:t> </a:t>
            </a:r>
            <a:r>
              <a:rPr lang="uk-UA" dirty="0" err="1"/>
              <a:t>Based</a:t>
            </a:r>
            <a:r>
              <a:rPr lang="uk-UA" dirty="0"/>
              <a:t> </a:t>
            </a:r>
            <a:r>
              <a:rPr lang="uk-UA" dirty="0" err="1"/>
              <a:t>on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Use</a:t>
            </a:r>
            <a:r>
              <a:rPr lang="uk-UA" dirty="0"/>
              <a:t> </a:t>
            </a:r>
            <a:r>
              <a:rPr lang="uk-UA" dirty="0" err="1"/>
              <a:t>of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jSolutions</a:t>
            </a:r>
            <a:r>
              <a:rPr lang="uk-UA" dirty="0"/>
              <a:t> </a:t>
            </a:r>
            <a:r>
              <a:rPr lang="uk-UA" dirty="0" err="1"/>
              <a:t>Restaurant</a:t>
            </a:r>
            <a:r>
              <a:rPr lang="uk-UA" dirty="0"/>
              <a:t> </a:t>
            </a:r>
            <a:r>
              <a:rPr lang="uk-UA" dirty="0" err="1"/>
              <a:t>Module</a:t>
            </a:r>
            <a:r>
              <a:rPr lang="uk-UA" dirty="0"/>
              <a:t>. </a:t>
            </a:r>
            <a:r>
              <a:rPr lang="uk-UA" dirty="0" err="1"/>
              <a:t>Business</a:t>
            </a:r>
            <a:r>
              <a:rPr lang="uk-UA" dirty="0"/>
              <a:t> </a:t>
            </a:r>
            <a:r>
              <a:rPr lang="uk-UA" dirty="0" err="1"/>
              <a:t>Inform</a:t>
            </a:r>
            <a:r>
              <a:rPr lang="uk-UA" dirty="0"/>
              <a:t> 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—</a:t>
            </a:r>
            <a:r>
              <a:rPr lang="uk-UA" dirty="0"/>
              <a:t> </a:t>
            </a:r>
            <a:r>
              <a:rPr lang="ru-RU" dirty="0" err="1"/>
              <a:t>вплив</a:t>
            </a:r>
            <a:r>
              <a:rPr lang="ru-RU" dirty="0"/>
              <a:t> </a:t>
            </a:r>
            <a:r>
              <a:rPr lang="ru-RU" dirty="0" err="1"/>
              <a:t>цифрових</a:t>
            </a:r>
            <a:r>
              <a:rPr lang="ru-RU" dirty="0"/>
              <a:t> </a:t>
            </a:r>
            <a:r>
              <a:rPr lang="ru-RU" dirty="0" err="1"/>
              <a:t>рішень</a:t>
            </a:r>
            <a:r>
              <a:rPr lang="ru-RU" dirty="0"/>
              <a:t> на </a:t>
            </a:r>
            <a:r>
              <a:rPr lang="ru-RU" dirty="0" err="1"/>
              <a:t>ефективність</a:t>
            </a:r>
            <a:r>
              <a:rPr lang="ru-RU" dirty="0"/>
              <a:t> </a:t>
            </a:r>
            <a:r>
              <a:rPr lang="ru-RU" dirty="0" err="1"/>
              <a:t>управління</a:t>
            </a:r>
            <a:r>
              <a:rPr lang="ru-RU" dirty="0"/>
              <a:t> закладами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ru-RU" dirty="0" err="1"/>
              <a:t>Україні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uk-UA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uk-UA" dirty="0" err="1"/>
              <a:t>Fostolovych</a:t>
            </a:r>
            <a:r>
              <a:rPr lang="uk-UA" dirty="0"/>
              <a:t>, V., </a:t>
            </a:r>
            <a:r>
              <a:rPr lang="uk-UA" dirty="0" err="1"/>
              <a:t>Botsian</a:t>
            </a:r>
            <a:r>
              <a:rPr lang="uk-UA" dirty="0"/>
              <a:t>, T., </a:t>
            </a:r>
            <a:r>
              <a:rPr lang="uk-UA" dirty="0" err="1"/>
              <a:t>Pavlova</a:t>
            </a:r>
            <a:r>
              <a:rPr lang="uk-UA" dirty="0"/>
              <a:t>, S., </a:t>
            </a:r>
            <a:r>
              <a:rPr lang="uk-UA" dirty="0" err="1"/>
              <a:t>Fostolovych</a:t>
            </a:r>
            <a:r>
              <a:rPr lang="uk-UA" dirty="0"/>
              <a:t>, R., &amp; </a:t>
            </a:r>
            <a:r>
              <a:rPr lang="uk-UA" dirty="0" err="1"/>
              <a:t>Gurtovyi</a:t>
            </a:r>
            <a:r>
              <a:rPr lang="uk-UA" dirty="0"/>
              <a:t>, Y. (2024). POSTER AS A TOOL FOR DIGITALIZATION OF THE MANAGEMENT SYSTEM OF HOTEL AND RESTAURANT BUSINESS ENTERPRISES. </a:t>
            </a:r>
            <a:r>
              <a:rPr lang="uk-UA" dirty="0" err="1"/>
              <a:t>Economics</a:t>
            </a:r>
            <a:r>
              <a:rPr lang="uk-UA" dirty="0"/>
              <a:t>. </a:t>
            </a:r>
            <a:r>
              <a:rPr lang="uk-UA" dirty="0" err="1"/>
              <a:t>Management</a:t>
            </a:r>
            <a:r>
              <a:rPr lang="uk-UA" dirty="0"/>
              <a:t>. </a:t>
            </a:r>
            <a:r>
              <a:rPr lang="uk-UA" dirty="0" err="1"/>
              <a:t>Innovations</a:t>
            </a:r>
            <a:r>
              <a:rPr lang="uk-UA" dirty="0"/>
              <a:t> 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—</a:t>
            </a:r>
            <a:r>
              <a:rPr lang="uk-UA" dirty="0"/>
              <a:t> </a:t>
            </a:r>
            <a:r>
              <a:rPr lang="ru-RU" dirty="0" err="1"/>
              <a:t>дослідження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en-US" dirty="0"/>
              <a:t>POS</a:t>
            </a:r>
            <a:r>
              <a:rPr lang="uk-UA" dirty="0"/>
              <a:t>-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en-US" dirty="0"/>
              <a:t>Poster </a:t>
            </a:r>
            <a:r>
              <a:rPr lang="ru-RU" dirty="0"/>
              <a:t>для </a:t>
            </a:r>
            <a:r>
              <a:rPr lang="ru-RU" dirty="0" err="1"/>
              <a:t>автоматизації</a:t>
            </a:r>
            <a:r>
              <a:rPr lang="ru-RU" dirty="0"/>
              <a:t> </a:t>
            </a:r>
            <a:r>
              <a:rPr lang="ru-RU" dirty="0" err="1"/>
              <a:t>управління</a:t>
            </a:r>
            <a:r>
              <a:rPr lang="ru-RU" dirty="0"/>
              <a:t> та </a:t>
            </a:r>
            <a:r>
              <a:rPr lang="ru-RU" dirty="0" err="1"/>
              <a:t>обліку</a:t>
            </a:r>
            <a:r>
              <a:rPr lang="ru-RU" dirty="0"/>
              <a:t> в ресторанному </a:t>
            </a:r>
            <a:r>
              <a:rPr lang="ru-RU" dirty="0" err="1"/>
              <a:t>бізнесі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uk-UA" dirty="0" err="1"/>
              <a:t>Attar</a:t>
            </a:r>
            <a:r>
              <a:rPr lang="uk-UA" dirty="0"/>
              <a:t>, E., </a:t>
            </a:r>
            <a:r>
              <a:rPr lang="uk-UA" dirty="0" err="1"/>
              <a:t>Shaikh</a:t>
            </a:r>
            <a:r>
              <a:rPr lang="uk-UA" dirty="0"/>
              <a:t>, F., </a:t>
            </a:r>
            <a:r>
              <a:rPr lang="uk-UA" dirty="0" err="1"/>
              <a:t>Patil</a:t>
            </a:r>
            <a:r>
              <a:rPr lang="uk-UA" dirty="0"/>
              <a:t>, M., </a:t>
            </a:r>
            <a:r>
              <a:rPr lang="uk-UA" dirty="0" err="1"/>
              <a:t>Shaikh</a:t>
            </a:r>
            <a:r>
              <a:rPr lang="uk-UA" dirty="0"/>
              <a:t>, S., &amp; </a:t>
            </a:r>
            <a:r>
              <a:rPr lang="uk-UA" dirty="0" err="1"/>
              <a:t>Maniyar</a:t>
            </a:r>
            <a:r>
              <a:rPr lang="uk-UA" dirty="0"/>
              <a:t>, Y. (2023). </a:t>
            </a:r>
            <a:r>
              <a:rPr lang="uk-UA" dirty="0" err="1"/>
              <a:t>Restaurant</a:t>
            </a:r>
            <a:r>
              <a:rPr lang="uk-UA" dirty="0"/>
              <a:t> </a:t>
            </a:r>
            <a:r>
              <a:rPr lang="uk-UA" dirty="0" err="1"/>
              <a:t>Web</a:t>
            </a:r>
            <a:r>
              <a:rPr lang="uk-UA" dirty="0"/>
              <a:t> </a:t>
            </a:r>
            <a:r>
              <a:rPr lang="uk-UA" dirty="0" err="1"/>
              <a:t>Application</a:t>
            </a:r>
            <a:r>
              <a:rPr lang="uk-UA" dirty="0"/>
              <a:t> </a:t>
            </a:r>
            <a:r>
              <a:rPr lang="uk-UA" dirty="0" err="1"/>
              <a:t>with</a:t>
            </a:r>
            <a:r>
              <a:rPr lang="uk-UA" dirty="0"/>
              <a:t> </a:t>
            </a:r>
            <a:r>
              <a:rPr lang="uk-UA" dirty="0" err="1"/>
              <a:t>Integrated</a:t>
            </a:r>
            <a:r>
              <a:rPr lang="uk-UA" dirty="0"/>
              <a:t> </a:t>
            </a:r>
            <a:r>
              <a:rPr lang="uk-UA" dirty="0" err="1"/>
              <a:t>Dine-in</a:t>
            </a:r>
            <a:r>
              <a:rPr lang="uk-UA" dirty="0"/>
              <a:t> </a:t>
            </a:r>
            <a:r>
              <a:rPr lang="uk-UA" dirty="0" err="1"/>
              <a:t>Self</a:t>
            </a:r>
            <a:r>
              <a:rPr lang="uk-UA" dirty="0"/>
              <a:t> </a:t>
            </a:r>
            <a:r>
              <a:rPr lang="uk-UA" dirty="0" err="1"/>
              <a:t>Service</a:t>
            </a:r>
            <a:r>
              <a:rPr lang="uk-UA" dirty="0"/>
              <a:t>. </a:t>
            </a:r>
            <a:r>
              <a:rPr lang="uk-UA" dirty="0" err="1"/>
              <a:t>International</a:t>
            </a:r>
            <a:r>
              <a:rPr lang="uk-UA" dirty="0"/>
              <a:t> </a:t>
            </a:r>
            <a:r>
              <a:rPr lang="uk-UA" dirty="0" err="1"/>
              <a:t>Journal</a:t>
            </a:r>
            <a:r>
              <a:rPr lang="uk-UA" dirty="0"/>
              <a:t> </a:t>
            </a:r>
            <a:r>
              <a:rPr lang="uk-UA" dirty="0" err="1"/>
              <a:t>of</a:t>
            </a:r>
            <a:r>
              <a:rPr lang="uk-UA" dirty="0"/>
              <a:t> </a:t>
            </a:r>
            <a:r>
              <a:rPr lang="uk-UA" dirty="0" err="1"/>
              <a:t>Advanced</a:t>
            </a:r>
            <a:r>
              <a:rPr lang="uk-UA" dirty="0"/>
              <a:t> </a:t>
            </a:r>
            <a:r>
              <a:rPr lang="uk-UA" dirty="0" err="1"/>
              <a:t>Research</a:t>
            </a:r>
            <a:r>
              <a:rPr lang="uk-UA" dirty="0"/>
              <a:t> </a:t>
            </a:r>
            <a:r>
              <a:rPr lang="uk-UA" dirty="0" err="1"/>
              <a:t>in</a:t>
            </a:r>
            <a:r>
              <a:rPr lang="uk-UA" dirty="0"/>
              <a:t> </a:t>
            </a:r>
            <a:r>
              <a:rPr lang="uk-UA" dirty="0" err="1"/>
              <a:t>Science</a:t>
            </a:r>
            <a:r>
              <a:rPr lang="uk-UA" dirty="0"/>
              <a:t>, </a:t>
            </a:r>
            <a:r>
              <a:rPr lang="uk-UA" dirty="0" err="1"/>
              <a:t>Communication</a:t>
            </a:r>
            <a:r>
              <a:rPr lang="uk-UA" dirty="0"/>
              <a:t> </a:t>
            </a:r>
            <a:r>
              <a:rPr lang="uk-UA" dirty="0" err="1"/>
              <a:t>and</a:t>
            </a:r>
            <a:r>
              <a:rPr lang="uk-UA" dirty="0"/>
              <a:t> </a:t>
            </a:r>
            <a:r>
              <a:rPr lang="uk-UA" dirty="0" err="1"/>
              <a:t>Technology</a:t>
            </a:r>
            <a:r>
              <a:rPr lang="uk-UA" dirty="0"/>
              <a:t> 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—</a:t>
            </a:r>
            <a:r>
              <a:rPr lang="uk-UA" dirty="0"/>
              <a:t> 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ru-RU" dirty="0" err="1"/>
              <a:t>самообслуговування</a:t>
            </a:r>
            <a:r>
              <a:rPr lang="ru-RU" dirty="0"/>
              <a:t> у </a:t>
            </a:r>
            <a:r>
              <a:rPr lang="ru-RU" dirty="0" err="1"/>
              <a:t>покращенні</a:t>
            </a:r>
            <a:r>
              <a:rPr lang="ru-RU" dirty="0"/>
              <a:t> </a:t>
            </a:r>
            <a:r>
              <a:rPr lang="ru-RU" dirty="0" err="1"/>
              <a:t>швидкості</a:t>
            </a:r>
            <a:r>
              <a:rPr lang="ru-RU" dirty="0"/>
              <a:t> </a:t>
            </a:r>
            <a:r>
              <a:rPr lang="ru-RU" dirty="0" err="1"/>
              <a:t>обслуговування</a:t>
            </a:r>
            <a:r>
              <a:rPr lang="ru-RU" dirty="0"/>
              <a:t> </a:t>
            </a:r>
            <a:r>
              <a:rPr lang="ru-RU" dirty="0" err="1"/>
              <a:t>клієнтів</a:t>
            </a:r>
            <a:r>
              <a:rPr lang="ru-RU" dirty="0"/>
              <a:t> і </a:t>
            </a:r>
            <a:r>
              <a:rPr lang="ru-RU" dirty="0" err="1"/>
              <a:t>зменшенні</a:t>
            </a:r>
            <a:r>
              <a:rPr lang="ru-RU" dirty="0"/>
              <a:t> </a:t>
            </a:r>
            <a:r>
              <a:rPr lang="ru-RU" dirty="0" err="1"/>
              <a:t>навантаження</a:t>
            </a:r>
            <a:r>
              <a:rPr lang="ru-RU" dirty="0"/>
              <a:t> на персонал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uk-UA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2C8767F8-1E40-9272-8F97-EB093000E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>
            <a:extLst>
              <a:ext uri="{FF2B5EF4-FFF2-40B4-BE49-F238E27FC236}">
                <a16:creationId xmlns:a16="http://schemas.microsoft.com/office/drawing/2014/main" id="{C71B8FED-DF48-CD8E-36E8-A82F8F2D5B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Огляд літератури</a:t>
            </a:r>
          </a:p>
        </p:txBody>
      </p:sp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D03AE46A-EAA5-E39D-D569-E7F284115C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numCol="1" spcCol="365760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Виявлені прогалини:</a:t>
            </a: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</a:t>
            </a:r>
            <a:r>
              <a:rPr lang="ru-RU" dirty="0" err="1"/>
              <a:t>Відсутність</a:t>
            </a:r>
            <a:r>
              <a:rPr lang="ru-RU" dirty="0"/>
              <a:t> </a:t>
            </a:r>
            <a:r>
              <a:rPr lang="ru-RU" dirty="0" err="1"/>
              <a:t>порівняльної</a:t>
            </a:r>
            <a:r>
              <a:rPr lang="ru-RU" dirty="0"/>
              <a:t> </a:t>
            </a:r>
            <a:r>
              <a:rPr lang="ru-RU" dirty="0" err="1"/>
              <a:t>оцінки</a:t>
            </a:r>
            <a:r>
              <a:rPr lang="ru-RU" dirty="0"/>
              <a:t> </a:t>
            </a:r>
            <a:r>
              <a:rPr lang="ru-RU" dirty="0" err="1"/>
              <a:t>кількох</a:t>
            </a:r>
            <a:r>
              <a:rPr lang="ru-RU" dirty="0"/>
              <a:t> систем</a:t>
            </a:r>
            <a:r>
              <a:rPr lang="uk-UA" noProof="0" dirty="0"/>
              <a:t>;</a:t>
            </a:r>
            <a:endParaRPr lang="uk-UA" noProof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</a:t>
            </a:r>
            <a:r>
              <a:rPr lang="ru-RU" dirty="0" err="1"/>
              <a:t>Немає</a:t>
            </a:r>
            <a:r>
              <a:rPr lang="ru-RU" dirty="0"/>
              <a:t> </a:t>
            </a:r>
            <a:r>
              <a:rPr lang="ru-RU" dirty="0" err="1"/>
              <a:t>єдиної</a:t>
            </a:r>
            <a:r>
              <a:rPr lang="ru-RU" dirty="0"/>
              <a:t> методики </a:t>
            </a:r>
            <a:r>
              <a:rPr lang="ru-RU" dirty="0" err="1"/>
              <a:t>вимірювання</a:t>
            </a:r>
            <a:r>
              <a:rPr lang="ru-RU" dirty="0"/>
              <a:t> </a:t>
            </a:r>
            <a:r>
              <a:rPr lang="ru-RU" dirty="0" err="1"/>
              <a:t>ефективності</a:t>
            </a:r>
            <a:r>
              <a:rPr lang="uk-UA" noProof="0" dirty="0"/>
              <a:t>;</a:t>
            </a:r>
            <a:endParaRPr lang="uk-UA" noProof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</a:t>
            </a:r>
            <a:r>
              <a:rPr lang="ru-RU" dirty="0" err="1"/>
              <a:t>Недостатня</a:t>
            </a:r>
            <a:r>
              <a:rPr lang="ru-RU" dirty="0"/>
              <a:t> </a:t>
            </a:r>
            <a:r>
              <a:rPr lang="ru-RU" dirty="0" err="1"/>
              <a:t>адаптивність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бізнес-сценарії</a:t>
            </a:r>
            <a:r>
              <a:rPr lang="uk-UA" noProof="0" dirty="0"/>
              <a:t>.</a:t>
            </a:r>
            <a:endParaRPr lang="uk-UA" noProof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3" name="Google Shape;73;p14">
            <a:extLst>
              <a:ext uri="{FF2B5EF4-FFF2-40B4-BE49-F238E27FC236}">
                <a16:creationId xmlns:a16="http://schemas.microsoft.com/office/drawing/2014/main" id="{76295118-E11A-5E02-4AC1-78460F3C2F8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2E89D0-CF2E-19F2-40B4-41999171793E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4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4112381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 dirty="0">
                <a:solidFill>
                  <a:srgbClr val="0D0D0D"/>
                </a:solidFill>
                <a:highlight>
                  <a:srgbClr val="FFFFFF"/>
                </a:highlight>
              </a:rPr>
              <a:t>Чітке формулювання проблеми. Визначення,</a:t>
            </a:r>
            <a:r>
              <a:rPr lang="ru-RU" dirty="0"/>
              <a:t> яке </a:t>
            </a:r>
            <a:r>
              <a:rPr lang="ru-RU" dirty="0" err="1"/>
              <a:t>програмне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найбільш</a:t>
            </a:r>
            <a:r>
              <a:rPr lang="ru-RU" dirty="0"/>
              <a:t> </a:t>
            </a:r>
            <a:r>
              <a:rPr lang="ru-RU" dirty="0" err="1"/>
              <a:t>ефективне</a:t>
            </a:r>
            <a:r>
              <a:rPr lang="ru-RU" dirty="0"/>
              <a:t> для </a:t>
            </a:r>
            <a:r>
              <a:rPr lang="ru-RU" dirty="0" err="1"/>
              <a:t>закладів</a:t>
            </a:r>
            <a:r>
              <a:rPr lang="ru-RU" dirty="0"/>
              <a:t> </a:t>
            </a:r>
            <a:r>
              <a:rPr lang="ru-RU" dirty="0" err="1"/>
              <a:t>харчування</a:t>
            </a:r>
            <a:r>
              <a:rPr lang="ru-RU" dirty="0"/>
              <a:t>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форматів</a:t>
            </a:r>
            <a:r>
              <a:rPr lang="en-US" dirty="0"/>
              <a:t>.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 dirty="0">
                <a:solidFill>
                  <a:srgbClr val="0D0D0D"/>
                </a:solidFill>
                <a:highlight>
                  <a:srgbClr val="FFFFFF"/>
                </a:highlight>
              </a:rPr>
              <a:t>Опис очікуваних результатів.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Побудова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критеріїв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ефективності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,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порівняльна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оцінка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5 систем,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розробка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власного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інструменту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аналізу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,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рекомендації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для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впровадження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Методологія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 dirty="0">
                <a:solidFill>
                  <a:srgbClr val="0D0D0D"/>
                </a:solidFill>
                <a:highlight>
                  <a:srgbClr val="FFFFFF"/>
                </a:highlight>
              </a:rPr>
              <a:t>Опис використаних методів дослідження.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Аналіз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літератури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,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порівняльний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аналіз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,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багатокритеріальна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оцінка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,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експериментальне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моделювання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 dirty="0">
                <a:solidFill>
                  <a:srgbClr val="0D0D0D"/>
                </a:solidFill>
                <a:highlight>
                  <a:srgbClr val="FFFFFF"/>
                </a:highlight>
              </a:rPr>
              <a:t>Інструментарій та технології, використані в роботі.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Python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,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Pandas, Matplotlib, Seaborn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, 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алгоритм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зваженої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оцінки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,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Heatmap, bar chart,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сценарії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система для проведення експериментального дослідження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457382"/>
            <a:ext cx="8520600" cy="3560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ru-RU" dirty="0" err="1"/>
              <a:t>Розроблена</a:t>
            </a:r>
            <a:r>
              <a:rPr lang="ru-RU" dirty="0"/>
              <a:t> система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модульну</a:t>
            </a:r>
            <a:r>
              <a:rPr lang="ru-RU" dirty="0"/>
              <a:t> </a:t>
            </a:r>
            <a:r>
              <a:rPr lang="ru-RU" dirty="0" err="1"/>
              <a:t>архітектуру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включає</a:t>
            </a:r>
            <a:r>
              <a:rPr lang="ru-RU" dirty="0"/>
              <a:t> три </a:t>
            </a:r>
            <a:r>
              <a:rPr lang="ru-RU" dirty="0" err="1"/>
              <a:t>основні</a:t>
            </a:r>
            <a:r>
              <a:rPr lang="ru-RU" dirty="0"/>
              <a:t> </a:t>
            </a:r>
            <a:r>
              <a:rPr lang="ru-RU" dirty="0" err="1"/>
              <a:t>рівні</a:t>
            </a:r>
            <a:r>
              <a:rPr lang="ru-RU" dirty="0"/>
              <a:t>:</a:t>
            </a:r>
          </a:p>
          <a:p>
            <a:r>
              <a:rPr lang="ru-RU" b="1" dirty="0" err="1"/>
              <a:t>Інтерфейс</a:t>
            </a:r>
            <a:r>
              <a:rPr lang="ru-RU" b="1" dirty="0"/>
              <a:t> </a:t>
            </a:r>
            <a:r>
              <a:rPr lang="ru-RU" b="1" dirty="0" err="1"/>
              <a:t>користувача</a:t>
            </a:r>
            <a:r>
              <a:rPr lang="ru-RU" dirty="0"/>
              <a:t> —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введення</a:t>
            </a:r>
            <a:r>
              <a:rPr lang="ru-RU" dirty="0"/>
              <a:t> </a:t>
            </a:r>
            <a:r>
              <a:rPr lang="ru-RU" dirty="0" err="1"/>
              <a:t>вихідних</a:t>
            </a:r>
            <a:r>
              <a:rPr lang="ru-RU" dirty="0"/>
              <a:t> </a:t>
            </a:r>
            <a:r>
              <a:rPr lang="ru-RU" dirty="0" err="1"/>
              <a:t>параметрів</a:t>
            </a:r>
            <a:r>
              <a:rPr lang="ru-RU" dirty="0"/>
              <a:t>, </a:t>
            </a:r>
            <a:r>
              <a:rPr lang="ru-RU" dirty="0" err="1"/>
              <a:t>вибір</a:t>
            </a:r>
            <a:r>
              <a:rPr lang="ru-RU" dirty="0"/>
              <a:t> </a:t>
            </a:r>
            <a:r>
              <a:rPr lang="ru-RU" dirty="0" err="1"/>
              <a:t>програмних</a:t>
            </a:r>
            <a:r>
              <a:rPr lang="ru-RU" dirty="0"/>
              <a:t> систем і </a:t>
            </a:r>
            <a:r>
              <a:rPr lang="ru-RU" dirty="0" err="1"/>
              <a:t>сценаріїв</a:t>
            </a:r>
            <a:r>
              <a:rPr lang="ru-RU" dirty="0"/>
              <a:t>;</a:t>
            </a:r>
          </a:p>
          <a:p>
            <a:r>
              <a:rPr lang="ru-RU" b="1" dirty="0" err="1"/>
              <a:t>Аналітичний</a:t>
            </a:r>
            <a:r>
              <a:rPr lang="ru-RU" b="1" dirty="0"/>
              <a:t> модуль</a:t>
            </a:r>
            <a:r>
              <a:rPr lang="ru-RU" dirty="0"/>
              <a:t> — </a:t>
            </a:r>
            <a:r>
              <a:rPr lang="ru-RU" dirty="0" err="1"/>
              <a:t>реалізує</a:t>
            </a:r>
            <a:r>
              <a:rPr lang="ru-RU" dirty="0"/>
              <a:t> алгоритм </a:t>
            </a:r>
            <a:r>
              <a:rPr lang="ru-RU" dirty="0" err="1"/>
              <a:t>оцінки</a:t>
            </a:r>
            <a:r>
              <a:rPr lang="ru-RU" dirty="0"/>
              <a:t> </a:t>
            </a:r>
            <a:r>
              <a:rPr lang="ru-RU" dirty="0" err="1"/>
              <a:t>ефективності</a:t>
            </a:r>
            <a:r>
              <a:rPr lang="ru-RU" dirty="0"/>
              <a:t> 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нормалізації</a:t>
            </a:r>
            <a:r>
              <a:rPr lang="ru-RU" dirty="0"/>
              <a:t> та </a:t>
            </a:r>
            <a:r>
              <a:rPr lang="ru-RU" dirty="0" err="1"/>
              <a:t>зваженого</a:t>
            </a:r>
            <a:r>
              <a:rPr lang="ru-RU" dirty="0"/>
              <a:t> </a:t>
            </a:r>
            <a:r>
              <a:rPr lang="ru-RU" dirty="0" err="1"/>
              <a:t>додавання</a:t>
            </a:r>
            <a:r>
              <a:rPr lang="ru-RU" dirty="0"/>
              <a:t> </a:t>
            </a:r>
            <a:r>
              <a:rPr lang="ru-RU" dirty="0" err="1"/>
              <a:t>показників</a:t>
            </a:r>
            <a:r>
              <a:rPr lang="ru-RU" dirty="0"/>
              <a:t>;</a:t>
            </a:r>
          </a:p>
          <a:p>
            <a:r>
              <a:rPr lang="ru-RU" b="1" dirty="0"/>
              <a:t>Модуль </a:t>
            </a:r>
            <a:r>
              <a:rPr lang="ru-RU" b="1" dirty="0" err="1"/>
              <a:t>візуалізації</a:t>
            </a:r>
            <a:r>
              <a:rPr lang="ru-RU" dirty="0"/>
              <a:t> — </a:t>
            </a:r>
            <a:r>
              <a:rPr lang="ru-RU" dirty="0" err="1"/>
              <a:t>генерує</a:t>
            </a:r>
            <a:r>
              <a:rPr lang="ru-RU" dirty="0"/>
              <a:t> </a:t>
            </a:r>
            <a:r>
              <a:rPr lang="ru-RU" dirty="0" err="1"/>
              <a:t>графічні</a:t>
            </a:r>
            <a:r>
              <a:rPr lang="ru-RU" dirty="0"/>
              <a:t> </a:t>
            </a:r>
            <a:r>
              <a:rPr lang="ru-RU" dirty="0" err="1"/>
              <a:t>представлення</a:t>
            </a:r>
            <a:r>
              <a:rPr lang="ru-RU" dirty="0"/>
              <a:t> </a:t>
            </a:r>
            <a:r>
              <a:rPr lang="ru-RU" dirty="0" err="1"/>
              <a:t>результатів</a:t>
            </a:r>
            <a:r>
              <a:rPr lang="ru-RU" dirty="0"/>
              <a:t> у </a:t>
            </a:r>
            <a:r>
              <a:rPr lang="ru-RU" dirty="0" err="1"/>
              <a:t>вигляді</a:t>
            </a:r>
            <a:r>
              <a:rPr lang="ru-RU" dirty="0"/>
              <a:t> </a:t>
            </a:r>
            <a:r>
              <a:rPr lang="ru-RU" dirty="0" err="1"/>
              <a:t>таблиць</a:t>
            </a:r>
            <a:r>
              <a:rPr lang="ru-RU" dirty="0"/>
              <a:t>, </a:t>
            </a:r>
            <a:r>
              <a:rPr lang="ru-RU" dirty="0" err="1"/>
              <a:t>діаграм</a:t>
            </a:r>
            <a:r>
              <a:rPr lang="ru-RU" dirty="0"/>
              <a:t> і </a:t>
            </a:r>
            <a:r>
              <a:rPr lang="ru-RU" dirty="0" err="1"/>
              <a:t>теплових</a:t>
            </a:r>
            <a:r>
              <a:rPr lang="ru-RU" dirty="0"/>
              <a:t> карт.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4771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 dirty="0">
                <a:solidFill>
                  <a:srgbClr val="0D0D0D"/>
                </a:solidFill>
                <a:highlight>
                  <a:srgbClr val="FFFFFF"/>
                </a:highlight>
              </a:rPr>
              <a:t>Опис процесу розробки. </a:t>
            </a:r>
            <a:r>
              <a:rPr lang="ru-RU" dirty="0" err="1"/>
              <a:t>Розроблено</a:t>
            </a:r>
            <a:r>
              <a:rPr lang="ru-RU" dirty="0"/>
              <a:t> </a:t>
            </a:r>
            <a:r>
              <a:rPr lang="ru-RU" dirty="0" err="1"/>
              <a:t>консольну</a:t>
            </a:r>
            <a:r>
              <a:rPr lang="ru-RU" dirty="0"/>
              <a:t> </a:t>
            </a:r>
            <a:r>
              <a:rPr lang="ru-RU" dirty="0" err="1"/>
              <a:t>програму</a:t>
            </a:r>
            <a:r>
              <a:rPr lang="ru-RU" dirty="0"/>
              <a:t> для </a:t>
            </a:r>
            <a:r>
              <a:rPr lang="ru-RU" dirty="0" err="1"/>
              <a:t>аналізу</a:t>
            </a:r>
            <a:r>
              <a:rPr lang="ru-RU" dirty="0"/>
              <a:t> </a:t>
            </a:r>
            <a:r>
              <a:rPr lang="ru-RU" dirty="0" err="1"/>
              <a:t>ефективності</a:t>
            </a:r>
            <a:r>
              <a:rPr lang="ru-RU" dirty="0"/>
              <a:t> ПЗ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можливістю</a:t>
            </a:r>
            <a:r>
              <a:rPr lang="ru-RU" dirty="0"/>
              <a:t> </a:t>
            </a:r>
            <a:r>
              <a:rPr lang="ru-RU" dirty="0" err="1"/>
              <a:t>адаптації</a:t>
            </a:r>
            <a:r>
              <a:rPr lang="ru-RU" dirty="0"/>
              <a:t> </a:t>
            </a:r>
            <a:r>
              <a:rPr lang="ru-RU" dirty="0" err="1"/>
              <a:t>сценаріїв</a:t>
            </a:r>
            <a:r>
              <a:rPr lang="ru-RU" dirty="0"/>
              <a:t>, </a:t>
            </a:r>
            <a:r>
              <a:rPr lang="ru-RU" dirty="0" err="1"/>
              <a:t>генерації</a:t>
            </a:r>
            <a:r>
              <a:rPr lang="ru-RU" dirty="0"/>
              <a:t> </a:t>
            </a:r>
            <a:r>
              <a:rPr lang="ru-RU" dirty="0" err="1"/>
              <a:t>звітів</a:t>
            </a:r>
            <a:r>
              <a:rPr lang="ru-RU" dirty="0"/>
              <a:t>, </a:t>
            </a:r>
            <a:r>
              <a:rPr lang="ru-RU" dirty="0" err="1"/>
              <a:t>діаграм</a:t>
            </a:r>
            <a:r>
              <a:rPr lang="ru-RU" dirty="0"/>
              <a:t> та </a:t>
            </a:r>
            <a:r>
              <a:rPr lang="ru-RU" dirty="0" err="1"/>
              <a:t>теплових</a:t>
            </a:r>
            <a:r>
              <a:rPr lang="ru-RU" dirty="0"/>
              <a:t> карт.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 dirty="0">
                <a:solidFill>
                  <a:srgbClr val="0D0D0D"/>
                </a:solidFill>
                <a:highlight>
                  <a:srgbClr val="FFFFFF"/>
                </a:highlight>
              </a:rPr>
              <a:t>Вибрані мови програмування та фреймворки. ПЗ було написано на мові програмування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Python, 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Зміст проведеного експерименту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83725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Методи. </a:t>
            </a:r>
            <a:r>
              <a:rPr lang="ru-RU" dirty="0" err="1"/>
              <a:t>Багатокритеріальний</a:t>
            </a:r>
            <a:r>
              <a:rPr lang="ru-RU" dirty="0"/>
              <a:t> </a:t>
            </a:r>
            <a:r>
              <a:rPr lang="ru-RU" dirty="0" err="1"/>
              <a:t>аналіз</a:t>
            </a:r>
            <a:r>
              <a:rPr lang="ru-RU" dirty="0"/>
              <a:t> + </a:t>
            </a:r>
            <a:r>
              <a:rPr lang="ru-RU" dirty="0" err="1"/>
              <a:t>програмне</a:t>
            </a:r>
            <a:r>
              <a:rPr lang="ru-RU" dirty="0"/>
              <a:t> </a:t>
            </a:r>
            <a:r>
              <a:rPr lang="ru-RU" dirty="0" err="1"/>
              <a:t>моделювання</a:t>
            </a:r>
            <a:r>
              <a:rPr lang="ru-RU" dirty="0"/>
              <a:t>.</a:t>
            </a:r>
            <a:endParaRPr dirty="0">
              <a:latin typeface="Economica" panose="020B060402020202020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" dirty="0"/>
              <a:t>Вхідні дані. </a:t>
            </a:r>
            <a:r>
              <a:rPr lang="ru-RU" dirty="0"/>
              <a:t>5 систем (</a:t>
            </a:r>
            <a:r>
              <a:rPr lang="en-US" dirty="0"/>
              <a:t>Poster, </a:t>
            </a:r>
            <a:r>
              <a:rPr lang="en-US" dirty="0" err="1"/>
              <a:t>Syrve</a:t>
            </a:r>
            <a:r>
              <a:rPr lang="en-US" dirty="0"/>
              <a:t>, </a:t>
            </a:r>
            <a:r>
              <a:rPr lang="en-US" dirty="0" err="1"/>
              <a:t>Cashalot</a:t>
            </a:r>
            <a:r>
              <a:rPr lang="en-US" dirty="0"/>
              <a:t>, ULTRA, R-Keeper)</a:t>
            </a:r>
            <a:r>
              <a:rPr lang="uk-UA" dirty="0"/>
              <a:t>, </a:t>
            </a:r>
            <a:r>
              <a:rPr lang="ru-RU" dirty="0" err="1"/>
              <a:t>функціональні</a:t>
            </a:r>
            <a:r>
              <a:rPr lang="ru-RU" dirty="0"/>
              <a:t> </a:t>
            </a:r>
            <a:r>
              <a:rPr lang="ru-RU" dirty="0" err="1"/>
              <a:t>можливості</a:t>
            </a:r>
            <a:endParaRPr dirty="0">
              <a:latin typeface="Economica" panose="020B060402020202020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" dirty="0"/>
              <a:t>Критерії: </a:t>
            </a:r>
            <a:r>
              <a:rPr lang="ru-RU" dirty="0" err="1"/>
              <a:t>функціональність</a:t>
            </a:r>
            <a:r>
              <a:rPr lang="ru-RU" dirty="0"/>
              <a:t>, </a:t>
            </a:r>
            <a:r>
              <a:rPr lang="ru-RU" dirty="0" err="1"/>
              <a:t>інтеграція</a:t>
            </a:r>
            <a:r>
              <a:rPr lang="ru-RU" dirty="0"/>
              <a:t>, </a:t>
            </a:r>
            <a:r>
              <a:rPr lang="ru-RU" dirty="0" err="1"/>
              <a:t>зручність</a:t>
            </a:r>
            <a:r>
              <a:rPr lang="ru-RU" dirty="0"/>
              <a:t>, </a:t>
            </a:r>
            <a:r>
              <a:rPr lang="ru-RU" dirty="0" err="1"/>
              <a:t>ціна</a:t>
            </a:r>
            <a:r>
              <a:rPr lang="ru-RU" dirty="0"/>
              <a:t>, оффлайн режим.</a:t>
            </a: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_презентації_квал_роб_маг" id="{8B1545A4-811E-46C3-9BB8-8F5ACDC4CA11}" vid="{4E2B69BE-678D-42CA-A7DC-B3ADBA1CA32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Шаблон_презентації_квал_роб_маг</Template>
  <TotalTime>2323</TotalTime>
  <Words>751</Words>
  <Application>Microsoft Office PowerPoint</Application>
  <PresentationFormat>Экран (16:9)</PresentationFormat>
  <Paragraphs>72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Economica</vt:lpstr>
      <vt:lpstr>Arial</vt:lpstr>
      <vt:lpstr>Open Sans</vt:lpstr>
      <vt:lpstr>Luxe</vt:lpstr>
      <vt:lpstr>Дослідження ефективності програмних засобів інформатизації мереж закладів   харчування</vt:lpstr>
      <vt:lpstr>Дослідження</vt:lpstr>
      <vt:lpstr>Огляд літератури</vt:lpstr>
      <vt:lpstr>Огляд літератури</vt:lpstr>
      <vt:lpstr>Постановка задачі</vt:lpstr>
      <vt:lpstr>Методологія </vt:lpstr>
      <vt:lpstr>Архітектура система для проведення експериментального дослідження</vt:lpstr>
      <vt:lpstr>Опис програмного забезпечення, що було використано у дослідженні</vt:lpstr>
      <vt:lpstr>Зміст проведеного експерименту</vt:lpstr>
      <vt:lpstr>Результати експерименту </vt:lpstr>
      <vt:lpstr>Результати експерименту </vt:lpstr>
      <vt:lpstr>Результати експерименту </vt:lpstr>
      <vt:lpstr>Аналіз отриманих результатів </vt:lpstr>
      <vt:lpstr>Публікація результатів </vt:lpstr>
      <vt:lpstr>Підсумки </vt:lpstr>
      <vt:lpstr>Дякую за увагу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Дык Чан</dc:creator>
  <cp:lastModifiedBy>Дык Чан</cp:lastModifiedBy>
  <cp:revision>6</cp:revision>
  <dcterms:created xsi:type="dcterms:W3CDTF">2025-06-02T11:43:30Z</dcterms:created>
  <dcterms:modified xsi:type="dcterms:W3CDTF">2025-06-16T15:40:31Z</dcterms:modified>
</cp:coreProperties>
</file>