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4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87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0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3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1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8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3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0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3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0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8A7B52-403D-4FDA-A090-114165B51EA7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6515-E31D-4D48-9A7A-2570AFA6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8825658" cy="3329581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比特币</a:t>
            </a:r>
            <a:endParaRPr lang="zh-CN" altLang="en-US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4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--</a:t>
            </a:r>
            <a:r>
              <a:rPr lang="zh-CN" altLang="en-US" sz="24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区块链</a:t>
            </a:r>
            <a:r>
              <a:rPr lang="en-US" altLang="zh-CN" sz="24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1.0</a:t>
            </a:r>
            <a:endParaRPr lang="zh-CN" altLang="en-US" sz="2400" b="1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账本到了</a:t>
            </a:r>
            <a:r>
              <a:rPr lang="zh-CN" altLang="en-US" dirty="0" smtClean="0"/>
              <a:t>月底用钱结算</a:t>
            </a:r>
            <a:endParaRPr lang="en-US" altLang="zh-CN" dirty="0"/>
          </a:p>
          <a:p>
            <a:r>
              <a:rPr lang="zh-CN" altLang="en-US" dirty="0"/>
              <a:t>每个人都能在账本上做记录</a:t>
            </a:r>
          </a:p>
          <a:p>
            <a:r>
              <a:rPr lang="zh-CN" altLang="en-US" dirty="0" smtClean="0"/>
              <a:t>只有有签名的交易是有效的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57270" y="2761548"/>
            <a:ext cx="2150965" cy="1654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32640" y="2749338"/>
            <a:ext cx="2090738" cy="1654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60748" y="4830291"/>
            <a:ext cx="2254211" cy="1532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938054" y="3588697"/>
            <a:ext cx="1264767" cy="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9514959" y="4466253"/>
            <a:ext cx="961936" cy="1216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6375691" y="4471332"/>
            <a:ext cx="885057" cy="112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UTXO(Unspent Transaction Output)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不可超支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/>
              <a:t>每个人都能在账本上做记录</a:t>
            </a:r>
          </a:p>
          <a:p>
            <a:r>
              <a:rPr lang="zh-CN" altLang="en-US" dirty="0"/>
              <a:t>只有有签名的交易是有效的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463431" y="3156561"/>
            <a:ext cx="1481620" cy="10592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161190" y="3144350"/>
            <a:ext cx="1440135" cy="10592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89299" y="5181600"/>
            <a:ext cx="1552738" cy="9814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019925" y="3571875"/>
            <a:ext cx="2181225" cy="19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8642037" y="4215821"/>
            <a:ext cx="1239220" cy="135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6204241" y="4271307"/>
            <a:ext cx="885058" cy="1401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33446" y="4253301"/>
            <a:ext cx="82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575318" y="4749455"/>
            <a:ext cx="9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515594" y="4246909"/>
            <a:ext cx="8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UTXO(Unspent Transaction Output)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030203"/>
              </p:ext>
            </p:extLst>
          </p:nvPr>
        </p:nvGraphicFramePr>
        <p:xfrm>
          <a:off x="963338" y="2269484"/>
          <a:ext cx="3789637" cy="291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37"/>
              </a:tblGrid>
              <a:tr h="80006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账单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87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55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3629514" y="3212140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29514" y="3840792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29514" y="4534768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9514" y="4534767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0725" y="3469475"/>
            <a:ext cx="3839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赵鹏举给张勇￥</a:t>
            </a:r>
            <a:r>
              <a:rPr lang="en-US" altLang="zh-CN" dirty="0" smtClean="0"/>
              <a:t>1000</a:t>
            </a:r>
          </a:p>
          <a:p>
            <a:endParaRPr lang="en-US" altLang="zh-CN" dirty="0"/>
          </a:p>
          <a:p>
            <a:r>
              <a:rPr lang="zh-CN" altLang="en-US" dirty="0" smtClean="0"/>
              <a:t>要求张勇在账本上填写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张勇付给赵鹏举</a:t>
            </a:r>
            <a:r>
              <a:rPr lang="en-US" altLang="zh-CN" dirty="0" smtClean="0"/>
              <a:t>1000HF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0966"/>
              </p:ext>
            </p:extLst>
          </p:nvPr>
        </p:nvGraphicFramePr>
        <p:xfrm>
          <a:off x="962024" y="5636893"/>
          <a:ext cx="382905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1"/>
              </a:tblGrid>
              <a:tr h="5185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张勇付给赵鹏举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1000HF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圆角矩形 22"/>
          <p:cNvSpPr/>
          <p:nvPr/>
        </p:nvSpPr>
        <p:spPr>
          <a:xfrm>
            <a:off x="3705714" y="5669701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去中心化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91583"/>
            <a:ext cx="8946541" cy="41954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80670" y="1865458"/>
            <a:ext cx="2961327" cy="16032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041681" y="1865459"/>
            <a:ext cx="2878410" cy="160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81527" y="4224192"/>
            <a:ext cx="3103470" cy="14855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87630" y="2737009"/>
            <a:ext cx="808419" cy="1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6829647" y="3468744"/>
            <a:ext cx="651239" cy="1544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3384993" y="3468744"/>
            <a:ext cx="296534" cy="1498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竖卷形 9"/>
          <p:cNvSpPr/>
          <p:nvPr/>
        </p:nvSpPr>
        <p:spPr>
          <a:xfrm>
            <a:off x="2571749" y="1939197"/>
            <a:ext cx="891717" cy="690187"/>
          </a:xfrm>
          <a:prstGeom prst="vertic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账本</a:t>
            </a:r>
            <a:endParaRPr lang="zh-CN" altLang="en-US" dirty="0"/>
          </a:p>
        </p:txBody>
      </p:sp>
      <p:sp>
        <p:nvSpPr>
          <p:cNvPr id="11" name="竖卷形 10"/>
          <p:cNvSpPr/>
          <p:nvPr/>
        </p:nvSpPr>
        <p:spPr>
          <a:xfrm>
            <a:off x="6094142" y="1933101"/>
            <a:ext cx="891717" cy="690187"/>
          </a:xfrm>
          <a:prstGeom prst="vertic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账本</a:t>
            </a:r>
            <a:endParaRPr lang="zh-CN" altLang="en-US" dirty="0"/>
          </a:p>
        </p:txBody>
      </p:sp>
      <p:sp>
        <p:nvSpPr>
          <p:cNvPr id="12" name="竖卷形 11"/>
          <p:cNvSpPr/>
          <p:nvPr/>
        </p:nvSpPr>
        <p:spPr>
          <a:xfrm>
            <a:off x="3955271" y="4320765"/>
            <a:ext cx="891717" cy="690187"/>
          </a:xfrm>
          <a:prstGeom prst="vertic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6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相信计算量大的账本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SHA256(‘</a:t>
            </a:r>
            <a:r>
              <a:rPr lang="zh-CN" altLang="en-US" dirty="0" smtClean="0"/>
              <a:t>平安好房</a:t>
            </a:r>
            <a:r>
              <a:rPr lang="en-US" altLang="zh-CN" dirty="0" smtClean="0"/>
              <a:t>’)=0010000100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10101010100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10010111100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10100010000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11100101001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011010000….</a:t>
            </a:r>
          </a:p>
          <a:p>
            <a:r>
              <a:rPr lang="en-US" altLang="zh-CN" dirty="0" smtClean="0"/>
              <a:t>½^30 .=1/1000000000 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766284"/>
              </p:ext>
            </p:extLst>
          </p:nvPr>
        </p:nvGraphicFramePr>
        <p:xfrm>
          <a:off x="6449738" y="1040759"/>
          <a:ext cx="3789637" cy="291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37"/>
              </a:tblGrid>
              <a:tr h="80006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账单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87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55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9115914" y="1983415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115914" y="2612067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115914" y="3306043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115914" y="3306042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1856"/>
              </p:ext>
            </p:extLst>
          </p:nvPr>
        </p:nvGraphicFramePr>
        <p:xfrm>
          <a:off x="6451600" y="3964516"/>
          <a:ext cx="3768725" cy="5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725"/>
              </a:tblGrid>
              <a:tr h="531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1234567813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7286624" y="4571999"/>
            <a:ext cx="1933575" cy="714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sha256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29375" y="5457825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000000000000000000000000000000</a:t>
            </a:r>
            <a:r>
              <a:rPr lang="en-US" altLang="zh-CN" dirty="0" smtClean="0"/>
              <a:t>11</a:t>
            </a:r>
          </a:p>
          <a:p>
            <a:r>
              <a:rPr lang="en-US" altLang="zh-CN" dirty="0" smtClean="0"/>
              <a:t>11111111111111110111111111111100</a:t>
            </a:r>
          </a:p>
          <a:p>
            <a:r>
              <a:rPr lang="en-US" altLang="zh-CN" dirty="0" smtClean="0"/>
              <a:t>00000000000000000000000000000000</a:t>
            </a:r>
          </a:p>
          <a:p>
            <a:r>
              <a:rPr lang="en-US" altLang="zh-CN" dirty="0" smtClean="0"/>
              <a:t>000000000000000000000000111111..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1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06390"/>
              </p:ext>
            </p:extLst>
          </p:nvPr>
        </p:nvGraphicFramePr>
        <p:xfrm>
          <a:off x="636694" y="2238906"/>
          <a:ext cx="3427686" cy="258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686"/>
              </a:tblGrid>
              <a:tr h="689462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前一块哈希值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677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5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89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150470" y="2962980"/>
            <a:ext cx="847236" cy="443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50470" y="3560103"/>
            <a:ext cx="856761" cy="443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40945" y="4247406"/>
            <a:ext cx="856761" cy="443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08114"/>
              </p:ext>
            </p:extLst>
          </p:nvPr>
        </p:nvGraphicFramePr>
        <p:xfrm>
          <a:off x="638555" y="4908174"/>
          <a:ext cx="3447669" cy="4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669"/>
              </a:tblGrid>
              <a:tr h="473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1234567813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402853"/>
              </p:ext>
            </p:extLst>
          </p:nvPr>
        </p:nvGraphicFramePr>
        <p:xfrm>
          <a:off x="4687614" y="2186642"/>
          <a:ext cx="3227662" cy="254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662"/>
              </a:tblGrid>
              <a:tr h="60814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前一块哈希值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62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234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7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144239" y="2810516"/>
            <a:ext cx="780561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7578" y="3471007"/>
            <a:ext cx="866286" cy="440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87578" y="4143799"/>
            <a:ext cx="866286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45690"/>
              </p:ext>
            </p:extLst>
          </p:nvPr>
        </p:nvGraphicFramePr>
        <p:xfrm>
          <a:off x="4670914" y="4824957"/>
          <a:ext cx="3282950" cy="5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3324567813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278184"/>
              </p:ext>
            </p:extLst>
          </p:nvPr>
        </p:nvGraphicFramePr>
        <p:xfrm>
          <a:off x="8659539" y="2149720"/>
          <a:ext cx="3008586" cy="253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586"/>
              </a:tblGrid>
              <a:tr h="671473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前一块哈希值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29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14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10836398" y="3051481"/>
            <a:ext cx="809136" cy="297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836398" y="3680133"/>
            <a:ext cx="809136" cy="297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836398" y="4374109"/>
            <a:ext cx="809136" cy="297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36398" y="4374108"/>
            <a:ext cx="809136" cy="297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32053"/>
              </p:ext>
            </p:extLst>
          </p:nvPr>
        </p:nvGraphicFramePr>
        <p:xfrm>
          <a:off x="8661401" y="4801402"/>
          <a:ext cx="2984133" cy="5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133"/>
              </a:tblGrid>
              <a:tr h="531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1645567813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曲线连接符 24"/>
          <p:cNvCxnSpPr/>
          <p:nvPr/>
        </p:nvCxnSpPr>
        <p:spPr>
          <a:xfrm rot="5400000" flipH="1" flipV="1">
            <a:off x="3701957" y="3120689"/>
            <a:ext cx="1378043" cy="457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5400000" flipH="1" flipV="1">
            <a:off x="7629051" y="3255794"/>
            <a:ext cx="1378043" cy="457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5400000" flipH="1" flipV="1">
            <a:off x="-372255" y="3137491"/>
            <a:ext cx="1378043" cy="457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挖矿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9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836677"/>
              </p:ext>
            </p:extLst>
          </p:nvPr>
        </p:nvGraphicFramePr>
        <p:xfrm>
          <a:off x="3441327" y="1388804"/>
          <a:ext cx="3814290" cy="262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290"/>
              </a:tblGrid>
              <a:tr h="393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前一块的哈希值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区块链发现者</a:t>
                      </a:r>
                      <a:r>
                        <a:rPr lang="en-US" altLang="zh-CN" dirty="0" smtClean="0"/>
                        <a:t>dyk</a:t>
                      </a:r>
                      <a:r>
                        <a:rPr lang="zh-CN" altLang="en-US" dirty="0" smtClean="0"/>
                        <a:t>得到</a:t>
                      </a:r>
                      <a:r>
                        <a:rPr lang="en-US" altLang="zh-CN" dirty="0" smtClean="0"/>
                        <a:t>50HF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50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3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50HF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3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100HF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6115539" y="2326651"/>
            <a:ext cx="1028700" cy="34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15539" y="2803081"/>
            <a:ext cx="1028700" cy="44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15539" y="3426879"/>
            <a:ext cx="1028700" cy="44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25144"/>
              </p:ext>
            </p:extLst>
          </p:nvPr>
        </p:nvGraphicFramePr>
        <p:xfrm>
          <a:off x="3451225" y="4031191"/>
          <a:ext cx="3816350" cy="45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0"/>
              </a:tblGrid>
              <a:tr h="457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1234567813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下箭头 14"/>
          <p:cNvSpPr/>
          <p:nvPr/>
        </p:nvSpPr>
        <p:spPr>
          <a:xfrm>
            <a:off x="4286249" y="4638675"/>
            <a:ext cx="1933575" cy="61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sha256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29000" y="5524500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000000000000000000000000000000</a:t>
            </a:r>
            <a:r>
              <a:rPr lang="en-US" altLang="zh-CN" dirty="0" smtClean="0"/>
              <a:t>11</a:t>
            </a:r>
          </a:p>
          <a:p>
            <a:r>
              <a:rPr lang="en-US" altLang="zh-CN" dirty="0" smtClean="0"/>
              <a:t>11111111111111110111111111111100</a:t>
            </a:r>
          </a:p>
          <a:p>
            <a:r>
              <a:rPr lang="en-US" altLang="zh-CN" dirty="0" smtClean="0"/>
              <a:t>00000000000000000000000000000000</a:t>
            </a:r>
          </a:p>
          <a:p>
            <a:r>
              <a:rPr lang="en-US" altLang="zh-CN" dirty="0" smtClean="0"/>
              <a:t>000000000000000000000000111111..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4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挖矿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6857" y="1233768"/>
            <a:ext cx="3219450" cy="819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接收交易信息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6857" y="2336426"/>
            <a:ext cx="3219450" cy="819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建造区块计算随机数</a:t>
            </a:r>
          </a:p>
        </p:txBody>
      </p:sp>
      <p:sp>
        <p:nvSpPr>
          <p:cNvPr id="17" name="矩形 16"/>
          <p:cNvSpPr/>
          <p:nvPr/>
        </p:nvSpPr>
        <p:spPr>
          <a:xfrm>
            <a:off x="3966857" y="3439084"/>
            <a:ext cx="3219450" cy="745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连接区块</a:t>
            </a:r>
          </a:p>
        </p:txBody>
      </p:sp>
      <p:sp>
        <p:nvSpPr>
          <p:cNvPr id="18" name="矩形 17"/>
          <p:cNvSpPr/>
          <p:nvPr/>
        </p:nvSpPr>
        <p:spPr>
          <a:xfrm>
            <a:off x="3966857" y="4467784"/>
            <a:ext cx="3219450" cy="745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广播区块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66857" y="5504887"/>
            <a:ext cx="3219450" cy="745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获得奖励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80670" y="1865458"/>
            <a:ext cx="2961327" cy="16032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041681" y="1865459"/>
            <a:ext cx="2878410" cy="160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81527" y="4224192"/>
            <a:ext cx="3103470" cy="14855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87630" y="2737009"/>
            <a:ext cx="808419" cy="1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6829647" y="3468744"/>
            <a:ext cx="651239" cy="1544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3384993" y="3468744"/>
            <a:ext cx="296534" cy="1498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预定义过程 12"/>
          <p:cNvSpPr/>
          <p:nvPr/>
        </p:nvSpPr>
        <p:spPr>
          <a:xfrm rot="5400000">
            <a:off x="2099180" y="1102043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flipV="1">
            <a:off x="2735946" y="1201019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预定义过程 15"/>
          <p:cNvSpPr/>
          <p:nvPr/>
        </p:nvSpPr>
        <p:spPr>
          <a:xfrm rot="5400000">
            <a:off x="3040034" y="1102043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/>
          <p:nvPr/>
        </p:nvCxnSpPr>
        <p:spPr>
          <a:xfrm flipV="1">
            <a:off x="3659525" y="1201020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预定义过程 17"/>
          <p:cNvSpPr/>
          <p:nvPr/>
        </p:nvSpPr>
        <p:spPr>
          <a:xfrm rot="5400000">
            <a:off x="3912113" y="1102043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/>
          <p:nvPr/>
        </p:nvCxnSpPr>
        <p:spPr>
          <a:xfrm flipV="1">
            <a:off x="4531604" y="1201020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预定义过程 19"/>
          <p:cNvSpPr/>
          <p:nvPr/>
        </p:nvSpPr>
        <p:spPr>
          <a:xfrm rot="5400000">
            <a:off x="4792169" y="1080723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 rot="5400000">
            <a:off x="6333065" y="1075880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flipV="1">
            <a:off x="6969831" y="1174856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流程图: 预定义过程 26"/>
          <p:cNvSpPr/>
          <p:nvPr/>
        </p:nvSpPr>
        <p:spPr>
          <a:xfrm rot="5400000">
            <a:off x="7273919" y="1075880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曲线连接符 27"/>
          <p:cNvCxnSpPr/>
          <p:nvPr/>
        </p:nvCxnSpPr>
        <p:spPr>
          <a:xfrm flipV="1">
            <a:off x="7893410" y="1174857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流程图: 预定义过程 28"/>
          <p:cNvSpPr/>
          <p:nvPr/>
        </p:nvSpPr>
        <p:spPr>
          <a:xfrm rot="5400000">
            <a:off x="8145998" y="1075880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预定义过程 31"/>
          <p:cNvSpPr/>
          <p:nvPr/>
        </p:nvSpPr>
        <p:spPr>
          <a:xfrm rot="5400000">
            <a:off x="3849006" y="5960806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/>
          <p:nvPr/>
        </p:nvCxnSpPr>
        <p:spPr>
          <a:xfrm flipV="1">
            <a:off x="4485772" y="6059782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预定义过程 33"/>
          <p:cNvSpPr/>
          <p:nvPr/>
        </p:nvSpPr>
        <p:spPr>
          <a:xfrm rot="5400000">
            <a:off x="4789860" y="5960806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/>
          <p:nvPr/>
        </p:nvCxnSpPr>
        <p:spPr>
          <a:xfrm flipV="1">
            <a:off x="5409351" y="6059783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流程图: 预定义过程 35"/>
          <p:cNvSpPr/>
          <p:nvPr/>
        </p:nvSpPr>
        <p:spPr>
          <a:xfrm rot="5400000">
            <a:off x="5661939" y="5960806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双花</a:t>
            </a:r>
          </a:p>
        </p:txBody>
      </p:sp>
      <p:sp>
        <p:nvSpPr>
          <p:cNvPr id="4" name="流程图: 预定义过程 3"/>
          <p:cNvSpPr/>
          <p:nvPr/>
        </p:nvSpPr>
        <p:spPr>
          <a:xfrm rot="5400000">
            <a:off x="1656730" y="283802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/>
          <p:nvPr/>
        </p:nvCxnSpPr>
        <p:spPr>
          <a:xfrm flipV="1">
            <a:off x="2293496" y="2937001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 rot="5400000">
            <a:off x="2597584" y="283802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3217075" y="2937002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流程图: 预定义过程 7"/>
          <p:cNvSpPr/>
          <p:nvPr/>
        </p:nvSpPr>
        <p:spPr>
          <a:xfrm rot="5400000">
            <a:off x="3469663" y="283802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4089154" y="2886152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预定义过程 9"/>
          <p:cNvSpPr/>
          <p:nvPr/>
        </p:nvSpPr>
        <p:spPr>
          <a:xfrm rot="5400000">
            <a:off x="4443140" y="2506128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03311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流程图: 预定义过程 11"/>
          <p:cNvSpPr/>
          <p:nvPr/>
        </p:nvSpPr>
        <p:spPr>
          <a:xfrm rot="5400000">
            <a:off x="4443139" y="3395343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03312" y="271736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4058947" y="3228690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5141409" y="4939106"/>
            <a:ext cx="1557961" cy="844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flipV="1">
            <a:off x="5141409" y="2635171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流程图: 预定义过程 20"/>
          <p:cNvSpPr/>
          <p:nvPr/>
        </p:nvSpPr>
        <p:spPr>
          <a:xfrm rot="5400000">
            <a:off x="5470446" y="2506129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flipV="1">
            <a:off x="6168714" y="2662473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流程图: 预定义过程 22"/>
          <p:cNvSpPr/>
          <p:nvPr/>
        </p:nvSpPr>
        <p:spPr>
          <a:xfrm rot="5400000">
            <a:off x="6497751" y="2506128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曲线连接符 23"/>
          <p:cNvCxnSpPr/>
          <p:nvPr/>
        </p:nvCxnSpPr>
        <p:spPr>
          <a:xfrm flipV="1">
            <a:off x="7191463" y="2635171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图: 预定义过程 24"/>
          <p:cNvSpPr/>
          <p:nvPr/>
        </p:nvSpPr>
        <p:spPr>
          <a:xfrm rot="5400000">
            <a:off x="7543790" y="2494614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流程图: 预定义过程 25"/>
          <p:cNvSpPr/>
          <p:nvPr/>
        </p:nvSpPr>
        <p:spPr>
          <a:xfrm rot="5400000">
            <a:off x="7558593" y="3410608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预定义过程 26"/>
          <p:cNvSpPr/>
          <p:nvPr/>
        </p:nvSpPr>
        <p:spPr>
          <a:xfrm rot="5400000">
            <a:off x="5455458" y="3404094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预定义过程 27"/>
          <p:cNvSpPr/>
          <p:nvPr/>
        </p:nvSpPr>
        <p:spPr>
          <a:xfrm rot="5400000">
            <a:off x="6520108" y="340352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曲线连接符 28"/>
          <p:cNvCxnSpPr/>
          <p:nvPr/>
        </p:nvCxnSpPr>
        <p:spPr>
          <a:xfrm rot="16200000" flipH="1">
            <a:off x="5046886" y="3461392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16200000" flipH="1">
            <a:off x="6103412" y="3491974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161256" y="3528293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流程图: 预定义过程 31"/>
          <p:cNvSpPr/>
          <p:nvPr/>
        </p:nvSpPr>
        <p:spPr>
          <a:xfrm rot="5400000">
            <a:off x="8588850" y="339534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曲线连接符 32"/>
          <p:cNvCxnSpPr/>
          <p:nvPr/>
        </p:nvCxnSpPr>
        <p:spPr>
          <a:xfrm rot="16200000" flipH="1">
            <a:off x="8190581" y="3531464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预定义过程 33"/>
          <p:cNvSpPr/>
          <p:nvPr/>
        </p:nvSpPr>
        <p:spPr>
          <a:xfrm rot="5400000">
            <a:off x="9600968" y="3442534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曲线连接符 34"/>
          <p:cNvCxnSpPr/>
          <p:nvPr/>
        </p:nvCxnSpPr>
        <p:spPr>
          <a:xfrm rot="16200000" flipH="1">
            <a:off x="9202699" y="3578653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rgbClr val="FFC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比特币</a:t>
            </a:r>
            <a:endParaRPr lang="zh-CN" altLang="en-US" sz="5400" dirty="0">
              <a:solidFill>
                <a:srgbClr val="FFC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比特币发展历史</a:t>
            </a:r>
            <a:endParaRPr lang="en-US" altLang="zh-CN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比特币概念</a:t>
            </a:r>
            <a:endParaRPr lang="en-US" altLang="zh-CN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</a:t>
            </a:r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币优缺点</a:t>
            </a:r>
            <a:endParaRPr lang="en-US" altLang="zh-CN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区块链的应用场景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51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4" name="流程图: 预定义过程 3"/>
          <p:cNvSpPr/>
          <p:nvPr/>
        </p:nvSpPr>
        <p:spPr>
          <a:xfrm rot="5400000">
            <a:off x="1273272" y="2823277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/>
          <p:nvPr/>
        </p:nvCxnSpPr>
        <p:spPr>
          <a:xfrm flipV="1">
            <a:off x="1910038" y="2922253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 rot="5400000">
            <a:off x="2214126" y="2823277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2833617" y="2922254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流程图: 预定义过程 7"/>
          <p:cNvSpPr/>
          <p:nvPr/>
        </p:nvSpPr>
        <p:spPr>
          <a:xfrm rot="5400000">
            <a:off x="3086205" y="2823277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705696" y="2871404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预定义过程 9"/>
          <p:cNvSpPr/>
          <p:nvPr/>
        </p:nvSpPr>
        <p:spPr>
          <a:xfrm rot="5400000">
            <a:off x="4059682" y="2491380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预定义过程 10"/>
          <p:cNvSpPr/>
          <p:nvPr/>
        </p:nvSpPr>
        <p:spPr>
          <a:xfrm rot="5400000">
            <a:off x="4059681" y="3380595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曲线连接符 11"/>
          <p:cNvCxnSpPr/>
          <p:nvPr/>
        </p:nvCxnSpPr>
        <p:spPr>
          <a:xfrm rot="16200000" flipH="1">
            <a:off x="3675489" y="3213942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flipV="1">
            <a:off x="4757951" y="2620423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流程图: 预定义过程 13"/>
          <p:cNvSpPr/>
          <p:nvPr/>
        </p:nvSpPr>
        <p:spPr>
          <a:xfrm rot="5400000">
            <a:off x="5086988" y="2491381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flipV="1">
            <a:off x="5785256" y="2647725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预定义过程 15"/>
          <p:cNvSpPr/>
          <p:nvPr/>
        </p:nvSpPr>
        <p:spPr>
          <a:xfrm rot="5400000">
            <a:off x="6114293" y="2491380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曲线连接符 16"/>
          <p:cNvCxnSpPr/>
          <p:nvPr/>
        </p:nvCxnSpPr>
        <p:spPr>
          <a:xfrm flipV="1">
            <a:off x="6808005" y="2620423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预定义过程 17"/>
          <p:cNvSpPr/>
          <p:nvPr/>
        </p:nvSpPr>
        <p:spPr>
          <a:xfrm rot="5400000">
            <a:off x="7160332" y="2479866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预定义过程 18"/>
          <p:cNvSpPr/>
          <p:nvPr/>
        </p:nvSpPr>
        <p:spPr>
          <a:xfrm rot="5400000">
            <a:off x="7175135" y="3395860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预定义过程 19"/>
          <p:cNvSpPr/>
          <p:nvPr/>
        </p:nvSpPr>
        <p:spPr>
          <a:xfrm rot="5400000">
            <a:off x="5072000" y="3389346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预定义过程 20"/>
          <p:cNvSpPr/>
          <p:nvPr/>
        </p:nvSpPr>
        <p:spPr>
          <a:xfrm rot="5400000">
            <a:off x="6136650" y="3388777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rot="16200000" flipH="1">
            <a:off x="4663428" y="3446644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6200000" flipH="1">
            <a:off x="5719954" y="3477226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6200000" flipH="1">
            <a:off x="6777798" y="3513545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图: 预定义过程 24"/>
          <p:cNvSpPr/>
          <p:nvPr/>
        </p:nvSpPr>
        <p:spPr>
          <a:xfrm rot="5400000">
            <a:off x="8205392" y="3380597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曲线连接符 25"/>
          <p:cNvCxnSpPr/>
          <p:nvPr/>
        </p:nvCxnSpPr>
        <p:spPr>
          <a:xfrm rot="16200000" flipH="1">
            <a:off x="7807123" y="3516716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流程图: 预定义过程 26"/>
          <p:cNvSpPr/>
          <p:nvPr/>
        </p:nvSpPr>
        <p:spPr>
          <a:xfrm rot="5400000">
            <a:off x="9217510" y="3427786"/>
            <a:ext cx="663794" cy="575187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曲线连接符 27"/>
          <p:cNvCxnSpPr/>
          <p:nvPr/>
        </p:nvCxnSpPr>
        <p:spPr>
          <a:xfrm rot="16200000" flipH="1">
            <a:off x="8819241" y="3563905"/>
            <a:ext cx="458702" cy="3982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内容占位符 18"/>
          <p:cNvSpPr>
            <a:spLocks noGrp="1"/>
          </p:cNvSpPr>
          <p:nvPr>
            <p:ph idx="1"/>
          </p:nvPr>
        </p:nvSpPr>
        <p:spPr>
          <a:xfrm>
            <a:off x="4892779" y="5008012"/>
            <a:ext cx="2029664" cy="86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30" name="曲线连接符 29"/>
          <p:cNvCxnSpPr/>
          <p:nvPr/>
        </p:nvCxnSpPr>
        <p:spPr>
          <a:xfrm flipV="1">
            <a:off x="7794626" y="2610005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流程图: 预定义过程 30"/>
          <p:cNvSpPr/>
          <p:nvPr/>
        </p:nvSpPr>
        <p:spPr>
          <a:xfrm rot="5400000">
            <a:off x="8146953" y="2469448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曲线连接符 31"/>
          <p:cNvCxnSpPr/>
          <p:nvPr/>
        </p:nvCxnSpPr>
        <p:spPr>
          <a:xfrm flipV="1">
            <a:off x="8814682" y="2610005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流程图: 预定义过程 32"/>
          <p:cNvSpPr/>
          <p:nvPr/>
        </p:nvSpPr>
        <p:spPr>
          <a:xfrm rot="5400000">
            <a:off x="9167009" y="2469448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曲线连接符 33"/>
          <p:cNvCxnSpPr/>
          <p:nvPr/>
        </p:nvCxnSpPr>
        <p:spPr>
          <a:xfrm flipV="1">
            <a:off x="9844938" y="2606089"/>
            <a:ext cx="348392" cy="2394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流程图: 预定义过程 34"/>
          <p:cNvSpPr/>
          <p:nvPr/>
        </p:nvSpPr>
        <p:spPr>
          <a:xfrm rot="5400000">
            <a:off x="10197265" y="2465532"/>
            <a:ext cx="663794" cy="575187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5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比特币与黄金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总量有限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越来越难挖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全球范围的流通认可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区块链的应用场景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匿名性 ：黑客勒索，洗钱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可溯源性：慈善，食品安全溯源，房屋租赁，保险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安全性：游戏，迷恋猫和莱次狗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1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FFC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14475"/>
            <a:ext cx="8946541" cy="51720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2008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中本聪于发表了一篇名为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《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比特币：一种点对点式的电子现金系统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》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Bitcoin: A Peer-to-Peer Electronic Cash System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）的论文。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2009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月：发布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了首个比特币软件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，正式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启动了比特币金融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系统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2009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日：创世区块诞生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2009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12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日：第一笔比特币交易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2009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美元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=1 309.03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币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14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日：芬兰中央银行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承认比特币的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合法性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28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 ：比特币奖励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首次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减半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分钟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枚减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至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25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枚比特币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2016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日：比特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币奖励二次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减半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12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17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日：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比特币最高报价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19870.62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美元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2140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年：比特币挖完</a:t>
            </a:r>
          </a:p>
        </p:txBody>
      </p:sp>
    </p:spTree>
    <p:extLst>
      <p:ext uri="{BB962C8B-B14F-4D97-AF65-F5344CB8AC3E}">
        <p14:creationId xmlns:p14="http://schemas.microsoft.com/office/powerpoint/2010/main" val="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rgbClr val="FFC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概念</a:t>
            </a:r>
            <a:endParaRPr lang="zh-CN" altLang="en-US" sz="5400" dirty="0">
              <a:solidFill>
                <a:srgbClr val="FFC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账本与电子</a:t>
            </a:r>
            <a:r>
              <a:rPr lang="zh-CN" altLang="en-US" dirty="0" smtClean="0"/>
              <a:t>签名</a:t>
            </a:r>
            <a:endParaRPr lang="en-US" altLang="zh-CN" dirty="0" smtClean="0"/>
          </a:p>
          <a:p>
            <a:r>
              <a:rPr lang="zh-CN" altLang="en-US" dirty="0"/>
              <a:t>非对称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en-US" altLang="zh-CN" dirty="0" smtClean="0"/>
              <a:t>UTXO(</a:t>
            </a:r>
            <a:r>
              <a:rPr lang="en-US" altLang="zh-CN" dirty="0"/>
              <a:t>Unspent Transaction Output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去</a:t>
            </a:r>
            <a:r>
              <a:rPr lang="zh-CN" altLang="en-US" dirty="0" smtClean="0"/>
              <a:t>中心化</a:t>
            </a:r>
            <a:endParaRPr lang="en-US" altLang="zh-CN" dirty="0" smtClean="0"/>
          </a:p>
          <a:p>
            <a:r>
              <a:rPr lang="zh-CN" altLang="en-US" dirty="0" smtClean="0"/>
              <a:t>工作量证明（</a:t>
            </a:r>
            <a:r>
              <a:rPr lang="en-US" altLang="zh-CN" dirty="0" smtClean="0"/>
              <a:t>pow)</a:t>
            </a:r>
          </a:p>
          <a:p>
            <a:r>
              <a:rPr lang="zh-CN" altLang="en-US" dirty="0"/>
              <a:t>挖</a:t>
            </a:r>
            <a:r>
              <a:rPr lang="zh-CN" altLang="en-US" dirty="0" smtClean="0"/>
              <a:t>矿</a:t>
            </a:r>
            <a:endParaRPr lang="en-US" altLang="zh-CN" dirty="0" smtClean="0"/>
          </a:p>
          <a:p>
            <a:r>
              <a:rPr lang="zh-CN" altLang="en-US" dirty="0" smtClean="0"/>
              <a:t>双花</a:t>
            </a:r>
            <a:endParaRPr lang="en-US" altLang="zh-CN" dirty="0" smtClean="0"/>
          </a:p>
          <a:p>
            <a:r>
              <a:rPr lang="en-US" altLang="zh-CN" dirty="0" smtClean="0"/>
              <a:t>51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1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账本与电子签名</a:t>
            </a:r>
            <a:endParaRPr lang="zh-CN" altLang="en-US" dirty="0"/>
          </a:p>
        </p:txBody>
      </p:sp>
      <p:graphicFrame>
        <p:nvGraphicFramePr>
          <p:cNvPr id="20" name="内容占位符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35764"/>
              </p:ext>
            </p:extLst>
          </p:nvPr>
        </p:nvGraphicFramePr>
        <p:xfrm>
          <a:off x="1067624" y="2652713"/>
          <a:ext cx="2868612" cy="284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612"/>
              </a:tblGrid>
              <a:tr h="780945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账本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430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赵鹏举付给张勇￥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34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赵鹏举付给龚连叶￥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809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张勇付给龚连叶￥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4718080" y="2213485"/>
            <a:ext cx="2381250" cy="16859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58212" y="2127128"/>
            <a:ext cx="2314575" cy="16859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22939" y="4376736"/>
            <a:ext cx="2495550" cy="1562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128683" y="3027873"/>
            <a:ext cx="1400175" cy="2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740653" y="3813053"/>
            <a:ext cx="869981" cy="118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10199" y="3948111"/>
            <a:ext cx="790576" cy="105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账本与电子签名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账本到了月底结算</a:t>
            </a:r>
            <a:endParaRPr lang="en-US" altLang="zh-CN" dirty="0" smtClean="0"/>
          </a:p>
          <a:p>
            <a:r>
              <a:rPr lang="zh-CN" altLang="en-US" dirty="0" smtClean="0"/>
              <a:t>每个人都能在账本上做记录</a:t>
            </a:r>
            <a:endParaRPr lang="zh-CN" altLang="en-US" dirty="0"/>
          </a:p>
        </p:txBody>
      </p:sp>
      <p:graphicFrame>
        <p:nvGraphicFramePr>
          <p:cNvPr id="5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930296"/>
              </p:ext>
            </p:extLst>
          </p:nvPr>
        </p:nvGraphicFramePr>
        <p:xfrm>
          <a:off x="7181241" y="2500313"/>
          <a:ext cx="3801084" cy="268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084"/>
              </a:tblGrid>
              <a:tr h="72293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账本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952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赵鹏举付给张勇</a:t>
                      </a:r>
                      <a:r>
                        <a:rPr lang="en-US" altLang="zh-CN" dirty="0" smtClean="0"/>
                        <a:t>hf50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25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赵鹏举付给龚连叶</a:t>
                      </a:r>
                      <a:r>
                        <a:rPr lang="en-US" altLang="zh-CN" dirty="0" smtClean="0"/>
                        <a:t>hf50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2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张勇付给龚连叶</a:t>
                      </a:r>
                      <a:r>
                        <a:rPr lang="en-US" altLang="zh-CN" dirty="0" smtClean="0"/>
                        <a:t>hf100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2461"/>
              </p:ext>
            </p:extLst>
          </p:nvPr>
        </p:nvGraphicFramePr>
        <p:xfrm>
          <a:off x="7238999" y="5729816"/>
          <a:ext cx="367665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1"/>
              </a:tblGrid>
              <a:tr h="5185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张勇付给赵鹏举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 rot="10800000">
            <a:off x="8391525" y="5219700"/>
            <a:ext cx="400051" cy="485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54089" y="3243185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赵鹏举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54089" y="3903007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赵鹏举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73139" y="4597977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张勇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73139" y="5753099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张勇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71626"/>
            <a:ext cx="8946541" cy="4676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800" dirty="0" smtClean="0"/>
              <a:t> key /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altLang="zh-CN" sz="2800" dirty="0" smtClean="0"/>
              <a:t> key</a:t>
            </a:r>
          </a:p>
          <a:p>
            <a:pPr marL="0" indent="0" algn="ctr">
              <a:buNone/>
            </a:pPr>
            <a:r>
              <a:rPr lang="en-US" altLang="zh-CN" sz="2800" dirty="0"/>
              <a:t>  </a:t>
            </a:r>
            <a:r>
              <a:rPr lang="zh-CN" altLang="en-US" sz="2800" dirty="0" smtClean="0"/>
              <a:t>私钥              公钥</a:t>
            </a:r>
            <a:endParaRPr lang="en-US" altLang="zh-CN" sz="2800" dirty="0" smtClean="0"/>
          </a:p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US" altLang="zh-CN" sz="2800" dirty="0" smtClean="0"/>
              <a:t>:0000111…       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US" altLang="zh-CN" sz="2800" dirty="0" smtClean="0"/>
              <a:t>:1000111…     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US" altLang="zh-CN" sz="2800" dirty="0" smtClean="0"/>
              <a:t>:0100111…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Sk</a:t>
            </a:r>
            <a:r>
              <a:rPr lang="en-US" altLang="zh-CN" sz="2800" dirty="0" smtClean="0"/>
              <a:t>:1000100…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Sk</a:t>
            </a:r>
            <a:r>
              <a:rPr lang="en-US" altLang="zh-CN" sz="2800" dirty="0" smtClean="0"/>
              <a:t>: 0000100…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Sk</a:t>
            </a:r>
            <a:r>
              <a:rPr lang="en-US" altLang="zh-CN" sz="2800" dirty="0" smtClean="0"/>
              <a:t>:1100100</a:t>
            </a:r>
            <a:r>
              <a:rPr lang="en-US" altLang="zh-CN" sz="2800" dirty="0"/>
              <a:t>…</a:t>
            </a:r>
            <a:endParaRPr lang="zh-CN" altLang="en-US" sz="2800"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539021" y="4474368"/>
            <a:ext cx="1678049" cy="9644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赵鹏举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34658" y="4474368"/>
            <a:ext cx="1713768" cy="9644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张勇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70764" y="4474368"/>
            <a:ext cx="1587561" cy="9644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龚连叶</a:t>
            </a:r>
            <a:endParaRPr lang="zh-CN" altLang="en-US" dirty="0"/>
          </a:p>
        </p:txBody>
      </p:sp>
      <p:sp>
        <p:nvSpPr>
          <p:cNvPr id="12" name="禁止符 11"/>
          <p:cNvSpPr/>
          <p:nvPr/>
        </p:nvSpPr>
        <p:spPr>
          <a:xfrm>
            <a:off x="1080711" y="3960337"/>
            <a:ext cx="250219" cy="20955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禁止符 13"/>
          <p:cNvSpPr/>
          <p:nvPr/>
        </p:nvSpPr>
        <p:spPr>
          <a:xfrm>
            <a:off x="4223961" y="3946049"/>
            <a:ext cx="250219" cy="20955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禁止符 14"/>
          <p:cNvSpPr/>
          <p:nvPr/>
        </p:nvSpPr>
        <p:spPr>
          <a:xfrm>
            <a:off x="7344610" y="3950812"/>
            <a:ext cx="250219" cy="20955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000" dirty="0" smtClean="0"/>
              <a:t>   </a:t>
            </a:r>
            <a:endParaRPr lang="en-US" altLang="zh-CN" sz="4000" dirty="0" smtClean="0"/>
          </a:p>
          <a:p>
            <a:pPr marL="0" indent="0" algn="ctr">
              <a:buNone/>
            </a:pPr>
            <a:r>
              <a:rPr lang="zh-CN" altLang="en-US" sz="8000" dirty="0" smtClean="0"/>
              <a:t>私</a:t>
            </a:r>
            <a:r>
              <a:rPr lang="zh-CN" altLang="en-US" sz="8000" dirty="0"/>
              <a:t>钥              </a:t>
            </a:r>
            <a:r>
              <a:rPr lang="zh-CN" altLang="en-US" sz="8000" dirty="0" smtClean="0"/>
              <a:t> 公</a:t>
            </a:r>
            <a:r>
              <a:rPr lang="zh-CN" altLang="en-US" sz="8000" dirty="0"/>
              <a:t>钥</a:t>
            </a:r>
            <a:endParaRPr lang="en-US" altLang="zh-CN" sz="8000" dirty="0"/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648875" y="2897851"/>
            <a:ext cx="2552700" cy="582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4622344" y="3559842"/>
            <a:ext cx="2562225" cy="430447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禁止符 5"/>
          <p:cNvSpPr/>
          <p:nvPr/>
        </p:nvSpPr>
        <p:spPr>
          <a:xfrm>
            <a:off x="5576581" y="3480386"/>
            <a:ext cx="653750" cy="58935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Sign(</a:t>
            </a:r>
            <a:r>
              <a:rPr lang="zh-CN" altLang="en-US" dirty="0"/>
              <a:t>信息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私钥</a:t>
            </a:r>
            <a:r>
              <a:rPr lang="en-US" altLang="zh-CN" dirty="0" smtClean="0"/>
              <a:t>)=</a:t>
            </a:r>
            <a:r>
              <a:rPr lang="zh-CN" altLang="en-US" dirty="0" smtClean="0">
                <a:solidFill>
                  <a:schemeClr val="bg1"/>
                </a:solidFill>
              </a:rPr>
              <a:t>签名</a:t>
            </a:r>
            <a:r>
              <a:rPr lang="zh-CN" altLang="en-US" dirty="0" smtClean="0"/>
              <a:t>                 签名函数</a:t>
            </a:r>
            <a:endParaRPr lang="en-US" altLang="zh-CN" dirty="0" smtClean="0"/>
          </a:p>
          <a:p>
            <a:r>
              <a:rPr lang="en-US" altLang="zh-CN" dirty="0" smtClean="0"/>
              <a:t>Verify(</a:t>
            </a:r>
            <a:r>
              <a:rPr lang="zh-CN" altLang="en-US" dirty="0"/>
              <a:t>信息</a:t>
            </a:r>
            <a:r>
              <a:rPr lang="en-US" altLang="zh-CN" dirty="0" smtClean="0"/>
              <a:t>,</a:t>
            </a:r>
            <a:r>
              <a:rPr lang="zh-CN" altLang="en-US" dirty="0">
                <a:solidFill>
                  <a:schemeClr val="bg1"/>
                </a:solidFill>
              </a:rPr>
              <a:t>签名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公钥</a:t>
            </a:r>
            <a:r>
              <a:rPr lang="en-US" altLang="zh-CN" dirty="0" smtClean="0"/>
              <a:t>)=T/F         </a:t>
            </a:r>
            <a:r>
              <a:rPr lang="zh-CN" altLang="en-US" dirty="0" smtClean="0"/>
              <a:t>验证函数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1043"/>
              </p:ext>
            </p:extLst>
          </p:nvPr>
        </p:nvGraphicFramePr>
        <p:xfrm>
          <a:off x="1638299" y="2052918"/>
          <a:ext cx="367665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1"/>
              </a:tblGrid>
              <a:tr h="61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张勇付给赵鹏举￥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953364" y="2052918"/>
            <a:ext cx="1285386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签名</a:t>
            </a:r>
            <a:endParaRPr lang="zh-CN" altLang="en-US" dirty="0"/>
          </a:p>
        </p:txBody>
      </p:sp>
      <p:graphicFrame>
        <p:nvGraphicFramePr>
          <p:cNvPr id="6" name="内容占位符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506546"/>
              </p:ext>
            </p:extLst>
          </p:nvPr>
        </p:nvGraphicFramePr>
        <p:xfrm>
          <a:off x="7752741" y="1938336"/>
          <a:ext cx="3801084" cy="278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084"/>
              </a:tblGrid>
              <a:tr h="751201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账本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185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赵鹏举付给张勇￥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65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赵鹏举付给龚连叶￥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51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张勇付给龚连叶￥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10344639" y="2707477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344639" y="3417231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44639" y="4126985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44338"/>
              </p:ext>
            </p:extLst>
          </p:nvPr>
        </p:nvGraphicFramePr>
        <p:xfrm>
          <a:off x="7781924" y="5126566"/>
          <a:ext cx="3714751" cy="13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1"/>
              </a:tblGrid>
              <a:tr h="6861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张勇付给龚连叶￥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100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861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张勇付给龚连叶￥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10344639" y="5184260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44639" y="5984200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6625" y="4197092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6625" y="5244229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6625" y="5919731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10468464" y="5184260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68464" y="5984200"/>
            <a:ext cx="1028700" cy="5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签名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6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2206</TotalTime>
  <Words>867</Words>
  <Application>Microsoft Office PowerPoint</Application>
  <PresentationFormat>宽屏</PresentationFormat>
  <Paragraphs>231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Adobe 仿宋 Std R</vt:lpstr>
      <vt:lpstr>Adobe 黑体 Std R</vt:lpstr>
      <vt:lpstr>华文行楷</vt:lpstr>
      <vt:lpstr>宋体</vt:lpstr>
      <vt:lpstr>Arial</vt:lpstr>
      <vt:lpstr>Century Gothic</vt:lpstr>
      <vt:lpstr>Wingdings 3</vt:lpstr>
      <vt:lpstr>离子</vt:lpstr>
      <vt:lpstr>比特币</vt:lpstr>
      <vt:lpstr>比特币</vt:lpstr>
      <vt:lpstr>发展历史</vt:lpstr>
      <vt:lpstr>概念</vt:lpstr>
      <vt:lpstr>账本与电子签名</vt:lpstr>
      <vt:lpstr>账本与电子签名</vt:lpstr>
      <vt:lpstr>非对称加密</vt:lpstr>
      <vt:lpstr>非对称加密</vt:lpstr>
      <vt:lpstr>非对称加密</vt:lpstr>
      <vt:lpstr>非对称加密</vt:lpstr>
      <vt:lpstr>UTXO(Unspent Transaction Output) </vt:lpstr>
      <vt:lpstr>UTXO(Unspent Transaction Output) </vt:lpstr>
      <vt:lpstr>去中心化</vt:lpstr>
      <vt:lpstr>工作量证明</vt:lpstr>
      <vt:lpstr>工作量证明</vt:lpstr>
      <vt:lpstr>挖矿</vt:lpstr>
      <vt:lpstr>挖矿</vt:lpstr>
      <vt:lpstr>双花</vt:lpstr>
      <vt:lpstr>双花</vt:lpstr>
      <vt:lpstr>51攻击</vt:lpstr>
      <vt:lpstr>比特币与黄金</vt:lpstr>
      <vt:lpstr>区块链的应用场景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比特币</dc:title>
  <dc:creator>dyk</dc:creator>
  <cp:lastModifiedBy>dyk</cp:lastModifiedBy>
  <cp:revision>35</cp:revision>
  <dcterms:created xsi:type="dcterms:W3CDTF">2018-08-01T12:14:19Z</dcterms:created>
  <dcterms:modified xsi:type="dcterms:W3CDTF">2018-08-03T01:07:15Z</dcterms:modified>
</cp:coreProperties>
</file>