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4" r:id="rId5"/>
    <p:sldId id="258" r:id="rId6"/>
    <p:sldId id="260" r:id="rId7"/>
    <p:sldId id="265" r:id="rId8"/>
    <p:sldId id="261" r:id="rId9"/>
    <p:sldId id="267" r:id="rId10"/>
    <p:sldId id="268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79081" y="491067"/>
            <a:ext cx="8825658" cy="3329581"/>
          </a:xfrm>
        </p:spPr>
        <p:txBody>
          <a:bodyPr/>
          <a:lstStyle/>
          <a:p>
            <a:pPr algn="ctr"/>
            <a:r>
              <a:rPr lang="zh-CN" altLang="en-US" b="1" dirty="0" smtClean="0"/>
              <a:t>机器学习简介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70288" y="3685180"/>
            <a:ext cx="9690845" cy="861420"/>
          </a:xfrm>
        </p:spPr>
        <p:txBody>
          <a:bodyPr/>
          <a:lstStyle/>
          <a:p>
            <a:r>
              <a:rPr lang="zh-CN" altLang="en-US" dirty="0" smtClean="0"/>
              <a:t>                                                                         </a:t>
            </a:r>
            <a:endParaRPr lang="zh-CN" altLang="en-US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68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机器学习算法以及模型的评估与选择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268" y="1375305"/>
            <a:ext cx="9187234" cy="525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375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563756" cy="1400530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/>
              <a:t>机器学习算法以及模型的评估与选择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7112" y="1853248"/>
            <a:ext cx="8946541" cy="4195481"/>
          </a:xfrm>
        </p:spPr>
        <p:txBody>
          <a:bodyPr/>
          <a:lstStyle/>
          <a:p>
            <a:r>
              <a:rPr lang="zh-CN" altLang="en-US" dirty="0" smtClean="0"/>
              <a:t>数据集划分：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128712"/>
              </p:ext>
            </p:extLst>
          </p:nvPr>
        </p:nvGraphicFramePr>
        <p:xfrm>
          <a:off x="1490133" y="2607733"/>
          <a:ext cx="6206067" cy="46566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258733"/>
                <a:gridCol w="1947334"/>
              </a:tblGrid>
              <a:tr h="46566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70%(</a:t>
                      </a:r>
                      <a:r>
                        <a:rPr lang="zh-CN" altLang="en-US" dirty="0" smtClean="0"/>
                        <a:t>训练集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30%</a:t>
                      </a:r>
                      <a:r>
                        <a:rPr lang="zh-CN" altLang="en-US" dirty="0" smtClean="0"/>
                        <a:t>（测试集）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791442"/>
              </p:ext>
            </p:extLst>
          </p:nvPr>
        </p:nvGraphicFramePr>
        <p:xfrm>
          <a:off x="1436382" y="3950988"/>
          <a:ext cx="8127999" cy="45167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414085"/>
                <a:gridCol w="1947333"/>
                <a:gridCol w="1766581"/>
              </a:tblGrid>
              <a:tr h="45167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60%(</a:t>
                      </a:r>
                      <a:r>
                        <a:rPr lang="zh-CN" altLang="en-US" dirty="0" smtClean="0"/>
                        <a:t>训练集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20%(</a:t>
                      </a:r>
                      <a:r>
                        <a:rPr lang="zh-CN" altLang="en-US" dirty="0" smtClean="0"/>
                        <a:t>验证集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20%(</a:t>
                      </a:r>
                      <a:r>
                        <a:rPr lang="zh-CN" altLang="en-US" dirty="0" smtClean="0"/>
                        <a:t>测试集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3361267" y="2175933"/>
            <a:ext cx="999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90%</a:t>
            </a:r>
            <a:endParaRPr lang="zh-CN" altLang="en-US" dirty="0">
              <a:ln w="0"/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045201" y="2175933"/>
            <a:ext cx="999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50%</a:t>
            </a:r>
            <a:endParaRPr lang="zh-CN" altLang="en-US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4047067" y="2015067"/>
            <a:ext cx="694267" cy="160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 flipV="1">
            <a:off x="5689600" y="2015067"/>
            <a:ext cx="491067" cy="160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826000" y="1853248"/>
            <a:ext cx="103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</a:rPr>
              <a:t>过拟合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16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563756" cy="1426882"/>
          </a:xfrm>
        </p:spPr>
        <p:txBody>
          <a:bodyPr/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机器学习流程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00" y="2337914"/>
            <a:ext cx="11102500" cy="360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03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4220" y="520452"/>
            <a:ext cx="9404723" cy="1400530"/>
          </a:xfrm>
        </p:spPr>
        <p:txBody>
          <a:bodyPr/>
          <a:lstStyle/>
          <a:p>
            <a:r>
              <a:rPr lang="zh-CN" altLang="en-US" dirty="0" smtClean="0"/>
              <a:t>机器学习</a:t>
            </a:r>
            <a:r>
              <a:rPr lang="en-US" altLang="zh-CN" dirty="0" smtClean="0"/>
              <a:t>(machine learning)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zh-CN" altLang="en-US" dirty="0" smtClean="0"/>
              <a:t>什么是机器学习？</a:t>
            </a:r>
            <a:endParaRPr lang="en-US" altLang="zh-CN" dirty="0" smtClean="0"/>
          </a:p>
          <a:p>
            <a:pPr marL="457200" indent="-457200">
              <a:buAutoNum type="arabicPeriod"/>
            </a:pP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 smtClean="0"/>
              <a:t>机器学习中常见的任务</a:t>
            </a:r>
            <a:endParaRPr lang="en-US" altLang="zh-CN" dirty="0" smtClean="0"/>
          </a:p>
          <a:p>
            <a:pPr marL="457200" indent="-457200">
              <a:buAutoNum type="arabicPeriod"/>
            </a:pP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 smtClean="0"/>
              <a:t>机器学习算法以及模型的评估与选择</a:t>
            </a:r>
            <a:endParaRPr lang="en-US" altLang="zh-CN" dirty="0" smtClean="0"/>
          </a:p>
          <a:p>
            <a:pPr marL="457200" indent="-457200">
              <a:buAutoNum type="arabicPeriod"/>
            </a:pP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 smtClean="0"/>
              <a:t>机器学习项目的流程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370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1131022" cy="1400530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什么是机器学习</a:t>
            </a:r>
            <a:r>
              <a:rPr lang="en-US" altLang="zh-CN" dirty="0"/>
              <a:t>(Machine Learning)</a:t>
            </a:r>
            <a:r>
              <a:rPr lang="zh-CN" altLang="en-US" dirty="0"/>
              <a:t>？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16" y="1853248"/>
            <a:ext cx="3072417" cy="2761085"/>
          </a:xfrm>
        </p:spPr>
      </p:pic>
      <p:sp>
        <p:nvSpPr>
          <p:cNvPr id="5" name="文本框 4"/>
          <p:cNvSpPr txBox="1"/>
          <p:nvPr/>
        </p:nvSpPr>
        <p:spPr>
          <a:xfrm>
            <a:off x="4639733" y="1981200"/>
            <a:ext cx="627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定义一个</a:t>
            </a:r>
            <a:r>
              <a:rPr lang="zh-CN" altLang="en-US" dirty="0"/>
              <a:t>树叶</a:t>
            </a:r>
            <a:r>
              <a:rPr lang="zh-CN" altLang="en-US" dirty="0" smtClean="0"/>
              <a:t>：颜色是绿色的，边缘是弧形，有细细的纹理。。。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863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1131022" cy="1400530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什么是机器学习</a:t>
            </a:r>
            <a:r>
              <a:rPr lang="en-US" altLang="zh-CN" dirty="0"/>
              <a:t>(Machine Learning)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86379" y="1451784"/>
            <a:ext cx="8946541" cy="4195481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•   </a:t>
            </a:r>
            <a:r>
              <a:rPr lang="zh-CN" altLang="en-US" sz="3200" dirty="0" smtClean="0"/>
              <a:t>机器学习</a:t>
            </a:r>
            <a:r>
              <a:rPr lang="zh-CN" altLang="en-US" sz="3200" dirty="0"/>
              <a:t>是</a:t>
            </a:r>
            <a:r>
              <a:rPr lang="zh-CN" altLang="en-US" sz="3200" dirty="0" smtClean="0"/>
              <a:t>对历史数据的</a:t>
            </a:r>
            <a:r>
              <a:rPr lang="zh-CN" altLang="en-US" sz="3200" dirty="0"/>
              <a:t>学习与总结得出⼀</a:t>
            </a:r>
            <a:br>
              <a:rPr lang="zh-CN" altLang="en-US" sz="3200" dirty="0"/>
            </a:br>
            <a:r>
              <a:rPr lang="zh-CN" altLang="en-US" sz="3200" dirty="0"/>
              <a:t>般化的模型，可以预测未来的新</a:t>
            </a:r>
            <a:r>
              <a:rPr lang="zh-CN" altLang="en-US" sz="3200" dirty="0" smtClean="0"/>
              <a:t>数据</a:t>
            </a:r>
            <a:endParaRPr lang="en-US" altLang="zh-CN" sz="3200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• </a:t>
            </a:r>
            <a:r>
              <a:rPr lang="zh-CN" altLang="en-US" sz="3200" dirty="0"/>
              <a:t>“未⼘先知” 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43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250489" cy="1400530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什么是机器学习</a:t>
            </a:r>
            <a:r>
              <a:rPr lang="en-US" altLang="zh-CN" dirty="0" smtClean="0"/>
              <a:t>(Machine Learning)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人类学习：</a:t>
            </a:r>
            <a:r>
              <a:rPr lang="en-US" altLang="zh-CN" dirty="0"/>
              <a:t>observations 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sz="2800" b="1" dirty="0" smtClean="0">
                <a:solidFill>
                  <a:srgbClr val="FFC000"/>
                </a:solidFill>
              </a:rPr>
              <a:t>learning</a:t>
            </a:r>
            <a:r>
              <a:rPr lang="en-US" altLang="zh-CN" dirty="0" smtClean="0">
                <a:solidFill>
                  <a:srgbClr val="FFFF00"/>
                </a:solidFill>
              </a:rPr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skill</a:t>
            </a:r>
          </a:p>
          <a:p>
            <a:r>
              <a:rPr lang="zh-CN" altLang="en-US" dirty="0" smtClean="0"/>
              <a:t>机器学习：</a:t>
            </a:r>
            <a:r>
              <a:rPr lang="en-US" altLang="zh-CN" b="1" dirty="0" smtClean="0">
                <a:solidFill>
                  <a:srgbClr val="FFFF00"/>
                </a:solidFill>
              </a:rPr>
              <a:t>data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en-US" altLang="zh-CN" dirty="0" smtClean="0"/>
              <a:t> </a:t>
            </a:r>
            <a:r>
              <a:rPr lang="en-US" altLang="zh-CN" sz="2800" b="1" dirty="0">
                <a:solidFill>
                  <a:srgbClr val="FFC000"/>
                </a:solidFill>
              </a:rPr>
              <a:t>ML</a:t>
            </a:r>
            <a:r>
              <a:rPr lang="en-US" altLang="zh-CN" dirty="0"/>
              <a:t>  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skill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</a:t>
            </a:r>
          </a:p>
          <a:p>
            <a:r>
              <a:rPr lang="zh-CN" altLang="en-US" dirty="0"/>
              <a:t>学习：有一个任务</a:t>
            </a:r>
            <a:r>
              <a:rPr lang="en-US" altLang="zh-CN" dirty="0"/>
              <a:t>T</a:t>
            </a:r>
            <a:r>
              <a:rPr lang="zh-CN" altLang="en-US" dirty="0"/>
              <a:t>，有衡量任务</a:t>
            </a:r>
            <a:r>
              <a:rPr lang="en-US" altLang="zh-CN" dirty="0"/>
              <a:t>T</a:t>
            </a:r>
            <a:r>
              <a:rPr lang="zh-CN" altLang="en-US" dirty="0"/>
              <a:t>的表现</a:t>
            </a:r>
            <a:r>
              <a:rPr lang="en-US" altLang="zh-CN" dirty="0"/>
              <a:t>P</a:t>
            </a:r>
            <a:r>
              <a:rPr lang="zh-CN" altLang="en-US" dirty="0"/>
              <a:t>。有经验</a:t>
            </a:r>
            <a:r>
              <a:rPr lang="en-US" altLang="zh-CN" dirty="0"/>
              <a:t>E</a:t>
            </a:r>
            <a:r>
              <a:rPr lang="zh-CN" altLang="en-US" dirty="0"/>
              <a:t>，</a:t>
            </a:r>
            <a:r>
              <a:rPr lang="en-US" altLang="zh-CN" dirty="0"/>
              <a:t>T</a:t>
            </a:r>
            <a:r>
              <a:rPr lang="zh-CN" altLang="en-US" dirty="0"/>
              <a:t>通过经验</a:t>
            </a:r>
            <a:r>
              <a:rPr lang="en-US" altLang="zh-CN" dirty="0"/>
              <a:t>E</a:t>
            </a:r>
            <a:r>
              <a:rPr lang="zh-CN" altLang="en-US" dirty="0"/>
              <a:t>使得</a:t>
            </a:r>
            <a:r>
              <a:rPr lang="en-US" altLang="zh-CN" sz="2800" b="1" dirty="0">
                <a:solidFill>
                  <a:srgbClr val="FFFF00"/>
                </a:solidFill>
              </a:rPr>
              <a:t>P</a:t>
            </a:r>
            <a:r>
              <a:rPr lang="zh-CN" altLang="en-US" dirty="0"/>
              <a:t>有所提升。</a:t>
            </a:r>
            <a:endParaRPr lang="en-US" altLang="zh-CN" dirty="0"/>
          </a:p>
          <a:p>
            <a:r>
              <a:rPr lang="en-US" altLang="zh-CN" dirty="0" smtClean="0"/>
              <a:t>Example:</a:t>
            </a:r>
            <a:r>
              <a:rPr lang="zh-CN" altLang="en-US" dirty="0" smtClean="0"/>
              <a:t>通过大量的交易数据从而使投资策略有所</a:t>
            </a:r>
            <a:r>
              <a:rPr lang="zh-CN" altLang="en-US" dirty="0">
                <a:solidFill>
                  <a:srgbClr val="FFFF00"/>
                </a:solidFill>
              </a:rPr>
              <a:t>改善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sz="2400" b="1" dirty="0" smtClean="0"/>
              <a:t>Key</a:t>
            </a:r>
            <a:r>
              <a:rPr lang="zh-CN" altLang="en-US" sz="2400" b="1" dirty="0" smtClean="0"/>
              <a:t>：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data</a:t>
            </a:r>
            <a:r>
              <a:rPr lang="zh-CN" altLang="en-US" sz="2400" b="1" dirty="0" smtClean="0">
                <a:solidFill>
                  <a:srgbClr val="FFFF00"/>
                </a:solidFill>
              </a:rPr>
              <a:t>，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P(</a:t>
            </a:r>
            <a:r>
              <a:rPr lang="zh-CN" altLang="en-US" sz="2400" b="1" dirty="0" smtClean="0">
                <a:solidFill>
                  <a:srgbClr val="FFFF00"/>
                </a:solidFill>
              </a:rPr>
              <a:t>性能度量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567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995556" cy="1400530"/>
          </a:xfrm>
        </p:spPr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机器学习中常见的任务？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Task </a:t>
            </a:r>
            <a:r>
              <a:rPr lang="zh-CN" altLang="en-US" dirty="0" smtClean="0"/>
              <a:t>不同：</a:t>
            </a:r>
            <a:endParaRPr lang="en-US" altLang="zh-CN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监督学习</a:t>
            </a:r>
            <a:endParaRPr lang="en-US" altLang="zh-CN" sz="2400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sz="1800" dirty="0" smtClean="0">
                <a:solidFill>
                  <a:schemeClr val="tx1">
                    <a:lumMod val="75000"/>
                  </a:schemeClr>
                </a:solidFill>
              </a:rPr>
              <a:t>2.</a:t>
            </a:r>
            <a:r>
              <a:rPr lang="zh-CN" altLang="en-US" sz="1800" dirty="0" smtClean="0">
                <a:solidFill>
                  <a:schemeClr val="tx1">
                    <a:lumMod val="75000"/>
                  </a:schemeClr>
                </a:solidFill>
              </a:rPr>
              <a:t>无监督学习</a:t>
            </a:r>
            <a:endParaRPr lang="en-US" altLang="zh-CN" sz="1800" dirty="0" smtClean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altLang="zh-CN" sz="1800" dirty="0" smtClean="0">
                <a:solidFill>
                  <a:schemeClr val="tx1">
                    <a:lumMod val="75000"/>
                  </a:schemeClr>
                </a:solidFill>
              </a:rPr>
              <a:t>3.</a:t>
            </a:r>
            <a:r>
              <a:rPr lang="zh-CN" altLang="en-US" sz="1800" dirty="0" smtClean="0">
                <a:solidFill>
                  <a:schemeClr val="tx1">
                    <a:lumMod val="75000"/>
                  </a:schemeClr>
                </a:solidFill>
              </a:rPr>
              <a:t>半监督学习</a:t>
            </a:r>
            <a:endParaRPr lang="zh-CN" altLang="en-US" sz="1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" name="左大括号 3"/>
          <p:cNvSpPr/>
          <p:nvPr/>
        </p:nvSpPr>
        <p:spPr>
          <a:xfrm>
            <a:off x="3022600" y="2752128"/>
            <a:ext cx="127000" cy="914400"/>
          </a:xfrm>
          <a:prstGeom prst="leftBrac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291085" y="2512366"/>
            <a:ext cx="12107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分类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回归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结构化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264863" y="2093936"/>
            <a:ext cx="18203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不同：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成对的，有标签的</a:t>
            </a:r>
          </a:p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348133" y="2072235"/>
            <a:ext cx="2746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     P</a:t>
            </a:r>
            <a:r>
              <a:rPr lang="zh-CN" altLang="en-US" dirty="0" smtClean="0"/>
              <a:t>不同：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准确率</a:t>
            </a:r>
            <a:r>
              <a:rPr lang="en-US" altLang="zh-CN" dirty="0"/>
              <a:t>,</a:t>
            </a:r>
            <a:r>
              <a:rPr lang="en-US" altLang="zh-CN" dirty="0" err="1" smtClean="0"/>
              <a:t>precision,recall,ROC,AUC,PRC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SSR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R2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761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995556" cy="1400530"/>
          </a:xfrm>
        </p:spPr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机器学习中常见的任务？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050966"/>
              </p:ext>
            </p:extLst>
          </p:nvPr>
        </p:nvGraphicFramePr>
        <p:xfrm>
          <a:off x="2353733" y="2396066"/>
          <a:ext cx="6019799" cy="22352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723058"/>
                <a:gridCol w="2093843"/>
                <a:gridCol w="2202898"/>
              </a:tblGrid>
              <a:tr h="71555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75982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  <a:tr h="75982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3141133" y="2366381"/>
            <a:ext cx="75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预测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552698" y="2732193"/>
            <a:ext cx="82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真实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963333" y="5088467"/>
            <a:ext cx="452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Accuracy=90/100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963332" y="5457799"/>
            <a:ext cx="452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precision=0/5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963332" y="5868352"/>
            <a:ext cx="452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recall=0/5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977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690756" cy="1400530"/>
          </a:xfrm>
        </p:spPr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机器学习算法以及模型的评估与选择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FFFF00"/>
                </a:solidFill>
              </a:rPr>
              <a:t>ML</a:t>
            </a:r>
            <a:r>
              <a:rPr lang="zh-CN" altLang="en-US" b="1" dirty="0" smtClean="0">
                <a:solidFill>
                  <a:srgbClr val="FFFF00"/>
                </a:solidFill>
              </a:rPr>
              <a:t>算法</a:t>
            </a:r>
            <a:r>
              <a:rPr lang="zh-CN" altLang="en-US" dirty="0" smtClean="0"/>
              <a:t>：逻辑斯蒂回归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SVM,GBDT,xgboost,lightGBM</a:t>
            </a:r>
            <a:r>
              <a:rPr lang="en-US" altLang="zh-CN" dirty="0" smtClean="0"/>
              <a:t>,</a:t>
            </a:r>
            <a:r>
              <a:rPr lang="zh-CN" altLang="en-US" dirty="0" smtClean="0"/>
              <a:t>决策树</a:t>
            </a:r>
            <a:r>
              <a:rPr lang="en-US" altLang="zh-CN" dirty="0" smtClean="0"/>
              <a:t>..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学习过程：通过算法</a:t>
            </a:r>
            <a:r>
              <a:rPr lang="en-US" altLang="zh-CN" dirty="0" smtClean="0"/>
              <a:t>A</a:t>
            </a:r>
            <a:r>
              <a:rPr lang="zh-CN" altLang="en-US" dirty="0" smtClean="0"/>
              <a:t>去优化表现</a:t>
            </a:r>
            <a:r>
              <a:rPr lang="en-US" altLang="zh-CN" dirty="0" smtClean="0"/>
              <a:t>P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模型：</a:t>
            </a:r>
            <a:r>
              <a:rPr lang="en-US" altLang="zh-CN" dirty="0" smtClean="0"/>
              <a:t>y=</a:t>
            </a:r>
            <a:r>
              <a:rPr lang="en-US" altLang="zh-CN" dirty="0" err="1" smtClean="0">
                <a:solidFill>
                  <a:srgbClr val="FFC000"/>
                </a:solidFill>
              </a:rPr>
              <a:t>W</a:t>
            </a:r>
            <a:r>
              <a:rPr lang="en-US" altLang="zh-CN" dirty="0" err="1" smtClean="0"/>
              <a:t>x+</a:t>
            </a:r>
            <a:r>
              <a:rPr lang="en-US" altLang="zh-CN" dirty="0" err="1" smtClean="0">
                <a:solidFill>
                  <a:srgbClr val="FFC000"/>
                </a:solidFill>
              </a:rPr>
              <a:t>b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                        </a:t>
            </a:r>
            <a:r>
              <a:rPr lang="en-US" altLang="zh-CN" b="1" dirty="0" smtClean="0"/>
              <a:t> </a:t>
            </a:r>
            <a:r>
              <a:rPr lang="en-US" altLang="zh-CN" b="1" dirty="0" smtClean="0">
                <a:solidFill>
                  <a:srgbClr val="FFC000"/>
                </a:solidFill>
              </a:rPr>
              <a:t>(</a:t>
            </a:r>
            <a:r>
              <a:rPr lang="en-US" altLang="zh-CN" b="1" dirty="0" err="1" smtClean="0">
                <a:solidFill>
                  <a:srgbClr val="FFC000"/>
                </a:solidFill>
              </a:rPr>
              <a:t>x</a:t>
            </a:r>
            <a:r>
              <a:rPr lang="en-US" altLang="zh-CN" b="1" i="1" dirty="0" err="1" smtClean="0">
                <a:solidFill>
                  <a:srgbClr val="FFC000"/>
                </a:solidFill>
              </a:rPr>
              <a:t>n,yn</a:t>
            </a:r>
            <a:r>
              <a:rPr lang="en-US" altLang="zh-CN" b="1" dirty="0" smtClean="0">
                <a:solidFill>
                  <a:srgbClr val="FFC000"/>
                </a:solidFill>
              </a:rPr>
              <a:t>)   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en-US" altLang="zh-CN" dirty="0" smtClean="0"/>
              <a:t> </a:t>
            </a:r>
            <a:r>
              <a:rPr lang="en-US" altLang="zh-CN" sz="2800" b="1" dirty="0" smtClean="0">
                <a:solidFill>
                  <a:srgbClr val="FFC000"/>
                </a:solidFill>
              </a:rPr>
              <a:t>f(x) </a:t>
            </a:r>
            <a:r>
              <a:rPr lang="en-US" altLang="zh-CN" b="1" dirty="0" smtClean="0">
                <a:sym typeface="Wingdings" panose="05000000000000000000" pitchFamily="2" charset="2"/>
              </a:rPr>
              <a:t>  </a:t>
            </a:r>
            <a:r>
              <a:rPr lang="en-US" altLang="zh-CN" sz="2400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P</a:t>
            </a:r>
            <a:r>
              <a:rPr lang="en-US" altLang="zh-CN" sz="2400" dirty="0" smtClean="0"/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下箭头 3"/>
          <p:cNvSpPr/>
          <p:nvPr/>
        </p:nvSpPr>
        <p:spPr>
          <a:xfrm flipV="1">
            <a:off x="6259431" y="5020731"/>
            <a:ext cx="169333" cy="6265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左大括号 4"/>
          <p:cNvSpPr/>
          <p:nvPr/>
        </p:nvSpPr>
        <p:spPr>
          <a:xfrm>
            <a:off x="3239580" y="5257799"/>
            <a:ext cx="113220" cy="287868"/>
          </a:xfrm>
          <a:prstGeom prst="lef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6" name="右大括号 5"/>
          <p:cNvSpPr/>
          <p:nvPr/>
        </p:nvSpPr>
        <p:spPr>
          <a:xfrm>
            <a:off x="4317999" y="5257799"/>
            <a:ext cx="84668" cy="287868"/>
          </a:xfrm>
          <a:prstGeom prst="righ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9828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机器学习算法以及模型的评估与选择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5859" y="1456267"/>
            <a:ext cx="7008874" cy="476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0183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6072</TotalTime>
  <Words>282</Words>
  <Application>Microsoft Office PowerPoint</Application>
  <PresentationFormat>宽屏</PresentationFormat>
  <Paragraphs>87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宋体</vt:lpstr>
      <vt:lpstr>Arial</vt:lpstr>
      <vt:lpstr>Century Gothic</vt:lpstr>
      <vt:lpstr>Wingdings</vt:lpstr>
      <vt:lpstr>Wingdings 3</vt:lpstr>
      <vt:lpstr>离子</vt:lpstr>
      <vt:lpstr>机器学习简介</vt:lpstr>
      <vt:lpstr>机器学习(machine learning)</vt:lpstr>
      <vt:lpstr>1.什么是机器学习(Machine Learning)？</vt:lpstr>
      <vt:lpstr>1.什么是机器学习(Machine Learning)？</vt:lpstr>
      <vt:lpstr>1.什么是机器学习(Machine Learning)？</vt:lpstr>
      <vt:lpstr>2.机器学习中常见的任务？</vt:lpstr>
      <vt:lpstr>2.机器学习中常见的任务？</vt:lpstr>
      <vt:lpstr>3.机器学习算法以及模型的评估与选择</vt:lpstr>
      <vt:lpstr>3.机器学习算法以及模型的评估与选择</vt:lpstr>
      <vt:lpstr>3.机器学习算法以及模型的评估与选择</vt:lpstr>
      <vt:lpstr>3.机器学习算法以及模型的评估与选择</vt:lpstr>
      <vt:lpstr>4.机器学习流程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计算机视觉</dc:title>
  <dc:creator>dyk</dc:creator>
  <cp:lastModifiedBy>dyk</cp:lastModifiedBy>
  <cp:revision>51</cp:revision>
  <dcterms:created xsi:type="dcterms:W3CDTF">2018-01-27T07:19:14Z</dcterms:created>
  <dcterms:modified xsi:type="dcterms:W3CDTF">2018-05-24T00:56:09Z</dcterms:modified>
</cp:coreProperties>
</file>