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8" r:id="rId4"/>
    <p:sldId id="259" r:id="rId5"/>
    <p:sldId id="265" r:id="rId7"/>
    <p:sldId id="266" r:id="rId8"/>
    <p:sldId id="267" r:id="rId9"/>
    <p:sldId id="268" r:id="rId10"/>
    <p:sldId id="269" r:id="rId11"/>
    <p:sldId id="270" r:id="rId12"/>
    <p:sldId id="271" r:id="rId13"/>
    <p:sldId id="272" r:id="rId14"/>
    <p:sldId id="273"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2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7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media/image1.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3.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92.xml"/><Relationship Id="rId5" Type="http://schemas.openxmlformats.org/officeDocument/2006/relationships/image" Target="../media/image4.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microsoft.com/office/2007/relationships/hdphoto" Target="../media/image6.wdp"/><Relationship Id="rId5" Type="http://schemas.openxmlformats.org/officeDocument/2006/relationships/image" Target="../media/image5.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1" name="任意多边形: 形状 20"/>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椭圆 16"/>
          <p:cNvSpPr/>
          <p:nvPr userDrawn="1">
            <p:custDataLst>
              <p:tags r:id="rId3"/>
            </p:custDataLst>
          </p:nvPr>
        </p:nvSpPr>
        <p:spPr>
          <a:xfrm>
            <a:off x="1520410" y="1352910"/>
            <a:ext cx="4186489" cy="4186489"/>
          </a:xfrm>
          <a:prstGeom prst="ellipse">
            <a:avLst/>
          </a:prstGeom>
          <a:gradFill flip="none" rotWithShape="1">
            <a:gsLst>
              <a:gs pos="56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23187" t="28863" r="15447" b="27063"/>
          <a:stretch>
            <a:fillRect/>
          </a:stretch>
        </p:blipFill>
        <p:spPr>
          <a:xfrm>
            <a:off x="1338540" y="1630295"/>
            <a:ext cx="5096727" cy="3660491"/>
          </a:xfrm>
          <a:prstGeom prst="rect">
            <a:avLst/>
          </a:prstGeom>
        </p:spPr>
      </p:pic>
      <p:sp>
        <p:nvSpPr>
          <p:cNvPr id="2" name="标题 1"/>
          <p:cNvSpPr>
            <a:spLocks noGrp="1"/>
          </p:cNvSpPr>
          <p:nvPr userDrawn="1">
            <p:ph type="ctrTitle"/>
            <p:custDataLst>
              <p:tags r:id="rId6"/>
            </p:custDataLst>
          </p:nvPr>
        </p:nvSpPr>
        <p:spPr>
          <a:xfrm>
            <a:off x="6059488" y="1838014"/>
            <a:ext cx="5257800" cy="2154060"/>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userDrawn="1">
            <p:ph type="body" sz="quarter" idx="13" hasCustomPrompt="1"/>
            <p:custDataLst>
              <p:tags r:id="rId10"/>
            </p:custDataLst>
          </p:nvPr>
        </p:nvSpPr>
        <p:spPr>
          <a:xfrm>
            <a:off x="8424588" y="7834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userDrawn="1">
            <p:ph type="body" sz="quarter" idx="17" hasCustomPrompt="1"/>
            <p:custDataLst>
              <p:tags r:id="rId11"/>
            </p:custDataLst>
          </p:nvPr>
        </p:nvSpPr>
        <p:spPr>
          <a:xfrm>
            <a:off x="8437288" y="4286496"/>
            <a:ext cx="28673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000000"/>
                </a:solidFill>
              </a:defRPr>
            </a:lvl1pPr>
          </a:lstStyle>
          <a:p>
            <a:pPr lvl="0"/>
            <a:r>
              <a:rPr lang="zh-CN" altLang="en-US" dirty="0"/>
              <a:t>署名</a:t>
            </a:r>
            <a:endParaRPr lang="zh-CN" altLang="en-US" dirty="0"/>
          </a:p>
        </p:txBody>
      </p:sp>
      <p:cxnSp>
        <p:nvCxnSpPr>
          <p:cNvPr id="11" name="直接连接符 10"/>
          <p:cNvCxnSpPr/>
          <p:nvPr userDrawn="1">
            <p:custDataLst>
              <p:tags r:id="rId12"/>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userDrawn="1">
            <p:custDataLst>
              <p:tags r:id="rId13"/>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0" name="椭圆 19"/>
          <p:cNvSpPr/>
          <p:nvPr userDrawn="1">
            <p:custDataLst>
              <p:tags r:id="rId14"/>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5"/>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6"/>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p:cNvSpPr/>
          <p:nvPr userDrawn="1">
            <p:custDataLst>
              <p:tags r:id="rId3"/>
            </p:custDataLst>
          </p:nvPr>
        </p:nvSpPr>
        <p:spPr>
          <a:xfrm>
            <a:off x="10090688" y="210060"/>
            <a:ext cx="1891762" cy="1536190"/>
          </a:xfrm>
          <a:custGeom>
            <a:avLst/>
            <a:gdLst>
              <a:gd name="connsiteX0" fmla="*/ 0 w 1891762"/>
              <a:gd name="connsiteY0" fmla="*/ 0 h 1536190"/>
              <a:gd name="connsiteX1" fmla="*/ 1707445 w 1891762"/>
              <a:gd name="connsiteY1" fmla="*/ 0 h 1536190"/>
              <a:gd name="connsiteX2" fmla="*/ 1891762 w 1891762"/>
              <a:gd name="connsiteY2" fmla="*/ 184317 h 1536190"/>
              <a:gd name="connsiteX3" fmla="*/ 1891762 w 1891762"/>
              <a:gd name="connsiteY3" fmla="*/ 1509387 h 1536190"/>
              <a:gd name="connsiteX4" fmla="*/ 1770597 w 1891762"/>
              <a:gd name="connsiteY4" fmla="*/ 1527879 h 1536190"/>
              <a:gd name="connsiteX5" fmla="*/ 1606012 w 1891762"/>
              <a:gd name="connsiteY5" fmla="*/ 1536190 h 1536190"/>
              <a:gd name="connsiteX6" fmla="*/ 4598 w 1891762"/>
              <a:gd name="connsiteY6" fmla="*/ 91050 h 153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762" h="1536190">
                <a:moveTo>
                  <a:pt x="0" y="0"/>
                </a:moveTo>
                <a:lnTo>
                  <a:pt x="1707445" y="0"/>
                </a:lnTo>
                <a:cubicBezTo>
                  <a:pt x="1809240" y="0"/>
                  <a:pt x="1891762" y="82522"/>
                  <a:pt x="1891762" y="184317"/>
                </a:cubicBezTo>
                <a:lnTo>
                  <a:pt x="1891762" y="1509387"/>
                </a:lnTo>
                <a:lnTo>
                  <a:pt x="1770597" y="1527879"/>
                </a:lnTo>
                <a:cubicBezTo>
                  <a:pt x="1716483" y="1533375"/>
                  <a:pt x="1661576" y="1536190"/>
                  <a:pt x="1606012" y="1536190"/>
                </a:cubicBezTo>
                <a:cubicBezTo>
                  <a:pt x="772549" y="1536190"/>
                  <a:pt x="87032" y="902764"/>
                  <a:pt x="4598" y="91050"/>
                </a:cubicBezTo>
                <a:close/>
              </a:path>
            </a:pathLst>
          </a:custGeom>
          <a:solidFill>
            <a:schemeClr val="accent1">
              <a:lumMod val="60000"/>
              <a:lumOff val="40000"/>
              <a:alpha val="50000"/>
            </a:schemeClr>
          </a:solidFill>
          <a:ln w="1905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4"/>
          <p:cNvPicPr>
            <a:picLocks noChangeAspect="1"/>
          </p:cNvPicPr>
          <p:nvPr userDrawn="1">
            <p:custDataLst>
              <p:tags r:id="rId4"/>
            </p:custDataLst>
          </p:nvPr>
        </p:nvPicPr>
        <p:blipFill rotWithShape="1">
          <a:blip r:embed="rId5" cstate="print">
            <a:extLst>
              <a:ext uri="{BEBA8EAE-BF5A-486C-A8C5-ECC9F3942E4B}">
                <a14:imgProps xmlns:a14="http://schemas.microsoft.com/office/drawing/2010/main">
                  <a14:imgLayer r:embed="rId6">
                    <a14:imgEffect>
                      <a14:brightnessContrast bright="1000" contrast="1000"/>
                    </a14:imgEffect>
                    <a14:imgEffect>
                      <a14:saturation sat="120000"/>
                    </a14:imgEffect>
                    <a14:imgEffect>
                      <a14:sharpenSoften amount="25000"/>
                    </a14:imgEffect>
                  </a14:imgLayer>
                </a14:imgProps>
              </a:ext>
              <a:ext uri="{28A0092B-C50C-407E-A947-70E740481C1C}">
                <a14:useLocalDpi xmlns:a14="http://schemas.microsoft.com/office/drawing/2010/main" val="0"/>
              </a:ext>
            </a:extLst>
          </a:blip>
          <a:srcRect l="12330" t="8034" r="13947" b="7599"/>
          <a:stretch>
            <a:fillRect/>
          </a:stretch>
        </p:blipFill>
        <p:spPr>
          <a:xfrm>
            <a:off x="9914925" y="352821"/>
            <a:ext cx="1798839" cy="1496667"/>
          </a:xfrm>
          <a:prstGeom prst="rect">
            <a:avLst/>
          </a:prstGeom>
        </p:spPr>
      </p:pic>
      <p:sp>
        <p:nvSpPr>
          <p:cNvPr id="2" name="标题 1"/>
          <p:cNvSpPr>
            <a:spLocks noGrp="1"/>
          </p:cNvSpPr>
          <p:nvPr>
            <p:ph type="title" hasCustomPrompt="1"/>
            <p:custDataLst>
              <p:tags r:id="rId7"/>
            </p:custDataLst>
          </p:nvPr>
        </p:nvSpPr>
        <p:spPr>
          <a:xfrm>
            <a:off x="839788" y="768400"/>
            <a:ext cx="1674812" cy="1081088"/>
          </a:xfrm>
        </p:spPr>
        <p:txBody>
          <a:bodyPr wrap="square" anchor="ctr" anchorCtr="0">
            <a:normAutofit/>
          </a:bodyPr>
          <a:lstStyle>
            <a:lvl1pPr>
              <a:defRPr sz="6000">
                <a:solidFill>
                  <a:schemeClr val="tx2"/>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9"/>
            </p:custDataLst>
          </p:nvPr>
        </p:nvSpPr>
        <p:spPr/>
        <p:txBody>
          <a:bodyPr/>
          <a:lstStyle/>
          <a:p>
            <a:endParaRPr lang="zh-CN" altLang="en-US"/>
          </a:p>
        </p:txBody>
      </p:sp>
      <p:sp>
        <p:nvSpPr>
          <p:cNvPr id="9" name="灯片编号占位符 5"/>
          <p:cNvSpPr>
            <a:spLocks noGrp="1"/>
          </p:cNvSpPr>
          <p:nvPr>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椭圆 9"/>
          <p:cNvSpPr/>
          <p:nvPr userDrawn="1">
            <p:custDataLst>
              <p:tags r:id="rId3"/>
            </p:custDataLst>
          </p:nvPr>
        </p:nvSpPr>
        <p:spPr>
          <a:xfrm>
            <a:off x="6563698" y="1438284"/>
            <a:ext cx="4624439" cy="4624439"/>
          </a:xfrm>
          <a:prstGeom prst="ellipse">
            <a:avLst/>
          </a:prstGeom>
          <a:gradFill flip="none" rotWithShape="1">
            <a:gsLst>
              <a:gs pos="59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18702" t="27032" r="15989" b="28718"/>
          <a:stretch>
            <a:fillRect/>
          </a:stretch>
        </p:blipFill>
        <p:spPr>
          <a:xfrm flipH="1">
            <a:off x="6356274" y="1950958"/>
            <a:ext cx="5129819" cy="3475547"/>
          </a:xfrm>
          <a:prstGeom prst="rect">
            <a:avLst/>
          </a:prstGeom>
        </p:spPr>
      </p:pic>
      <p:pic>
        <p:nvPicPr>
          <p:cNvPr id="13" name="图片 12"/>
          <p:cNvPicPr>
            <a:picLocks noChangeAspect="1"/>
          </p:cNvPicPr>
          <p:nvPr userDrawn="1">
            <p:custDataLst>
              <p:tags r:id="rId6"/>
            </p:custDataLst>
          </p:nvPr>
        </p:nvPicPr>
        <p:blipFill rotWithShape="1">
          <a:blip r:embed="rId7">
            <a:extLst>
              <a:ext uri="{BEBA8EAE-BF5A-486C-A8C5-ECC9F3942E4B}">
                <a14:imgProps xmlns:a14="http://schemas.microsoft.com/office/drawing/2010/main">
                  <a14:imgLayer r:embed="rId8">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58539" t="12621" r="32312" b="76459"/>
          <a:stretch>
            <a:fillRect/>
          </a:stretch>
        </p:blipFill>
        <p:spPr>
          <a:xfrm flipH="1">
            <a:off x="6287062" y="2980657"/>
            <a:ext cx="687711" cy="596818"/>
          </a:xfrm>
          <a:prstGeom prst="rect">
            <a:avLst/>
          </a:prstGeom>
        </p:spPr>
      </p:pic>
      <p:cxnSp>
        <p:nvCxnSpPr>
          <p:cNvPr id="22" name="直接连接符 21"/>
          <p:cNvCxnSpPr/>
          <p:nvPr userDrawn="1">
            <p:custDataLst>
              <p:tags r:id="rId9"/>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custDataLst>
              <p:tags r:id="rId10"/>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4" name="椭圆 23"/>
          <p:cNvSpPr/>
          <p:nvPr userDrawn="1">
            <p:custDataLst>
              <p:tags r:id="rId11"/>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2"/>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6" name="椭圆 25"/>
          <p:cNvSpPr/>
          <p:nvPr userDrawn="1">
            <p:custDataLst>
              <p:tags r:id="rId13"/>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4" name="日期占位符 4"/>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5"/>
            </p:custDataLst>
          </p:nvPr>
        </p:nvSpPr>
        <p:spPr/>
        <p:txBody>
          <a:bodyPr/>
          <a:lstStyle/>
          <a:p>
            <a:endParaRPr lang="zh-CN" altLang="en-US"/>
          </a:p>
        </p:txBody>
      </p:sp>
      <p:sp>
        <p:nvSpPr>
          <p:cNvPr id="6" name="灯片编号占位符 6"/>
          <p:cNvSpPr>
            <a:spLocks noGrp="1"/>
          </p:cNvSpPr>
          <p:nvPr>
            <p:ph type="sldNum" sz="quarter" idx="12"/>
            <p:custDataLst>
              <p:tags r:id="rId16"/>
            </p:custDataLst>
          </p:nvPr>
        </p:nvSpPr>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title"/>
            <p:custDataLst>
              <p:tags r:id="rId17"/>
            </p:custDataLst>
          </p:nvPr>
        </p:nvSpPr>
        <p:spPr>
          <a:xfrm>
            <a:off x="877113" y="3347719"/>
            <a:ext cx="4918392" cy="2393500"/>
          </a:xfrm>
        </p:spPr>
        <p:txBody>
          <a:bodyPr wrap="square" anchor="t" anchorCtr="0">
            <a:normAutofit/>
          </a:bodyPr>
          <a:lstStyle>
            <a:lvl1pPr algn="l">
              <a:defRPr sz="5400">
                <a:solidFill>
                  <a:schemeClr val="tx2"/>
                </a:solidFill>
              </a:defRPr>
            </a:lvl1pPr>
          </a:lstStyle>
          <a:p>
            <a:r>
              <a:rPr lang="zh-CN" altLang="en-US" dirty="0"/>
              <a:t>单击此处编辑母版标题样式</a:t>
            </a:r>
            <a:endParaRPr lang="zh-CN" altLang="en-US" dirty="0"/>
          </a:p>
        </p:txBody>
      </p:sp>
      <p:sp>
        <p:nvSpPr>
          <p:cNvPr id="8" name="节编号 3"/>
          <p:cNvSpPr>
            <a:spLocks noGrp="1"/>
          </p:cNvSpPr>
          <p:nvPr>
            <p:ph type="body" sz="quarter" idx="13" hasCustomPrompt="1"/>
            <p:custDataLst>
              <p:tags r:id="rId18"/>
            </p:custDataLst>
          </p:nvPr>
        </p:nvSpPr>
        <p:spPr>
          <a:xfrm>
            <a:off x="874713" y="1556649"/>
            <a:ext cx="4918392" cy="1654544"/>
          </a:xfrm>
        </p:spPr>
        <p:txBody>
          <a:bodyPr wrap="none" anchor="b" anchorCtr="0">
            <a:normAutofit/>
          </a:bodyPr>
          <a:lstStyle>
            <a:lvl1pPr marL="0" indent="0" algn="l">
              <a:buNone/>
              <a:defRPr sz="6600" b="1">
                <a:gradFill>
                  <a:gsLst>
                    <a:gs pos="25000">
                      <a:schemeClr val="accent1"/>
                    </a:gs>
                    <a:gs pos="70000">
                      <a:schemeClr val="accent2"/>
                    </a:gs>
                  </a:gsLst>
                  <a:lin ang="2700000" scaled="1"/>
                </a:gradFill>
              </a:defRPr>
            </a:lvl1pPr>
          </a:lstStyle>
          <a:p>
            <a:pPr lvl="0"/>
            <a:r>
              <a:rPr lang="zh-CN" altLang="en-US" dirty="0"/>
              <a:t>节编号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椭圆 20"/>
          <p:cNvSpPr/>
          <p:nvPr userDrawn="1">
            <p:custDataLst>
              <p:tags r:id="rId3"/>
            </p:custDataLst>
          </p:nvPr>
        </p:nvSpPr>
        <p:spPr>
          <a:xfrm>
            <a:off x="1331177" y="1477439"/>
            <a:ext cx="4186489" cy="4186489"/>
          </a:xfrm>
          <a:prstGeom prst="ellipse">
            <a:avLst/>
          </a:prstGeom>
          <a:gradFill flip="none" rotWithShape="1">
            <a:gsLst>
              <a:gs pos="42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BEBA8EAE-BF5A-486C-A8C5-ECC9F3942E4B}">
                <a14:imgProps xmlns:a14="http://schemas.microsoft.com/office/drawing/2010/main">
                  <a14:imgLayer r:embed="rId6">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11803" t="12621" r="16821" b="18395"/>
          <a:stretch>
            <a:fillRect/>
          </a:stretch>
        </p:blipFill>
        <p:spPr>
          <a:xfrm>
            <a:off x="719851" y="1698346"/>
            <a:ext cx="5201977" cy="3655359"/>
          </a:xfrm>
          <a:prstGeom prst="rect">
            <a:avLst/>
          </a:prstGeom>
        </p:spPr>
      </p:pic>
      <p:sp>
        <p:nvSpPr>
          <p:cNvPr id="2" name="标题 1"/>
          <p:cNvSpPr>
            <a:spLocks noGrp="1"/>
          </p:cNvSpPr>
          <p:nvPr>
            <p:ph type="ctrTitle"/>
            <p:custDataLst>
              <p:tags r:id="rId7"/>
            </p:custDataLst>
          </p:nvPr>
        </p:nvSpPr>
        <p:spPr>
          <a:xfrm>
            <a:off x="5909128" y="1967673"/>
            <a:ext cx="5402343" cy="1965406"/>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1"/>
            </p:custDataLst>
          </p:nvPr>
        </p:nvSpPr>
        <p:spPr>
          <a:xfrm>
            <a:off x="8424926" y="7707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2"/>
            </p:custDataLst>
          </p:nvPr>
        </p:nvSpPr>
        <p:spPr>
          <a:xfrm>
            <a:off x="8444171" y="4270769"/>
            <a:ext cx="28800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333333"/>
                </a:solidFill>
              </a:defRPr>
            </a:lvl1pPr>
          </a:lstStyle>
          <a:p>
            <a:pPr lvl="0"/>
            <a:r>
              <a:rPr lang="zh-CN" altLang="en-US" dirty="0"/>
              <a:t>署名</a:t>
            </a:r>
            <a:endParaRPr lang="zh-CN" altLang="en-US" dirty="0"/>
          </a:p>
        </p:txBody>
      </p:sp>
      <p:cxnSp>
        <p:nvCxnSpPr>
          <p:cNvPr id="18" name="直接连接符 17"/>
          <p:cNvCxnSpPr/>
          <p:nvPr userDrawn="1">
            <p:custDataLst>
              <p:tags r:id="rId13"/>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userDrawn="1">
            <p:custDataLst>
              <p:tags r:id="rId14"/>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2" name="椭圆 21"/>
          <p:cNvSpPr/>
          <p:nvPr userDrawn="1">
            <p:custDataLst>
              <p:tags r:id="rId15"/>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6"/>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7"/>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59.xml"/><Relationship Id="rId25" Type="http://schemas.openxmlformats.org/officeDocument/2006/relationships/tags" Target="../tags/tag158.xml"/><Relationship Id="rId24" Type="http://schemas.openxmlformats.org/officeDocument/2006/relationships/tags" Target="../tags/tag157.xml"/><Relationship Id="rId23" Type="http://schemas.openxmlformats.org/officeDocument/2006/relationships/tags" Target="../tags/tag156.xml"/><Relationship Id="rId22" Type="http://schemas.openxmlformats.org/officeDocument/2006/relationships/tags" Target="../tags/tag155.xml"/><Relationship Id="rId21" Type="http://schemas.openxmlformats.org/officeDocument/2006/relationships/tags" Target="../tags/tag154.xml"/><Relationship Id="rId20" Type="http://schemas.openxmlformats.org/officeDocument/2006/relationships/tags" Target="../tags/tag153.xml"/><Relationship Id="rId2" Type="http://schemas.openxmlformats.org/officeDocument/2006/relationships/slideLayout" Target="../slideLayouts/slideLayout13.xml"/><Relationship Id="rId19" Type="http://schemas.openxmlformats.org/officeDocument/2006/relationships/tags" Target="../tags/tag152.xml"/><Relationship Id="rId18" Type="http://schemas.openxmlformats.org/officeDocument/2006/relationships/tags" Target="../tags/tag151.xml"/><Relationship Id="rId17" Type="http://schemas.openxmlformats.org/officeDocument/2006/relationships/tags" Target="../tags/tag150.xml"/><Relationship Id="rId16" Type="http://schemas.microsoft.com/office/2007/relationships/hdphoto" Target="../media/image8.wdp"/><Relationship Id="rId15" Type="http://schemas.openxmlformats.org/officeDocument/2006/relationships/image" Target="../media/image7.png"/><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0" y="0"/>
            <a:ext cx="12192000" cy="6858001"/>
          </a:xfrm>
          <a:prstGeom prst="rect">
            <a:avLst/>
          </a:prstGeom>
          <a:gradFill>
            <a:gsLst>
              <a:gs pos="91000">
                <a:schemeClr val="accent1">
                  <a:alpha val="18000"/>
                </a:schemeClr>
              </a:gs>
              <a:gs pos="0">
                <a:schemeClr val="bg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13"/>
            </p:custDataLst>
          </p:nvPr>
        </p:nvSpPr>
        <p:spPr>
          <a:xfrm>
            <a:off x="11229340" y="5959475"/>
            <a:ext cx="962660" cy="898525"/>
          </a:xfrm>
          <a:custGeom>
            <a:avLst/>
            <a:gdLst>
              <a:gd name="connsiteX0" fmla="*/ 962603 w 962603"/>
              <a:gd name="connsiteY0" fmla="*/ 0 h 893272"/>
              <a:gd name="connsiteX1" fmla="*/ 962603 w 962603"/>
              <a:gd name="connsiteY1" fmla="*/ 893272 h 893272"/>
              <a:gd name="connsiteX2" fmla="*/ 0 w 962603"/>
              <a:gd name="connsiteY2" fmla="*/ 893272 h 893272"/>
              <a:gd name="connsiteX3" fmla="*/ 64673 w 962603"/>
              <a:gd name="connsiteY3" fmla="*/ 779991 h 893272"/>
              <a:gd name="connsiteX4" fmla="*/ 885689 w 962603"/>
              <a:gd name="connsiteY4" fmla="*/ 34483 h 89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603" h="893272">
                <a:moveTo>
                  <a:pt x="962603" y="0"/>
                </a:moveTo>
                <a:lnTo>
                  <a:pt x="962603" y="893272"/>
                </a:lnTo>
                <a:lnTo>
                  <a:pt x="0" y="893272"/>
                </a:lnTo>
                <a:lnTo>
                  <a:pt x="64673" y="779991"/>
                </a:lnTo>
                <a:cubicBezTo>
                  <a:pt x="265151" y="463105"/>
                  <a:pt x="549131" y="204294"/>
                  <a:pt x="885689" y="34483"/>
                </a:cubicBezTo>
                <a:close/>
              </a:path>
            </a:pathLst>
          </a:custGeom>
          <a:solidFill>
            <a:schemeClr val="accent1">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1" name="图片 10"/>
          <p:cNvPicPr>
            <a:picLocks noChangeAspect="1"/>
          </p:cNvPicPr>
          <p:nvPr userDrawn="1">
            <p:custDataLst>
              <p:tags r:id="rId14"/>
            </p:custDataLst>
          </p:nvPr>
        </p:nvPicPr>
        <p:blipFill rotWithShape="1">
          <a:blip r:embed="rId15" cstate="print">
            <a:extLst>
              <a:ext uri="{BEBA8EAE-BF5A-486C-A8C5-ECC9F3942E4B}">
                <a14:imgProps xmlns:a14="http://schemas.microsoft.com/office/drawing/2010/main">
                  <a14:imgLayer r:embed="rId16">
                    <a14:imgEffect>
                      <a14:saturation sat="110000"/>
                    </a14:imgEffect>
                  </a14:imgLayer>
                </a14:imgProps>
              </a:ext>
              <a:ext uri="{28A0092B-C50C-407E-A947-70E740481C1C}">
                <a14:useLocalDpi xmlns:a14="http://schemas.microsoft.com/office/drawing/2010/main" val="0"/>
              </a:ext>
            </a:extLst>
          </a:blip>
          <a:srcRect l="25870" t="15369" r="21085" b="16072"/>
          <a:stretch>
            <a:fillRect/>
          </a:stretch>
        </p:blipFill>
        <p:spPr>
          <a:xfrm flipH="1">
            <a:off x="10962813" y="5698875"/>
            <a:ext cx="1149325" cy="1080000"/>
          </a:xfrm>
          <a:prstGeom prst="rect">
            <a:avLst/>
          </a:prstGeom>
        </p:spPr>
      </p:pic>
      <p:sp>
        <p:nvSpPr>
          <p:cNvPr id="12" name="椭圆 11"/>
          <p:cNvSpPr/>
          <p:nvPr userDrawn="1">
            <p:custDataLst>
              <p:tags r:id="rId17"/>
            </p:custDataLst>
          </p:nvPr>
        </p:nvSpPr>
        <p:spPr>
          <a:xfrm>
            <a:off x="10863547"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3" name="椭圆 12"/>
          <p:cNvSpPr/>
          <p:nvPr userDrawn="1">
            <p:custDataLst>
              <p:tags r:id="rId18"/>
            </p:custDataLst>
          </p:nvPr>
        </p:nvSpPr>
        <p:spPr>
          <a:xfrm>
            <a:off x="11052781"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4" name="椭圆 13"/>
          <p:cNvSpPr/>
          <p:nvPr userDrawn="1">
            <p:custDataLst>
              <p:tags r:id="rId19"/>
            </p:custDataLst>
          </p:nvPr>
        </p:nvSpPr>
        <p:spPr>
          <a:xfrm>
            <a:off x="11242015"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5" name="椭圆 14"/>
          <p:cNvSpPr/>
          <p:nvPr userDrawn="1">
            <p:custDataLst>
              <p:tags r:id="rId20"/>
            </p:custDataLst>
          </p:nvPr>
        </p:nvSpPr>
        <p:spPr>
          <a:xfrm>
            <a:off x="11431248"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 name="标题占位符 1"/>
          <p:cNvSpPr>
            <a:spLocks noGrp="1"/>
          </p:cNvSpPr>
          <p:nvPr>
            <p:ph type="title"/>
            <p:custDataLst>
              <p:tags r:id="rId21"/>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23"/>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9" name="KSO_TEMPLATE" hidden="1"/>
          <p:cNvSpPr/>
          <p:nvPr userDrawn="1">
            <p:custDataLst>
              <p:tags r:id="rId26"/>
            </p:custDataLst>
          </p:nvPr>
        </p:nvSpPr>
        <p:spPr>
          <a:xfrm>
            <a:off x="0" y="0"/>
            <a:ext cx="0" cy="0"/>
          </a:xfrm>
          <a:prstGeom prst="rect">
            <a:avLst/>
          </a:prstGeom>
          <a:gradFill>
            <a:gsLst>
              <a:gs pos="100000">
                <a:schemeClr val="accent2"/>
              </a:gs>
              <a:gs pos="0">
                <a:schemeClr val="accent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8.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image" Target="../media/image9.jpeg"/><Relationship Id="rId1" Type="http://schemas.openxmlformats.org/officeDocument/2006/relationships/tags" Target="../tags/tag1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68.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游戏图片的识别的研究</a:t>
            </a:r>
            <a:endParaRPr lang="zh-CN" altLang="en-US"/>
          </a:p>
        </p:txBody>
      </p:sp>
      <p:sp>
        <p:nvSpPr>
          <p:cNvPr id="6" name="节编号"/>
          <p:cNvSpPr>
            <a:spLocks noGrp="1"/>
          </p:cNvSpPr>
          <p:nvPr>
            <p:ph type="body" sz="quarter" idx="13"/>
            <p:custDataLst>
              <p:tags r:id="rId2"/>
            </p:custDataLst>
          </p:nvPr>
        </p:nvSpPr>
        <p:spPr/>
        <p:txBody>
          <a:bodyPr/>
          <a:lstStyle/>
          <a:p>
            <a:r>
              <a:rPr lang="zh-CN" altLang="en-US"/>
              <a:t>01</a:t>
            </a:r>
            <a:endParaRPr lang="zh-CN" altLang="en-US"/>
          </a:p>
        </p:txBody>
      </p:sp>
      <p:sp>
        <p:nvSpPr>
          <p:cNvPr id="2" name="文本框 1"/>
          <p:cNvSpPr txBox="1"/>
          <p:nvPr/>
        </p:nvSpPr>
        <p:spPr>
          <a:xfrm>
            <a:off x="-1486535" y="402590"/>
            <a:ext cx="4064000" cy="914400"/>
          </a:xfrm>
          <a:prstGeom prst="rect">
            <a:avLst/>
          </a:prstGeom>
          <a:noFill/>
        </p:spPr>
        <p:txBody>
          <a:bodyPr wrap="square" rtlCol="0">
            <a:normAutofit/>
          </a:bodyPr>
          <a:p>
            <a:pPr>
              <a:lnSpc>
                <a:spcPct val="140000"/>
              </a:lnSpc>
            </a:pPr>
            <a:endParaRPr lang="zh-CN" altLang="en-US" sz="2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2470" y="149225"/>
            <a:ext cx="4064000" cy="914400"/>
          </a:xfrm>
          <a:prstGeom prst="rect">
            <a:avLst/>
          </a:prstGeom>
          <a:noFill/>
        </p:spPr>
        <p:txBody>
          <a:bodyPr wrap="square" rtlCol="0">
            <a:noAutofit/>
            <a:scene3d>
              <a:camera prst="orthographicFront"/>
              <a:lightRig rig="threePt" dir="t"/>
            </a:scene3d>
          </a:bodyPr>
          <a:p>
            <a:pPr>
              <a:lnSpc>
                <a:spcPct val="140000"/>
              </a:lnSpc>
            </a:pPr>
            <a:r>
              <a:rPr lang="zh-CN" altLang="en-US" sz="4000" kern="100" dirty="0">
                <a:solidFill>
                  <a:schemeClr val="accent1"/>
                </a:solidFill>
                <a:effectLst>
                  <a:outerShdw blurRad="38100" dist="25400" dir="5400000" algn="ctr" rotWithShape="0">
                    <a:srgbClr val="6E747A">
                      <a:alpha val="43000"/>
                    </a:srgbClr>
                  </a:outerShdw>
                </a:effectLst>
                <a:latin typeface="+mn-ea"/>
                <a:cs typeface="江城圆体 400W" panose="020B0500000000000000" pitchFamily="34" charset="-122"/>
              </a:rPr>
              <a:t>预测结果分析</a:t>
            </a:r>
            <a:endParaRPr lang="zh-CN" altLang="en-US" sz="4000" kern="100" dirty="0">
              <a:solidFill>
                <a:schemeClr val="accent1"/>
              </a:solidFill>
              <a:effectLst>
                <a:outerShdw blurRad="38100" dist="25400" dir="5400000" algn="ctr" rotWithShape="0">
                  <a:srgbClr val="6E747A">
                    <a:alpha val="43000"/>
                  </a:srgbClr>
                </a:outerShdw>
              </a:effectLst>
              <a:latin typeface="+mn-ea"/>
              <a:cs typeface="江城圆体 400W" panose="020B0500000000000000" pitchFamily="34" charset="-122"/>
            </a:endParaRPr>
          </a:p>
        </p:txBody>
      </p:sp>
      <p:pic>
        <p:nvPicPr>
          <p:cNvPr id="3" name="图片 2" descr="Figure_1"/>
          <p:cNvPicPr>
            <a:picLocks noChangeAspect="1"/>
          </p:cNvPicPr>
          <p:nvPr/>
        </p:nvPicPr>
        <p:blipFill>
          <a:blip r:embed="rId1"/>
          <a:stretch>
            <a:fillRect/>
          </a:stretch>
        </p:blipFill>
        <p:spPr>
          <a:xfrm>
            <a:off x="4141470" y="77470"/>
            <a:ext cx="5423535" cy="2712085"/>
          </a:xfrm>
          <a:prstGeom prst="rect">
            <a:avLst/>
          </a:prstGeom>
        </p:spPr>
      </p:pic>
      <p:sp>
        <p:nvSpPr>
          <p:cNvPr id="4" name="文本框 3"/>
          <p:cNvSpPr txBox="1"/>
          <p:nvPr/>
        </p:nvSpPr>
        <p:spPr>
          <a:xfrm>
            <a:off x="941070" y="2866390"/>
            <a:ext cx="9550400" cy="3265805"/>
          </a:xfrm>
          <a:prstGeom prst="rect">
            <a:avLst/>
          </a:prstGeom>
          <a:noFill/>
        </p:spPr>
        <p:txBody>
          <a:bodyPr wrap="square" rtlCol="0">
            <a:normAutofit fontScale="80000"/>
          </a:bodyPr>
          <a:p>
            <a:pPr>
              <a:lnSpc>
                <a:spcPct val="140000"/>
              </a:lnSpc>
            </a:pPr>
            <a:r>
              <a:rPr lang="en-US" altLang="zh-CN" sz="2400" kern="100" dirty="0">
                <a:effectLst/>
                <a:latin typeface="+mn-ea"/>
                <a:cs typeface="江城圆体 400W" panose="020B0500000000000000" pitchFamily="34" charset="-122"/>
              </a:rPr>
              <a:t>    </a:t>
            </a:r>
            <a:r>
              <a:rPr lang="zh-CN" altLang="en-US" sz="2400" kern="100" dirty="0">
                <a:effectLst/>
                <a:latin typeface="+mn-ea"/>
                <a:cs typeface="江城圆体 400W" panose="020B0500000000000000" pitchFamily="34" charset="-122"/>
              </a:rPr>
              <a:t>通过对单张游戏图像的预测结果进行分析，系统展现出了优秀的分类性能。以图中展示的卡牌游戏图像为例，系统不仅准确识别出了图像类别，而且给出了极高的置信度。系统将该图像正确分类为</a:t>
            </a:r>
            <a:r>
              <a:rPr lang="en-US" altLang="zh-CN" sz="2400" kern="100" dirty="0">
                <a:effectLst/>
                <a:latin typeface="+mn-ea"/>
                <a:cs typeface="江城圆体 400W" panose="020B0500000000000000" pitchFamily="34" charset="-122"/>
              </a:rPr>
              <a:t>"</a:t>
            </a:r>
            <a:r>
              <a:rPr lang="zh-CN" altLang="en-US" sz="2400" kern="100" dirty="0">
                <a:effectLst/>
                <a:latin typeface="+mn-ea"/>
                <a:cs typeface="江城圆体 400W" panose="020B0500000000000000" pitchFamily="34" charset="-122"/>
              </a:rPr>
              <a:t>卡牌游戏</a:t>
            </a:r>
            <a:r>
              <a:rPr lang="en-US" altLang="zh-CN" sz="2400" kern="100" dirty="0">
                <a:effectLst/>
                <a:latin typeface="+mn-ea"/>
                <a:cs typeface="江城圆体 400W" panose="020B0500000000000000" pitchFamily="34" charset="-122"/>
              </a:rPr>
              <a:t>"</a:t>
            </a:r>
            <a:r>
              <a:rPr lang="zh-CN" altLang="en-US" sz="2400" kern="100" dirty="0">
                <a:effectLst/>
                <a:latin typeface="+mn-ea"/>
                <a:cs typeface="江城圆体 400W" panose="020B0500000000000000" pitchFamily="34" charset="-122"/>
              </a:rPr>
              <a:t>，置信度高达</a:t>
            </a:r>
            <a:r>
              <a:rPr lang="en-US" altLang="zh-CN" sz="2400" kern="100" dirty="0">
                <a:effectLst/>
                <a:latin typeface="+mn-ea"/>
                <a:cs typeface="江城圆体 400W" panose="020B0500000000000000" pitchFamily="34" charset="-122"/>
              </a:rPr>
              <a:t>99.16%</a:t>
            </a:r>
            <a:r>
              <a:rPr lang="zh-CN" altLang="en-US" sz="2400" kern="100" dirty="0">
                <a:effectLst/>
                <a:latin typeface="+mn-ea"/>
                <a:cs typeface="江城圆体 400W" panose="020B0500000000000000" pitchFamily="34" charset="-122"/>
              </a:rPr>
              <a:t>，这表明模型对该类型游戏图像的特征把握非常准确。</a:t>
            </a:r>
            <a:endParaRPr lang="zh-CN" altLang="en-US" sz="2400" kern="100" dirty="0">
              <a:effectLst/>
              <a:latin typeface="+mn-ea"/>
              <a:cs typeface="江城圆体 400W" panose="020B0500000000000000" pitchFamily="34" charset="-122"/>
            </a:endParaRPr>
          </a:p>
          <a:p>
            <a:pPr>
              <a:lnSpc>
                <a:spcPct val="140000"/>
              </a:lnSpc>
            </a:pPr>
            <a:r>
              <a:rPr lang="en-US" altLang="zh-CN" sz="2400" kern="100" dirty="0">
                <a:effectLst/>
                <a:latin typeface="+mn-ea"/>
                <a:cs typeface="江城圆体 400W" panose="020B0500000000000000" pitchFamily="34" charset="-122"/>
              </a:rPr>
              <a:t>    </a:t>
            </a:r>
            <a:r>
              <a:rPr lang="zh-CN" altLang="en-US" sz="2400" kern="100" dirty="0">
                <a:effectLst/>
                <a:latin typeface="+mn-ea"/>
                <a:cs typeface="江城圆体 400W" panose="020B0500000000000000" pitchFamily="34" charset="-122"/>
              </a:rPr>
              <a:t>从各类别预测概率分布来看，卡牌游戏类别的预测概率遥遥领先，达到</a:t>
            </a:r>
            <a:r>
              <a:rPr lang="en-US" altLang="zh-CN" sz="2400" kern="100" dirty="0">
                <a:effectLst/>
                <a:latin typeface="+mn-ea"/>
                <a:cs typeface="江城圆体 400W" panose="020B0500000000000000" pitchFamily="34" charset="-122"/>
              </a:rPr>
              <a:t>99.16%</a:t>
            </a:r>
            <a:r>
              <a:rPr lang="zh-CN" altLang="en-US" sz="2400" kern="100" dirty="0">
                <a:effectLst/>
                <a:latin typeface="+mn-ea"/>
                <a:cs typeface="江城圆体 400W" panose="020B0500000000000000" pitchFamily="34" charset="-122"/>
              </a:rPr>
              <a:t>，而其他类别如</a:t>
            </a:r>
            <a:r>
              <a:rPr lang="en-US" altLang="zh-CN" sz="2400" kern="100" dirty="0">
                <a:effectLst/>
                <a:latin typeface="+mn-ea"/>
                <a:cs typeface="江城圆体 400W" panose="020B0500000000000000" pitchFamily="34" charset="-122"/>
              </a:rPr>
              <a:t>MOBA</a:t>
            </a:r>
            <a:r>
              <a:rPr lang="zh-CN" altLang="en-US" sz="2400" kern="100" dirty="0">
                <a:effectLst/>
                <a:latin typeface="+mn-ea"/>
                <a:cs typeface="江城圆体 400W" panose="020B0500000000000000" pitchFamily="34" charset="-122"/>
              </a:rPr>
              <a:t>游戏（</a:t>
            </a:r>
            <a:r>
              <a:rPr lang="en-US" altLang="zh-CN" sz="2400" kern="100" dirty="0">
                <a:effectLst/>
                <a:latin typeface="+mn-ea"/>
                <a:cs typeface="江城圆体 400W" panose="020B0500000000000000" pitchFamily="34" charset="-122"/>
              </a:rPr>
              <a:t>0.21%</a:t>
            </a:r>
            <a:r>
              <a:rPr lang="zh-CN" altLang="en-US" sz="2400" kern="100" dirty="0">
                <a:effectLst/>
                <a:latin typeface="+mn-ea"/>
                <a:cs typeface="江城圆体 400W" panose="020B0500000000000000" pitchFamily="34" charset="-122"/>
              </a:rPr>
              <a:t>）、</a:t>
            </a:r>
            <a:r>
              <a:rPr lang="en-US" altLang="zh-CN" sz="2400" kern="100" dirty="0">
                <a:effectLst/>
                <a:latin typeface="+mn-ea"/>
                <a:cs typeface="江城圆体 400W" panose="020B0500000000000000" pitchFamily="34" charset="-122"/>
              </a:rPr>
              <a:t>RPG</a:t>
            </a:r>
            <a:r>
              <a:rPr lang="zh-CN" altLang="en-US" sz="2400" kern="100" dirty="0">
                <a:effectLst/>
                <a:latin typeface="+mn-ea"/>
                <a:cs typeface="江城圆体 400W" panose="020B0500000000000000" pitchFamily="34" charset="-122"/>
              </a:rPr>
              <a:t>游戏（</a:t>
            </a:r>
            <a:r>
              <a:rPr lang="en-US" altLang="zh-CN" sz="2400" kern="100" dirty="0">
                <a:effectLst/>
                <a:latin typeface="+mn-ea"/>
                <a:cs typeface="江城圆体 400W" panose="020B0500000000000000" pitchFamily="34" charset="-122"/>
              </a:rPr>
              <a:t>0.06%</a:t>
            </a:r>
            <a:r>
              <a:rPr lang="zh-CN" altLang="en-US" sz="2400" kern="100" dirty="0">
                <a:effectLst/>
                <a:latin typeface="+mn-ea"/>
                <a:cs typeface="江城圆体 400W" panose="020B0500000000000000" pitchFamily="34" charset="-122"/>
              </a:rPr>
              <a:t>）、</a:t>
            </a:r>
            <a:r>
              <a:rPr lang="en-US" altLang="zh-CN" sz="2400" kern="100" dirty="0">
                <a:effectLst/>
                <a:latin typeface="+mn-ea"/>
                <a:cs typeface="江城圆体 400W" panose="020B0500000000000000" pitchFamily="34" charset="-122"/>
              </a:rPr>
              <a:t>RTS</a:t>
            </a:r>
            <a:r>
              <a:rPr lang="zh-CN" altLang="en-US" sz="2400" kern="100" dirty="0">
                <a:effectLst/>
                <a:latin typeface="+mn-ea"/>
                <a:cs typeface="江城圆体 400W" panose="020B0500000000000000" pitchFamily="34" charset="-122"/>
              </a:rPr>
              <a:t>游戏（</a:t>
            </a:r>
            <a:r>
              <a:rPr lang="en-US" altLang="zh-CN" sz="2400" kern="100" dirty="0">
                <a:effectLst/>
                <a:latin typeface="+mn-ea"/>
                <a:cs typeface="江城圆体 400W" panose="020B0500000000000000" pitchFamily="34" charset="-122"/>
              </a:rPr>
              <a:t>0.03%</a:t>
            </a:r>
            <a:r>
              <a:rPr lang="zh-CN" altLang="en-US" sz="2400" kern="100" dirty="0">
                <a:effectLst/>
                <a:latin typeface="+mn-ea"/>
                <a:cs typeface="江城圆体 400W" panose="020B0500000000000000" pitchFamily="34" charset="-122"/>
              </a:rPr>
              <a:t>）等的预测概率都远低于</a:t>
            </a:r>
            <a:r>
              <a:rPr lang="en-US" altLang="zh-CN" sz="2400" kern="100" dirty="0">
                <a:effectLst/>
                <a:latin typeface="+mn-ea"/>
                <a:cs typeface="江城圆体 400W" panose="020B0500000000000000" pitchFamily="34" charset="-122"/>
              </a:rPr>
              <a:t>1%</a:t>
            </a:r>
            <a:r>
              <a:rPr lang="zh-CN" altLang="en-US" sz="2400" kern="100" dirty="0">
                <a:effectLst/>
                <a:latin typeface="+mn-ea"/>
                <a:cs typeface="江城圆体 400W" panose="020B0500000000000000" pitchFamily="34" charset="-122"/>
              </a:rPr>
              <a:t>。</a:t>
            </a:r>
            <a:endParaRPr lang="zh-CN" altLang="en-US" sz="2400" kern="100" dirty="0">
              <a:effectLst/>
              <a:latin typeface="+mn-ea"/>
              <a:cs typeface="江城圆体 400W" panose="020B0500000000000000" pitchFamily="34"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585" y="613740"/>
            <a:ext cx="8128000" cy="829945"/>
          </a:xfrm>
          <a:prstGeom prst="rect">
            <a:avLst/>
          </a:prstGeom>
        </p:spPr>
        <p:txBody>
          <a:bodyPr>
            <a:spAutoFit/>
            <a:extLst>
              <a:ext uri="{4A0BC546-FE56-4ADE-93B0-CB8AF2F6F144}">
                <wpsdc:textFrameExt xmlns:wpsdc="http://www.wps.cn/officeDocument/2022/drawingmlCustomData" type="title"/>
              </a:ext>
            </a:extLst>
          </a:bodyPr>
          <a:p>
            <a:pPr algn="l"/>
            <a:r>
              <a:rPr lang="zh-CN" altLang="en-US" sz="4800" b="1" spc="4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rPr>
              <a:t>总结</a:t>
            </a:r>
            <a:endParaRPr lang="zh-CN" altLang="en-US" sz="4800" b="1" spc="4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endParaRPr>
          </a:p>
        </p:txBody>
      </p:sp>
      <p:sp>
        <p:nvSpPr>
          <p:cNvPr id="3" name="文本框 2"/>
          <p:cNvSpPr txBox="1"/>
          <p:nvPr/>
        </p:nvSpPr>
        <p:spPr>
          <a:xfrm>
            <a:off x="986155" y="1938655"/>
            <a:ext cx="10113645" cy="4213860"/>
          </a:xfrm>
          <a:prstGeom prst="rect">
            <a:avLst/>
          </a:prstGeom>
          <a:noFill/>
        </p:spPr>
        <p:txBody>
          <a:bodyPr wrap="square" rtlCol="0">
            <a:normAutofit/>
          </a:bodyPr>
          <a:p>
            <a:pPr>
              <a:lnSpc>
                <a:spcPct val="140000"/>
              </a:lnSpc>
            </a:pPr>
            <a:r>
              <a:rPr lang="en-US" altLang="zh-CN" sz="2400" kern="100" dirty="0">
                <a:effectLst/>
                <a:latin typeface="+mn-ea"/>
                <a:cs typeface="江城圆体 400W" panose="020B0500000000000000" pitchFamily="34" charset="-122"/>
              </a:rPr>
              <a:t>      </a:t>
            </a:r>
            <a:r>
              <a:rPr lang="zh-CN" altLang="en-US" sz="2400" kern="100" dirty="0">
                <a:effectLst/>
                <a:latin typeface="+mn-ea"/>
                <a:cs typeface="江城圆体 400W" panose="020B0500000000000000" pitchFamily="34" charset="-122"/>
              </a:rPr>
              <a:t>本项目成功实现了一个基于深度学习的游戏图像分类系统。系统采用迁移学习策略，通过预训练模型和微调技术，在有限的训练数据集上取得了优秀的分类效果。模型在训练集上的准确率达到</a:t>
            </a:r>
            <a:r>
              <a:rPr lang="en-US" altLang="zh-CN" sz="2400" kern="100" dirty="0">
                <a:effectLst/>
                <a:latin typeface="+mn-ea"/>
                <a:cs typeface="江城圆体 400W" panose="020B0500000000000000" pitchFamily="34" charset="-122"/>
              </a:rPr>
              <a:t>99.79%</a:t>
            </a:r>
            <a:r>
              <a:rPr lang="zh-CN" altLang="en-US" sz="2400" kern="100" dirty="0">
                <a:effectLst/>
                <a:latin typeface="+mn-ea"/>
                <a:cs typeface="江城圆体 400W" panose="020B0500000000000000" pitchFamily="34" charset="-122"/>
              </a:rPr>
              <a:t>，在验证集上稳定保持</a:t>
            </a:r>
            <a:r>
              <a:rPr lang="en-US" altLang="zh-CN" sz="2400" kern="100" dirty="0">
                <a:effectLst/>
                <a:latin typeface="+mn-ea"/>
                <a:cs typeface="江城圆体 400W" panose="020B0500000000000000" pitchFamily="34" charset="-122"/>
              </a:rPr>
              <a:t>90%</a:t>
            </a:r>
            <a:r>
              <a:rPr lang="zh-CN" altLang="en-US" sz="2400" kern="100" dirty="0">
                <a:effectLst/>
                <a:latin typeface="+mn-ea"/>
                <a:cs typeface="江城圆体 400W" panose="020B0500000000000000" pitchFamily="34" charset="-122"/>
              </a:rPr>
              <a:t>以上的准确率，展现出良好的分类性能。系统的可视化功能设计直观友好，能够清晰展示预测结果和各类别的概率分布，大大提升了系统的可用性和可解释性。</a:t>
            </a:r>
            <a:endParaRPr lang="zh-CN" altLang="en-US" sz="2400" kern="100" dirty="0">
              <a:effectLst/>
              <a:latin typeface="+mn-ea"/>
              <a:cs typeface="江城圆体 400W" panose="020B0500000000000000"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data/temp/305701ab-8842-11ef-bed4-9a857a563e8c.jpg@base@tag=imgScale&amp;m=1&amp;w=1394&amp;h=1904&amp;q=95305701ab-8842-11ef-bed4-9a857a563e8c"/>
          <p:cNvPicPr>
            <a:picLocks noChangeAspect="1"/>
          </p:cNvPicPr>
          <p:nvPr>
            <p:custDataLst>
              <p:tags r:id="rId1"/>
            </p:custDataLst>
          </p:nvPr>
        </p:nvPicPr>
        <p:blipFill rotWithShape="1">
          <a:blip r:embed="rId2"/>
          <a:srcRect t="1559" b="2206"/>
          <a:stretch>
            <a:fillRect/>
          </a:stretch>
        </p:blipFill>
        <p:spPr>
          <a:xfrm>
            <a:off x="0" y="0"/>
            <a:ext cx="5021920" cy="6858000"/>
          </a:xfrm>
          <a:custGeom>
            <a:avLst/>
            <a:gdLst>
              <a:gd name="connsiteX0" fmla="*/ 0 w 4150320"/>
              <a:gd name="connsiteY0" fmla="*/ 0 h 6227312"/>
              <a:gd name="connsiteX1" fmla="*/ 4150320 w 4150320"/>
              <a:gd name="connsiteY1" fmla="*/ 0 h 6227312"/>
              <a:gd name="connsiteX2" fmla="*/ 4150320 w 4150320"/>
              <a:gd name="connsiteY2" fmla="*/ 6227312 h 6227312"/>
              <a:gd name="connsiteX3" fmla="*/ 0 w 4150320"/>
              <a:gd name="connsiteY3" fmla="*/ 6227312 h 6227312"/>
            </a:gdLst>
            <a:ahLst/>
            <a:cxnLst>
              <a:cxn ang="0">
                <a:pos x="connsiteX0" y="connsiteY0"/>
              </a:cxn>
              <a:cxn ang="0">
                <a:pos x="connsiteX1" y="connsiteY1"/>
              </a:cxn>
              <a:cxn ang="0">
                <a:pos x="connsiteX2" y="connsiteY2"/>
              </a:cxn>
              <a:cxn ang="0">
                <a:pos x="connsiteX3" y="connsiteY3"/>
              </a:cxn>
            </a:cxnLst>
            <a:rect l="l" t="t" r="r" b="b"/>
            <a:pathLst>
              <a:path w="4150320" h="6227312">
                <a:moveTo>
                  <a:pt x="0" y="0"/>
                </a:moveTo>
                <a:lnTo>
                  <a:pt x="4150320" y="0"/>
                </a:lnTo>
                <a:lnTo>
                  <a:pt x="4150320" y="6227312"/>
                </a:lnTo>
                <a:lnTo>
                  <a:pt x="0" y="6227312"/>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21" name="矩形 20"/>
          <p:cNvSpPr/>
          <p:nvPr>
            <p:custDataLst>
              <p:tags r:id="rId3"/>
            </p:custDataLst>
          </p:nvPr>
        </p:nvSpPr>
        <p:spPr>
          <a:xfrm>
            <a:off x="4494508" y="272999"/>
            <a:ext cx="7002167" cy="1833795"/>
          </a:xfrm>
          <a:prstGeom prst="rect">
            <a:avLst/>
          </a:prstGeom>
          <a:solidFill>
            <a:schemeClr val="accent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9"/>
          <p:cNvSpPr>
            <a:spLocks noGrp="1"/>
          </p:cNvSpPr>
          <p:nvPr>
            <p:ph type="title"/>
            <p:custDataLst>
              <p:tags r:id="rId4"/>
            </p:custDataLst>
          </p:nvPr>
        </p:nvSpPr>
        <p:spPr>
          <a:xfrm>
            <a:off x="5022388" y="415708"/>
            <a:ext cx="5087124" cy="1548377"/>
          </a:xfrm>
        </p:spPr>
        <p:txBody>
          <a:bodyPr lIns="0" tIns="0" rIns="0" bIns="0" anchor="ctr">
            <a:normAutofit/>
          </a:bodyPr>
          <a:lstStyle/>
          <a:p>
            <a:pPr algn="l"/>
            <a:r>
              <a:rPr lang="zh-CN" altLang="en-US" sz="4800" dirty="0">
                <a:solidFill>
                  <a:srgbClr val="FBFBFB"/>
                </a:solidFill>
                <a:latin typeface="+mn-ea"/>
                <a:ea typeface="+mn-ea"/>
              </a:rPr>
              <a:t>引言</a:t>
            </a:r>
            <a:endParaRPr lang="zh-CN" altLang="en-US" sz="4800" dirty="0">
              <a:solidFill>
                <a:srgbClr val="FBFBFB"/>
              </a:solidFill>
              <a:latin typeface="+mn-ea"/>
              <a:ea typeface="+mn-ea"/>
            </a:endParaRPr>
          </a:p>
        </p:txBody>
      </p:sp>
      <p:sp>
        <p:nvSpPr>
          <p:cNvPr id="2" name="文本框 1"/>
          <p:cNvSpPr txBox="1"/>
          <p:nvPr/>
        </p:nvSpPr>
        <p:spPr>
          <a:xfrm>
            <a:off x="5285105" y="2238375"/>
            <a:ext cx="6212205" cy="4211955"/>
          </a:xfrm>
          <a:prstGeom prst="rect">
            <a:avLst/>
          </a:prstGeom>
          <a:noFill/>
        </p:spPr>
        <p:txBody>
          <a:bodyPr wrap="square" rtlCol="0">
            <a:normAutofit/>
          </a:bodyPr>
          <a:p>
            <a:pPr>
              <a:lnSpc>
                <a:spcPct val="140000"/>
              </a:lnSpc>
            </a:pPr>
            <a:r>
              <a:rPr lang="zh-CN" altLang="en-US" sz="4000" b="1" kern="100" dirty="0">
                <a:effectLst/>
                <a:latin typeface="+mn-ea"/>
                <a:cs typeface="江城圆体 400W" panose="020B0500000000000000" pitchFamily="34" charset="-122"/>
              </a:rPr>
              <a:t>研究背景</a:t>
            </a:r>
            <a:endParaRPr lang="zh-CN" altLang="en-US" sz="4000" b="1" kern="100" dirty="0">
              <a:effectLst/>
              <a:latin typeface="+mn-ea"/>
              <a:cs typeface="江城圆体 400W" panose="020B0500000000000000" pitchFamily="34" charset="-122"/>
            </a:endParaRPr>
          </a:p>
          <a:p>
            <a:pPr>
              <a:lnSpc>
                <a:spcPct val="140000"/>
              </a:lnSpc>
            </a:pPr>
            <a:r>
              <a:rPr lang="en-US" altLang="zh-CN" sz="2000" kern="100" dirty="0">
                <a:effectLst/>
                <a:latin typeface="+mn-ea"/>
                <a:cs typeface="江城圆体 400W" panose="020B0500000000000000" pitchFamily="34" charset="-122"/>
              </a:rPr>
              <a:t>      </a:t>
            </a:r>
            <a:r>
              <a:rPr lang="zh-CN" altLang="en-US" sz="2000" kern="100" dirty="0">
                <a:effectLst/>
                <a:latin typeface="+mn-ea"/>
                <a:cs typeface="江城圆体 400W" panose="020B0500000000000000" pitchFamily="34" charset="-122"/>
              </a:rPr>
              <a:t>游戏行业是近年来发展最为强劲、增长最为迅速的行业之一。随着游戏玩家群体的不断扩大，玩家的需求和偏好也呈现出多样化的趋势。这一研究不仅有助于提升游戏体验的个性化程度，还可以为游戏开发者提供有力的数据支持，推动游戏行业的持续健康发展。</a:t>
            </a:r>
            <a:endParaRPr lang="zh-CN" altLang="en-US" sz="2000" kern="100" dirty="0">
              <a:effectLst/>
              <a:latin typeface="+mn-ea"/>
              <a:cs typeface="江城圆体 400W" panose="020B0500000000000000"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研究目的与目标</a:t>
            </a:r>
            <a:endParaRPr lang="zh-CN" altLang="en-US"/>
          </a:p>
        </p:txBody>
      </p:sp>
      <p:sp>
        <p:nvSpPr>
          <p:cNvPr id="3" name="内容占位符 2"/>
          <p:cNvSpPr>
            <a:spLocks noGrp="1"/>
          </p:cNvSpPr>
          <p:nvPr>
            <p:ph sz="half" idx="1"/>
          </p:nvPr>
        </p:nvSpPr>
        <p:spPr/>
        <p:txBody>
          <a:bodyPr/>
          <a:p>
            <a:r>
              <a:rPr lang="zh-CN" altLang="en-US"/>
              <a:t>研究目的</a:t>
            </a:r>
            <a:endParaRPr lang="zh-CN" altLang="en-US"/>
          </a:p>
          <a:p>
            <a:r>
              <a:rPr lang="en-US" altLang="zh-CN"/>
              <a:t>    </a:t>
            </a:r>
            <a:r>
              <a:rPr lang="zh-CN" altLang="en-US"/>
              <a:t>通过对游戏画面的分类，可以了解用户当前的游戏状态或偏好，从而为用户提供个性化的游戏内容推荐，提升用户的游戏体验和满意度。</a:t>
            </a:r>
            <a:endParaRPr lang="zh-CN" altLang="en-US"/>
          </a:p>
          <a:p>
            <a:r>
              <a:rPr lang="en-US" altLang="zh-CN">
                <a:sym typeface="+mn-ea"/>
              </a:rPr>
              <a:t>   </a:t>
            </a:r>
            <a:r>
              <a:rPr lang="zh-CN" altLang="en-US">
                <a:sym typeface="+mn-ea"/>
              </a:rPr>
              <a:t>通过对游戏画面的分类和分析，可以了解市场上最受欢迎的游戏类型和风格，为游戏开发者提供市场趋势和预测。</a:t>
            </a:r>
            <a:endParaRPr lang="zh-CN" altLang="en-US"/>
          </a:p>
          <a:p>
            <a:endParaRPr lang="zh-CN" altLang="en-US"/>
          </a:p>
        </p:txBody>
      </p:sp>
      <p:sp>
        <p:nvSpPr>
          <p:cNvPr id="4" name="内容占位符 3"/>
          <p:cNvSpPr>
            <a:spLocks noGrp="1"/>
          </p:cNvSpPr>
          <p:nvPr>
            <p:ph sz="half" idx="2"/>
          </p:nvPr>
        </p:nvSpPr>
        <p:spPr/>
        <p:txBody>
          <a:bodyPr/>
          <a:p>
            <a:r>
              <a:rPr lang="zh-CN" altLang="en-US"/>
              <a:t>项目目标</a:t>
            </a:r>
            <a:endParaRPr lang="zh-CN" altLang="en-US"/>
          </a:p>
          <a:p>
            <a:r>
              <a:rPr lang="zh-CN" altLang="en-US"/>
              <a:t>本项目旨在构建一个基于深度学习的游戏图像智能分类系统。通过运用计算机视觉和深度学习技术，实现对游戏截图、宣传图等图像的自动分类。系统需要能够准确识别不同类型的游戏图像，并提供直观的分类结果展示。同时，系统应具备单图预测能力，满足不同场景下的应用需求。</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研究流程</a:t>
            </a:r>
            <a:endParaRPr lang="zh-CN" altLang="en-US"/>
          </a:p>
        </p:txBody>
      </p:sp>
      <p:pic>
        <p:nvPicPr>
          <p:cNvPr id="5" name="图片 1" descr="IMG_256"/>
          <p:cNvPicPr>
            <a:picLocks noChangeAspect="1"/>
          </p:cNvPicPr>
          <p:nvPr/>
        </p:nvPicPr>
        <p:blipFill>
          <a:blip r:embed="rId1"/>
          <a:stretch>
            <a:fillRect/>
          </a:stretch>
        </p:blipFill>
        <p:spPr>
          <a:xfrm>
            <a:off x="1040765" y="1969135"/>
            <a:ext cx="7776210" cy="4613910"/>
          </a:xfrm>
          <a:prstGeom prst="rect">
            <a:avLst/>
          </a:prstGeom>
          <a:noFill/>
          <a:ln w="9525">
            <a:noFill/>
          </a:ln>
        </p:spPr>
      </p:pic>
      <p:sp>
        <p:nvSpPr>
          <p:cNvPr id="6" name="文本框 5"/>
          <p:cNvSpPr txBox="1"/>
          <p:nvPr/>
        </p:nvSpPr>
        <p:spPr>
          <a:xfrm>
            <a:off x="1344295" y="1147445"/>
            <a:ext cx="4064000" cy="914400"/>
          </a:xfrm>
          <a:prstGeom prst="rect">
            <a:avLst/>
          </a:prstGeom>
          <a:noFill/>
        </p:spPr>
        <p:txBody>
          <a:bodyPr wrap="square" rtlCol="0">
            <a:normAutofit/>
          </a:bodyPr>
          <a:p>
            <a:pPr>
              <a:lnSpc>
                <a:spcPct val="140000"/>
              </a:lnSpc>
            </a:pPr>
            <a:r>
              <a:rPr lang="zh-CN" altLang="en-US" sz="2400" kern="100" dirty="0">
                <a:effectLst/>
                <a:latin typeface="+mn-ea"/>
                <a:cs typeface="江城圆体 400W" panose="020B0500000000000000" pitchFamily="34" charset="-122"/>
              </a:rPr>
              <a:t>总体框架图</a:t>
            </a:r>
            <a:endParaRPr lang="zh-CN" altLang="en-US" sz="2400" kern="100" dirty="0">
              <a:effectLst/>
              <a:latin typeface="+mn-ea"/>
              <a:cs typeface="江城圆体 400W" panose="020B0500000000000000" pitchFamily="34"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功能实现</a:t>
            </a:r>
            <a:endParaRPr lang="zh-CN" altLang="en-US"/>
          </a:p>
        </p:txBody>
      </p:sp>
      <p:sp>
        <p:nvSpPr>
          <p:cNvPr id="3" name="内容占位符 2"/>
          <p:cNvSpPr>
            <a:spLocks noGrp="1"/>
          </p:cNvSpPr>
          <p:nvPr>
            <p:ph sz="half" idx="1"/>
          </p:nvPr>
        </p:nvSpPr>
        <p:spPr/>
        <p:txBody>
          <a:bodyPr/>
          <a:p>
            <a:r>
              <a:rPr lang="en-US" altLang="zh-CN"/>
              <a:t>1.</a:t>
            </a:r>
            <a:r>
              <a:rPr lang="zh-CN" altLang="en-US"/>
              <a:t>数据集准备</a:t>
            </a:r>
            <a:endParaRPr lang="zh-CN" altLang="en-US"/>
          </a:p>
          <a:p>
            <a:r>
              <a:rPr lang="zh-CN" altLang="en-US"/>
              <a:t>本项目的数据集包含多个游戏类别的图像，包括动作游戏、角色扮演、卡牌游戏等。数据集采用分层目录结构存储，每个类别的图像存放在对应的文件夹中。</a:t>
            </a:r>
            <a:endParaRPr lang="zh-CN" altLang="en-US"/>
          </a:p>
          <a:p>
            <a:r>
              <a:rPr lang="zh-CN" altLang="en-US"/>
              <a:t>数据集由本人在网上整理的一千张左右的</a:t>
            </a:r>
            <a:r>
              <a:rPr lang="en-US" altLang="zh-CN"/>
              <a:t>7</a:t>
            </a:r>
            <a:r>
              <a:rPr lang="zh-CN" altLang="en-US"/>
              <a:t>类不同游戏图片组成</a:t>
            </a:r>
            <a:endParaRPr lang="zh-CN" altLang="en-US"/>
          </a:p>
        </p:txBody>
      </p:sp>
      <p:sp>
        <p:nvSpPr>
          <p:cNvPr id="4" name="内容占位符 3"/>
          <p:cNvSpPr>
            <a:spLocks noGrp="1"/>
          </p:cNvSpPr>
          <p:nvPr>
            <p:ph sz="half" idx="2"/>
          </p:nvPr>
        </p:nvSpPr>
        <p:spPr/>
        <p:txBody>
          <a:bodyPr/>
          <a:p>
            <a:r>
              <a:rPr lang="en-US" altLang="zh-CN"/>
              <a:t>2</a:t>
            </a:r>
            <a:r>
              <a:rPr lang="zh-CN" altLang="en-US"/>
              <a:t>模型训练过程</a:t>
            </a:r>
            <a:endParaRPr lang="zh-CN" altLang="en-US"/>
          </a:p>
          <a:p>
            <a:r>
              <a:rPr lang="zh-CN" altLang="en-US"/>
              <a:t>模型训练采用迁移学习策略，基于预训练的深度学习模型进行微调。训练过程中使用交叉熵损失函数和</a:t>
            </a:r>
            <a:r>
              <a:rPr lang="en-US" altLang="zh-CN"/>
              <a:t>Adam</a:t>
            </a:r>
            <a:r>
              <a:rPr lang="zh-CN" altLang="en-US"/>
              <a:t>优化器，通过动态学习率调整策略提升训练效果。训练过程中保存最佳模型权重，用于后续的预测任务。</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预测功能实现</a:t>
            </a:r>
            <a:endParaRPr lang="zh-CN" altLang="en-US"/>
          </a:p>
        </p:txBody>
      </p:sp>
      <p:sp>
        <p:nvSpPr>
          <p:cNvPr id="4" name="内容占位符 3"/>
          <p:cNvSpPr>
            <a:spLocks noGrp="1"/>
          </p:cNvSpPr>
          <p:nvPr>
            <p:ph sz="half" idx="2"/>
          </p:nvPr>
        </p:nvSpPr>
        <p:spPr>
          <a:xfrm>
            <a:off x="695960" y="1301750"/>
            <a:ext cx="10800080" cy="4876165"/>
          </a:xfrm>
        </p:spPr>
        <p:txBody>
          <a:bodyPr/>
          <a:p>
            <a:r>
              <a:rPr lang="zh-CN" altLang="en-US"/>
              <a:t>该功能模块的主要特点包括：图像预处理：使用</a:t>
            </a:r>
            <a:r>
              <a:rPr lang="en-US" altLang="zh-CN"/>
              <a:t>PIL</a:t>
            </a:r>
            <a:r>
              <a:rPr lang="zh-CN" altLang="en-US"/>
              <a:t>库加载图像，并通过预定义的</a:t>
            </a:r>
            <a:r>
              <a:rPr lang="en-US" altLang="zh-CN"/>
              <a:t>transform</a:t>
            </a:r>
            <a:r>
              <a:rPr lang="zh-CN" altLang="en-US"/>
              <a:t>进行标准化处理。模型预测：使用训练好的模型进行前向传播，获取预测结果。通过</a:t>
            </a:r>
            <a:r>
              <a:rPr lang="en-US" altLang="zh-CN"/>
              <a:t>Softmax</a:t>
            </a:r>
            <a:r>
              <a:rPr lang="zh-CN" altLang="en-US"/>
              <a:t>函数将输出转换为概率分布。可视化展示：采用</a:t>
            </a:r>
            <a:r>
              <a:rPr lang="en-US" altLang="zh-CN"/>
              <a:t>matplotlib</a:t>
            </a:r>
            <a:r>
              <a:rPr lang="zh-CN" altLang="en-US"/>
              <a:t>库创建双子图显示：左图显示原始图像，并在标题中标注预测结果和置信度右图使用水平条形图展示各类别的预测概率，并添加具体概率值标注结果返回：函数返回预测的类别和对应的置信度，便于进一步处理和分析。</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实验结果与分析</a:t>
            </a:r>
            <a:endParaRPr lang="zh-CN" altLang="en-US"/>
          </a:p>
        </p:txBody>
      </p:sp>
      <p:sp>
        <p:nvSpPr>
          <p:cNvPr id="3" name="内容占位符 2"/>
          <p:cNvSpPr>
            <a:spLocks noGrp="1"/>
          </p:cNvSpPr>
          <p:nvPr>
            <p:ph sz="half" idx="1"/>
          </p:nvPr>
        </p:nvSpPr>
        <p:spPr>
          <a:xfrm>
            <a:off x="695960" y="1301750"/>
            <a:ext cx="9649460" cy="4876165"/>
          </a:xfrm>
        </p:spPr>
        <p:txBody>
          <a:bodyPr/>
          <a:p>
            <a:r>
              <a:rPr lang="en-US" altLang="zh-CN"/>
              <a:t>1.</a:t>
            </a:r>
            <a:r>
              <a:rPr lang="zh-CN" altLang="en-US"/>
              <a:t>评价指标</a:t>
            </a:r>
            <a:endParaRPr lang="zh-CN" altLang="en-US"/>
          </a:p>
          <a:p>
            <a:r>
              <a:rPr lang="zh-CN" altLang="en-US"/>
              <a:t>本实验采用四个关键指标评估模型性能。训练损失反映模型在训练集上的拟合程度，验证损失体现模型在验证集上的泛化能力。训练准确率用于衡量模型在训练数据上的分类准确程度，验证准确率则反映模型在未见过的数据上的分类性能。这些指标共同构成了评估模型性能的完整体系。</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nvGraphicFramePr>
        <p:xfrm>
          <a:off x="4178935" y="115570"/>
          <a:ext cx="7108825" cy="6614160"/>
        </p:xfrm>
        <a:graphic>
          <a:graphicData uri="http://schemas.openxmlformats.org/drawingml/2006/table">
            <a:tbl>
              <a:tblPr firstRow="1" bandRow="1">
                <a:tableStyleId>{5C22544A-7EE6-4342-B048-85BDC9FD1C3A}</a:tableStyleId>
              </a:tblPr>
              <a:tblGrid>
                <a:gridCol w="1421765"/>
                <a:gridCol w="1421765"/>
                <a:gridCol w="1421765"/>
                <a:gridCol w="1421765"/>
                <a:gridCol w="1421765"/>
              </a:tblGrid>
              <a:tr h="314960">
                <a:tc>
                  <a:txBody>
                    <a:bodyPr/>
                    <a:p>
                      <a:pPr marL="0" indent="0" algn="l">
                        <a:lnSpc>
                          <a:spcPts val="1200"/>
                        </a:lnSpc>
                        <a:spcBef>
                          <a:spcPct val="0"/>
                        </a:spcBef>
                        <a:spcAft>
                          <a:spcPts val="200"/>
                        </a:spcAft>
                      </a:pPr>
                      <a:r>
                        <a:rPr lang="en-US" altLang="zh-CN" sz="900" b="1" i="0">
                          <a:solidFill>
                            <a:srgbClr val="060607"/>
                          </a:solidFill>
                          <a:latin typeface="宋体" panose="02010600030101010101" pitchFamily="2" charset="-122"/>
                          <a:ea typeface="宋体" panose="02010600030101010101" pitchFamily="2" charset="-122"/>
                        </a:rPr>
                        <a:t>Epoch</a:t>
                      </a:r>
                      <a:endParaRPr lang="en-US" altLang="zh-CN" sz="900" b="1"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ts val="200"/>
                        </a:spcAft>
                      </a:pPr>
                      <a:r>
                        <a:rPr lang="en-US" altLang="zh-CN" sz="900" b="1" i="0">
                          <a:solidFill>
                            <a:srgbClr val="060607"/>
                          </a:solidFill>
                          <a:latin typeface="宋体" panose="02010600030101010101" pitchFamily="2" charset="-122"/>
                          <a:ea typeface="宋体" panose="02010600030101010101" pitchFamily="2" charset="-122"/>
                        </a:rPr>
                        <a:t>Train Loss</a:t>
                      </a:r>
                      <a:endParaRPr lang="en-US" altLang="zh-CN" sz="900" b="1"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ts val="200"/>
                        </a:spcAft>
                      </a:pPr>
                      <a:r>
                        <a:rPr lang="en-US" altLang="zh-CN" sz="900" b="1" i="0">
                          <a:solidFill>
                            <a:srgbClr val="060607"/>
                          </a:solidFill>
                          <a:latin typeface="宋体" panose="02010600030101010101" pitchFamily="2" charset="-122"/>
                          <a:ea typeface="宋体" panose="02010600030101010101" pitchFamily="2" charset="-122"/>
                        </a:rPr>
                        <a:t>Train Acc</a:t>
                      </a:r>
                      <a:endParaRPr lang="en-US" altLang="zh-CN" sz="900" b="1"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ts val="200"/>
                        </a:spcAft>
                      </a:pPr>
                      <a:r>
                        <a:rPr lang="en-US" altLang="zh-CN" sz="900" b="1" i="0">
                          <a:solidFill>
                            <a:srgbClr val="060607"/>
                          </a:solidFill>
                          <a:latin typeface="宋体" panose="02010600030101010101" pitchFamily="2" charset="-122"/>
                          <a:ea typeface="宋体" panose="02010600030101010101" pitchFamily="2" charset="-122"/>
                        </a:rPr>
                        <a:t>Val Loss</a:t>
                      </a:r>
                      <a:endParaRPr lang="en-US" altLang="zh-CN" sz="900" b="1"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ts val="200"/>
                        </a:spcAft>
                      </a:pPr>
                      <a:r>
                        <a:rPr lang="en-US" altLang="zh-CN" sz="900" b="1" i="0">
                          <a:solidFill>
                            <a:srgbClr val="060607"/>
                          </a:solidFill>
                          <a:latin typeface="宋体" panose="02010600030101010101" pitchFamily="2" charset="-122"/>
                          <a:ea typeface="宋体" panose="02010600030101010101" pitchFamily="2" charset="-122"/>
                        </a:rPr>
                        <a:t>Val Acc</a:t>
                      </a:r>
                      <a:endParaRPr lang="en-US" altLang="zh-CN" sz="900" b="1"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1.4053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54.38%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0.7276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86.99%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2</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0.5608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85.34%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0.4614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86.18%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0.3497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87.98%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0.4048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87.80%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0.2498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92.87%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0.3289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89.43%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5</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0.1814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95.93%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0.3031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89.43%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0.1217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97.15%</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0.2520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90.24%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0.0951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98.17%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0.2491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91.06%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0.0823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98.57%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0.2626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90.24%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0.0459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99.59%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0.2129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91.87%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0.0415</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100.00%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0.2209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91.06%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0.0571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98.98%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0.2053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91.87%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12</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0.0854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98.57%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0.2416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89.43%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0.0493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99.39%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0.2175</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91.87%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0.0454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99.19%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0.2638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90.24%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15</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0.0289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99.59%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0.2574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91.06%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0.0159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99.80%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0.2473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89.43%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0.0181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100.00%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0.2366</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91.87%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0.0161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100.00%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0.2318</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90.24%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19</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0.0143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99.80%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0.2291</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89.43%</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r h="314960">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20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0.0177</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99.80%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0.2230</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c>
                  <a:txBody>
                    <a:bodyPr/>
                    <a:p>
                      <a:pPr marL="0" indent="0" algn="l">
                        <a:lnSpc>
                          <a:spcPts val="1200"/>
                        </a:lnSpc>
                        <a:spcBef>
                          <a:spcPct val="0"/>
                        </a:spcBef>
                        <a:spcAft>
                          <a:spcPct val="0"/>
                        </a:spcAft>
                      </a:pPr>
                      <a:r>
                        <a:rPr lang="en-US" altLang="zh-CN" sz="900" i="0">
                          <a:solidFill>
                            <a:srgbClr val="060607"/>
                          </a:solidFill>
                          <a:latin typeface="宋体" panose="02010600030101010101" pitchFamily="2" charset="-122"/>
                          <a:ea typeface="宋体" panose="02010600030101010101" pitchFamily="2" charset="-122"/>
                        </a:rPr>
                        <a:t>90.24%</a:t>
                      </a:r>
                      <a:endParaRPr lang="en-US" altLang="zh-CN" sz="900" i="0">
                        <a:solidFill>
                          <a:srgbClr val="060607"/>
                        </a:solidFill>
                        <a:latin typeface="宋体" panose="02010600030101010101" pitchFamily="2" charset="-122"/>
                        <a:ea typeface="宋体" panose="02010600030101010101" pitchFamily="2" charset="-122"/>
                      </a:endParaRPr>
                    </a:p>
                  </a:txBody>
                  <a:tcPr marL="68580" marR="68580" marT="0" marB="0" anchor="ctr" anchorCtr="0"/>
                </a:tc>
              </a:tr>
            </a:tbl>
          </a:graphicData>
        </a:graphic>
      </p:graphicFrame>
      <p:sp>
        <p:nvSpPr>
          <p:cNvPr id="8" name="文本框 7"/>
          <p:cNvSpPr txBox="1"/>
          <p:nvPr/>
        </p:nvSpPr>
        <p:spPr>
          <a:xfrm>
            <a:off x="502920" y="2480945"/>
            <a:ext cx="4064000" cy="914400"/>
          </a:xfrm>
          <a:prstGeom prst="rect">
            <a:avLst/>
          </a:prstGeom>
          <a:noFill/>
        </p:spPr>
        <p:txBody>
          <a:bodyPr wrap="square" rtlCol="0">
            <a:normAutofit/>
          </a:bodyPr>
          <a:p>
            <a:pPr>
              <a:lnSpc>
                <a:spcPct val="140000"/>
              </a:lnSpc>
            </a:pPr>
            <a:r>
              <a:rPr lang="zh-CN" altLang="en-US" sz="2400" kern="100" dirty="0">
                <a:effectLst/>
                <a:latin typeface="+mn-ea"/>
                <a:cs typeface="江城圆体 400W" panose="020B0500000000000000" pitchFamily="34" charset="-122"/>
              </a:rPr>
              <a:t>实验结果表</a:t>
            </a:r>
            <a:endParaRPr lang="zh-CN" altLang="en-US" sz="2400" kern="100" dirty="0">
              <a:effectLst/>
              <a:latin typeface="+mn-ea"/>
              <a:cs typeface="江城圆体 400W" panose="020B0500000000000000"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2470" y="149225"/>
            <a:ext cx="4064000" cy="914400"/>
          </a:xfrm>
          <a:prstGeom prst="rect">
            <a:avLst/>
          </a:prstGeom>
          <a:noFill/>
        </p:spPr>
        <p:txBody>
          <a:bodyPr wrap="square" rtlCol="0">
            <a:noAutofit/>
            <a:scene3d>
              <a:camera prst="orthographicFront"/>
              <a:lightRig rig="threePt" dir="t"/>
            </a:scene3d>
          </a:bodyPr>
          <a:p>
            <a:pPr>
              <a:lnSpc>
                <a:spcPct val="140000"/>
              </a:lnSpc>
            </a:pPr>
            <a:r>
              <a:rPr lang="zh-CN" altLang="en-US" sz="4000" kern="100" dirty="0">
                <a:solidFill>
                  <a:schemeClr val="accent1"/>
                </a:solidFill>
                <a:effectLst>
                  <a:outerShdw blurRad="38100" dist="25400" dir="5400000" algn="ctr" rotWithShape="0">
                    <a:srgbClr val="6E747A">
                      <a:alpha val="43000"/>
                    </a:srgbClr>
                  </a:outerShdw>
                </a:effectLst>
                <a:latin typeface="+mn-ea"/>
                <a:cs typeface="江城圆体 400W" panose="020B0500000000000000" pitchFamily="34" charset="-122"/>
              </a:rPr>
              <a:t>结果分析</a:t>
            </a:r>
            <a:endParaRPr lang="zh-CN" altLang="en-US" sz="4000" kern="100" dirty="0">
              <a:solidFill>
                <a:schemeClr val="accent1"/>
              </a:solidFill>
              <a:effectLst>
                <a:outerShdw blurRad="38100" dist="25400" dir="5400000" algn="ctr" rotWithShape="0">
                  <a:srgbClr val="6E747A">
                    <a:alpha val="43000"/>
                  </a:srgbClr>
                </a:outerShdw>
              </a:effectLst>
              <a:latin typeface="+mn-ea"/>
              <a:cs typeface="江城圆体 400W" panose="020B0500000000000000" pitchFamily="34" charset="-122"/>
            </a:endParaRPr>
          </a:p>
        </p:txBody>
      </p:sp>
      <p:sp>
        <p:nvSpPr>
          <p:cNvPr id="3" name="文本框 2"/>
          <p:cNvSpPr txBox="1"/>
          <p:nvPr/>
        </p:nvSpPr>
        <p:spPr>
          <a:xfrm>
            <a:off x="1025525" y="1325245"/>
            <a:ext cx="10439400" cy="4925695"/>
          </a:xfrm>
          <a:prstGeom prst="rect">
            <a:avLst/>
          </a:prstGeom>
          <a:noFill/>
        </p:spPr>
        <p:txBody>
          <a:bodyPr wrap="square" rtlCol="0">
            <a:noAutofit/>
          </a:bodyPr>
          <a:p>
            <a:pPr>
              <a:lnSpc>
                <a:spcPct val="140000"/>
              </a:lnSpc>
            </a:pPr>
            <a:r>
              <a:rPr lang="en-US" altLang="zh-CN" sz="2400" kern="100" dirty="0">
                <a:effectLst/>
                <a:latin typeface="+mn-ea"/>
                <a:cs typeface="江城圆体 400W" panose="020B0500000000000000" pitchFamily="34" charset="-122"/>
              </a:rPr>
              <a:t>1. </a:t>
            </a:r>
            <a:r>
              <a:rPr lang="zh-CN" altLang="en-US" sz="2400" kern="100" dirty="0">
                <a:effectLst/>
                <a:latin typeface="+mn-ea"/>
                <a:cs typeface="江城圆体 400W" panose="020B0500000000000000" pitchFamily="34" charset="-122"/>
              </a:rPr>
              <a:t>通过对</a:t>
            </a:r>
            <a:r>
              <a:rPr lang="en-US" altLang="zh-CN" sz="2400" kern="100" dirty="0">
                <a:effectLst/>
                <a:latin typeface="+mn-ea"/>
                <a:cs typeface="江城圆体 400W" panose="020B0500000000000000" pitchFamily="34" charset="-122"/>
              </a:rPr>
              <a:t>20</a:t>
            </a:r>
            <a:r>
              <a:rPr lang="zh-CN" altLang="en-US" sz="2400" kern="100" dirty="0">
                <a:effectLst/>
                <a:latin typeface="+mn-ea"/>
                <a:cs typeface="江城圆体 400W" panose="020B0500000000000000" pitchFamily="34" charset="-122"/>
              </a:rPr>
              <a:t>轮训练数据的分析，模型的学习过程展现出明显的进步趋势。训练损失从初始的</a:t>
            </a:r>
            <a:r>
              <a:rPr lang="en-US" altLang="zh-CN" sz="2400" kern="100" dirty="0">
                <a:effectLst/>
                <a:latin typeface="+mn-ea"/>
                <a:cs typeface="江城圆体 400W" panose="020B0500000000000000" pitchFamily="34" charset="-122"/>
              </a:rPr>
              <a:t>1.41</a:t>
            </a:r>
            <a:r>
              <a:rPr lang="zh-CN" altLang="en-US" sz="2400" kern="100" dirty="0">
                <a:effectLst/>
                <a:latin typeface="+mn-ea"/>
                <a:cs typeface="江城圆体 400W" panose="020B0500000000000000" pitchFamily="34" charset="-122"/>
              </a:rPr>
              <a:t>快速下降到第</a:t>
            </a:r>
            <a:r>
              <a:rPr lang="en-US" altLang="zh-CN" sz="2400" kern="100" dirty="0">
                <a:effectLst/>
                <a:latin typeface="+mn-ea"/>
                <a:cs typeface="江城圆体 400W" panose="020B0500000000000000" pitchFamily="34" charset="-122"/>
              </a:rPr>
              <a:t>20</a:t>
            </a:r>
            <a:r>
              <a:rPr lang="zh-CN" altLang="en-US" sz="2400" kern="100" dirty="0">
                <a:effectLst/>
                <a:latin typeface="+mn-ea"/>
                <a:cs typeface="江城圆体 400W" panose="020B0500000000000000" pitchFamily="34" charset="-122"/>
              </a:rPr>
              <a:t>轮的</a:t>
            </a:r>
            <a:r>
              <a:rPr lang="en-US" altLang="zh-CN" sz="2400" kern="100" dirty="0">
                <a:effectLst/>
                <a:latin typeface="+mn-ea"/>
                <a:cs typeface="江城圆体 400W" panose="020B0500000000000000" pitchFamily="34" charset="-122"/>
              </a:rPr>
              <a:t>0.018</a:t>
            </a:r>
            <a:r>
              <a:rPr lang="zh-CN" altLang="en-US" sz="2400" kern="100" dirty="0">
                <a:effectLst/>
                <a:latin typeface="+mn-ea"/>
                <a:cs typeface="江城圆体 400W" panose="020B0500000000000000" pitchFamily="34" charset="-122"/>
              </a:rPr>
              <a:t>，表明模型在训练集上的拟合效果显著提升。验证损失则从</a:t>
            </a:r>
            <a:r>
              <a:rPr lang="en-US" altLang="zh-CN" sz="2400" kern="100" dirty="0">
                <a:effectLst/>
                <a:latin typeface="+mn-ea"/>
                <a:cs typeface="江城圆体 400W" panose="020B0500000000000000" pitchFamily="34" charset="-122"/>
              </a:rPr>
              <a:t>0.73</a:t>
            </a:r>
            <a:r>
              <a:rPr lang="zh-CN" altLang="en-US" sz="2400" kern="100" dirty="0">
                <a:effectLst/>
                <a:latin typeface="+mn-ea"/>
                <a:cs typeface="江城圆体 400W" panose="020B0500000000000000" pitchFamily="34" charset="-122"/>
              </a:rPr>
              <a:t>降至</a:t>
            </a:r>
            <a:r>
              <a:rPr lang="en-US" altLang="zh-CN" sz="2400" kern="100" dirty="0">
                <a:effectLst/>
                <a:latin typeface="+mn-ea"/>
                <a:cs typeface="江城圆体 400W" panose="020B0500000000000000" pitchFamily="34" charset="-122"/>
              </a:rPr>
              <a:t>0.22</a:t>
            </a:r>
            <a:r>
              <a:rPr lang="zh-CN" altLang="en-US" sz="2400" kern="100" dirty="0">
                <a:effectLst/>
                <a:latin typeface="+mn-ea"/>
                <a:cs typeface="江城圆体 400W" panose="020B0500000000000000" pitchFamily="34" charset="-122"/>
              </a:rPr>
              <a:t>，虽然下降幅度小于训练损失，但仍显示出良好的泛化能力。在第</a:t>
            </a:r>
            <a:r>
              <a:rPr lang="en-US" altLang="zh-CN" sz="2400" kern="100" dirty="0">
                <a:effectLst/>
                <a:latin typeface="+mn-ea"/>
                <a:cs typeface="江城圆体 400W" panose="020B0500000000000000" pitchFamily="34" charset="-122"/>
              </a:rPr>
              <a:t>10</a:t>
            </a:r>
            <a:r>
              <a:rPr lang="zh-CN" altLang="en-US" sz="2400" kern="100" dirty="0">
                <a:effectLst/>
                <a:latin typeface="+mn-ea"/>
                <a:cs typeface="江城圆体 400W" panose="020B0500000000000000" pitchFamily="34" charset="-122"/>
              </a:rPr>
              <a:t>轮左右，验证损失趋于稳定，波动幅度较小。</a:t>
            </a:r>
            <a:endParaRPr lang="zh-CN" altLang="en-US" sz="2400" kern="100" dirty="0">
              <a:effectLst/>
              <a:latin typeface="+mn-ea"/>
              <a:cs typeface="江城圆体 400W" panose="020B0500000000000000" pitchFamily="34" charset="-122"/>
            </a:endParaRPr>
          </a:p>
          <a:p>
            <a:pPr>
              <a:lnSpc>
                <a:spcPct val="140000"/>
              </a:lnSpc>
            </a:pPr>
            <a:r>
              <a:rPr lang="en-US" altLang="zh-CN" sz="2400" kern="100" dirty="0">
                <a:effectLst/>
                <a:latin typeface="+mn-ea"/>
                <a:cs typeface="江城圆体 400W" panose="020B0500000000000000" pitchFamily="34" charset="-122"/>
              </a:rPr>
              <a:t>2.</a:t>
            </a:r>
            <a:r>
              <a:rPr lang="zh-CN" altLang="en-US" sz="2400" kern="100" dirty="0">
                <a:effectLst/>
                <a:latin typeface="+mn-ea"/>
                <a:cs typeface="江城圆体 400W" panose="020B0500000000000000" pitchFamily="34" charset="-122"/>
              </a:rPr>
              <a:t>训练准确率的变化同样令人满意，从最初的</a:t>
            </a:r>
            <a:r>
              <a:rPr lang="en-US" altLang="zh-CN" sz="2400" kern="100" dirty="0">
                <a:effectLst/>
                <a:latin typeface="+mn-ea"/>
                <a:cs typeface="江城圆体 400W" panose="020B0500000000000000" pitchFamily="34" charset="-122"/>
              </a:rPr>
              <a:t>54.38%</a:t>
            </a:r>
            <a:r>
              <a:rPr lang="zh-CN" altLang="en-US" sz="2400" kern="100" dirty="0">
                <a:effectLst/>
                <a:latin typeface="+mn-ea"/>
                <a:cs typeface="江城圆体 400W" panose="020B0500000000000000" pitchFamily="34" charset="-122"/>
              </a:rPr>
              <a:t>迅速提升至</a:t>
            </a:r>
            <a:r>
              <a:rPr lang="en-US" altLang="zh-CN" sz="2400" kern="100" dirty="0">
                <a:effectLst/>
                <a:latin typeface="+mn-ea"/>
                <a:cs typeface="江城圆体 400W" panose="020B0500000000000000" pitchFamily="34" charset="-122"/>
              </a:rPr>
              <a:t>99.79%</a:t>
            </a:r>
            <a:r>
              <a:rPr lang="zh-CN" altLang="en-US" sz="2400" kern="100" dirty="0">
                <a:effectLst/>
                <a:latin typeface="+mn-ea"/>
                <a:cs typeface="江城圆体 400W" panose="020B0500000000000000" pitchFamily="34" charset="-122"/>
              </a:rPr>
              <a:t>，说明模型成功掌握了训练数据的特征。验证准确率从</a:t>
            </a:r>
            <a:r>
              <a:rPr lang="en-US" altLang="zh-CN" sz="2400" kern="100" dirty="0">
                <a:effectLst/>
                <a:latin typeface="+mn-ea"/>
                <a:cs typeface="江城圆体 400W" panose="020B0500000000000000" pitchFamily="34" charset="-122"/>
              </a:rPr>
              <a:t>86.99%</a:t>
            </a:r>
            <a:r>
              <a:rPr lang="zh-CN" altLang="en-US" sz="2400" kern="100" dirty="0">
                <a:effectLst/>
                <a:latin typeface="+mn-ea"/>
                <a:cs typeface="江城圆体 400W" panose="020B0500000000000000" pitchFamily="34" charset="-122"/>
              </a:rPr>
              <a:t>提升到</a:t>
            </a:r>
            <a:r>
              <a:rPr lang="en-US" altLang="zh-CN" sz="2400" kern="100" dirty="0">
                <a:effectLst/>
                <a:latin typeface="+mn-ea"/>
                <a:cs typeface="江城圆体 400W" panose="020B0500000000000000" pitchFamily="34" charset="-122"/>
              </a:rPr>
              <a:t>90.24%</a:t>
            </a:r>
            <a:r>
              <a:rPr lang="zh-CN" altLang="en-US" sz="2400" kern="100" dirty="0">
                <a:effectLst/>
                <a:latin typeface="+mn-ea"/>
                <a:cs typeface="江城圆体 400W" panose="020B0500000000000000" pitchFamily="34" charset="-122"/>
              </a:rPr>
              <a:t>，期间最高达到</a:t>
            </a:r>
            <a:r>
              <a:rPr lang="en-US" altLang="zh-CN" sz="2400" kern="100" dirty="0">
                <a:effectLst/>
                <a:latin typeface="+mn-ea"/>
                <a:cs typeface="江城圆体 400W" panose="020B0500000000000000" pitchFamily="34" charset="-122"/>
              </a:rPr>
              <a:t>91.87%</a:t>
            </a:r>
            <a:r>
              <a:rPr lang="zh-CN" altLang="en-US" sz="2400" kern="100" dirty="0">
                <a:effectLst/>
                <a:latin typeface="+mn-ea"/>
                <a:cs typeface="江城圆体 400W" panose="020B0500000000000000" pitchFamily="34" charset="-122"/>
              </a:rPr>
              <a:t>。从第</a:t>
            </a:r>
            <a:r>
              <a:rPr lang="en-US" altLang="zh-CN" sz="2400" kern="100" dirty="0">
                <a:effectLst/>
                <a:latin typeface="+mn-ea"/>
                <a:cs typeface="江城圆体 400W" panose="020B0500000000000000" pitchFamily="34" charset="-122"/>
              </a:rPr>
              <a:t>15</a:t>
            </a:r>
            <a:r>
              <a:rPr lang="zh-CN" altLang="en-US" sz="2400" kern="100" dirty="0">
                <a:effectLst/>
                <a:latin typeface="+mn-ea"/>
                <a:cs typeface="江城圆体 400W" panose="020B0500000000000000" pitchFamily="34" charset="-122"/>
              </a:rPr>
              <a:t>轮开始，训练准确率持续保持在</a:t>
            </a:r>
            <a:r>
              <a:rPr lang="en-US" altLang="zh-CN" sz="2400" kern="100" dirty="0">
                <a:effectLst/>
                <a:latin typeface="+mn-ea"/>
                <a:cs typeface="江城圆体 400W" panose="020B0500000000000000" pitchFamily="34" charset="-122"/>
              </a:rPr>
              <a:t>99%</a:t>
            </a:r>
            <a:r>
              <a:rPr lang="zh-CN" altLang="en-US" sz="2400" kern="100" dirty="0">
                <a:effectLst/>
                <a:latin typeface="+mn-ea"/>
                <a:cs typeface="江城圆体 400W" panose="020B0500000000000000" pitchFamily="34" charset="-122"/>
              </a:rPr>
              <a:t>以上的高水平，表明模型达到了较好的拟合程度。</a:t>
            </a:r>
            <a:endParaRPr lang="zh-CN" altLang="en-US" sz="2400" kern="100" dirty="0">
              <a:effectLst/>
              <a:latin typeface="+mn-ea"/>
              <a:cs typeface="江城圆体 400W" panose="020B0500000000000000" pitchFamily="34"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02.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04.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文本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11.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12.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文本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13.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14.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8.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5.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2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37.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p="http://schemas.openxmlformats.org/presentationml/2006/main">
  <p:tag name="KSO_WM_UNIT_TYPE" val="i"/>
  <p:tag name="KSO_WM_UNIT_INDEX" val="6"/>
  <p:tag name="KSO_WM_BEAUTIFY_FLAG" val="#wm#"/>
  <p:tag name="KSO_WM_TAG_VERSION" val="3.0"/>
  <p:tag name="KSO_WM_UNIT_ID" val="_0*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p="http://schemas.openxmlformats.org/presentationml/2006/main">
  <p:tag name="KSO_WM_UNIT_TYPE" val="i"/>
  <p:tag name="KSO_WM_UNIT_INDEX" val="7"/>
  <p:tag name="KSO_WM_BEAUTIFY_FLAG" val="#wm#"/>
  <p:tag name="KSO_WM_TAG_VERSION" val="3.0"/>
  <p:tag name="KSO_WM_UNIT_ID" val="_0*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5971"/>
</p:tagLst>
</file>

<file path=ppt/tags/tag155.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5971"/>
</p:tagLst>
</file>

<file path=ppt/tags/tag156.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5971"/>
  <p:tag name="KSO_WM_TEMPLATE_CATEGORY" val="custom"/>
  <p:tag name="KSO_WM_TEMPLATE_MASTER_TYP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YPE" val="a"/>
  <p:tag name="KSO_WM_UNIT_INDEX" val="1"/>
  <p:tag name="KSO_WM_BEAUTIFY_FLAG" val="#wm#"/>
  <p:tag name="KSO_WM_TAG_VERSION" val="3.0"/>
  <p:tag name="KSO_WM_UNIT_ID" val="custom2023597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ISCONTENTSTITLE" val="0"/>
  <p:tag name="KSO_WM_UNIT_PRESET_TEXT" val="添加章节标题"/>
  <p:tag name="KSO_WM_UNIT_TEXT_TYPE" val="1"/>
</p:tagLst>
</file>

<file path=ppt/tags/tag161.xml><?xml version="1.0" encoding="utf-8"?>
<p:tagLst xmlns:p="http://schemas.openxmlformats.org/presentationml/2006/main">
  <p:tag name="KSO_WM_UNIT_TYPE" val="e"/>
  <p:tag name="KSO_WM_UNIT_INDEX" val="1"/>
  <p:tag name="KSO_WM_BEAUTIFY_FLAG" val="#wm#"/>
  <p:tag name="KSO_WM_TAG_VERSION" val="3.0"/>
  <p:tag name="KSO_WM_UNIT_ID" val="custom2023597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Lst>
</file>

<file path=ppt/tags/tag162.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5971"/>
  <p:tag name="KSO_WM_TEMPLATE_CATEGORY" val="custom"/>
  <p:tag name="KSO_WM_SLIDE_INDEX" val="7"/>
  <p:tag name="KSO_WM_SLIDE_ID" val="custom20235971_7"/>
  <p:tag name="KSO_WM_TEMPLATE_MASTER_TYPE" val="0"/>
  <p:tag name="KSO_WM_SLIDE_LAYOUT" val="a_e"/>
  <p:tag name="KSO_WM_SLIDE_LAYOUT_CNT" val="1_1"/>
</p:tagLst>
</file>

<file path=ppt/tags/tag163.xml><?xml version="1.0" encoding="utf-8"?>
<p:tagLst xmlns:p="http://schemas.openxmlformats.org/presentationml/2006/main">
  <p:tag name="KSO_WM_UNIT_VALUE" val="1904*139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86_1*d*1"/>
  <p:tag name="KSO_WM_TEMPLATE_CATEGORY" val="custom"/>
  <p:tag name="KSO_WM_TEMPLATE_INDEX" val="20233286"/>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VCG41N1282860094*ai_v1.7.1.240929_ONLINE*07dd442984a2286cb7421d74d4b5936d-slide-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286_1*i*1"/>
  <p:tag name="KSO_WM_TEMPLATE_CATEGORY" val="custom"/>
  <p:tag name="KSO_WM_TEMPLATE_INDEX" val="20233286"/>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16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USESOURCEFORMAT_APPLY" val="0"/>
  <p:tag name="KSO_WM_TEMPLATE_INDEX" val="20233286"/>
  <p:tag name="KSO_WM_UNIT_ID" val="custom20233286_1*a*1"/>
  <p:tag name="KSO_WM_UNIT_PRESET_TEXT" val="单击此处&#10;添加标题内容"/>
</p:tagLst>
</file>

<file path=ppt/tags/tag166.xml><?xml version="1.0" encoding="utf-8"?>
<p:tagLst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408.041*214.286"/>
  <p:tag name="KSO_WM_SLIDE_POSITION" val="454.514*268.734"/>
  <p:tag name="KSO_WM_DIAGRAM_GROUP_CODE" val="l1-1"/>
  <p:tag name="KSO_WM_SLIDE_DIAGTYPE" val="l"/>
  <p:tag name="KSO_WM_SLIDE_LAYOUT" val="a_d_l"/>
  <p:tag name="KSO_WM_SLIDE_LAYOUT_CNT" val="1_1_1"/>
  <p:tag name="KSO_WM_TEMPLATE_INDEX" val="20235971"/>
  <p:tag name="KSO_WM_TEMPLATE_SUBCATEGORY" val="0"/>
  <p:tag name="KSO_WM_SLIDE_INDEX" val="1"/>
  <p:tag name="KSO_WM_TAG_VERSION" val="3.0"/>
  <p:tag name="KSO_WM_SLIDE_ID" val="custom20233286_1"/>
  <p:tag name="KSO_WM_SLIDE_ITEM_CNT" val="4"/>
</p:tagLst>
</file>

<file path=ppt/tags/tag167.xml><?xml version="1.0" encoding="utf-8"?>
<p:tagLst xmlns:p="http://schemas.openxmlformats.org/presentationml/2006/main">
  <p:tag name="KSO_WM_BEAUTIFY_FLAG" val="#wm#"/>
  <p:tag name="KSO_WM_TEMPLATE_CATEGORY" val="custom"/>
  <p:tag name="KSO_WM_TEMPLATE_INDEX" val="20235971"/>
</p:tagLst>
</file>

<file path=ppt/tags/tag168.xml><?xml version="1.0" encoding="utf-8"?>
<p:tagLst xmlns:p="http://schemas.openxmlformats.org/presentationml/2006/main">
  <p:tag name="KSO_WM_BEAUTIFY_FLAG" val="#wm#"/>
  <p:tag name="KSO_WM_TEMPLATE_CATEGORY" val="custom"/>
  <p:tag name="KSO_WM_TEMPLATE_INDEX" val="20235971"/>
</p:tagLst>
</file>

<file path=ppt/tags/tag169.xml><?xml version="1.0" encoding="utf-8"?>
<p:tagLst xmlns:p="http://schemas.openxmlformats.org/presentationml/2006/main">
  <p:tag name="KSO_WM_BEAUTIFY_FLAG" val="#wm#"/>
  <p:tag name="KSO_WM_TEMPLATE_CATEGORY" val="custom"/>
  <p:tag name="KSO_WM_TEMPLATE_INDEX" val="2023597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35971"/>
</p:tagLst>
</file>

<file path=ppt/tags/tag171.xml><?xml version="1.0" encoding="utf-8"?>
<p:tagLst xmlns:p="http://schemas.openxmlformats.org/presentationml/2006/main">
  <p:tag name="KSO_WM_BEAUTIFY_FLAG" val="#wm#"/>
  <p:tag name="KSO_WM_TEMPLATE_CATEGORY" val="custom"/>
  <p:tag name="KSO_WM_TEMPLATE_INDEX" val="20235971"/>
</p:tagLst>
</file>

<file path=ppt/tags/tag172.xml><?xml version="1.0" encoding="utf-8"?>
<p:tagLst xmlns:p="http://schemas.openxmlformats.org/presentationml/2006/main">
  <p:tag name="KSO_WM_BEAUTIFY_FLAG" val="#wm#"/>
  <p:tag name="KSO_WM_TEMPLATE_CATEGORY" val="custom"/>
  <p:tag name="KSO_WM_TEMPLATE_INDEX" val="20235971"/>
</p:tagLst>
</file>

<file path=ppt/tags/tag173.xml><?xml version="1.0" encoding="utf-8"?>
<p:tagLst xmlns:p="http://schemas.openxmlformats.org/presentationml/2006/main">
  <p:tag name="KSO_WM_BEAUTIFY_FLAG" val="#wm#"/>
  <p:tag name="KSO_WM_TEMPLATE_CATEGORY" val="custom"/>
  <p:tag name="KSO_WM_TEMPLATE_INDEX" val="20235971"/>
</p:tagLst>
</file>

<file path=ppt/tags/tag174.xml><?xml version="1.0" encoding="utf-8"?>
<p:tagLst xmlns:p="http://schemas.openxmlformats.org/presentationml/2006/main">
  <p:tag name="KSO_WM_BEAUTIFY_FLAG" val="#wm#"/>
  <p:tag name="KSO_WM_TEMPLATE_CATEGORY" val="custom"/>
  <p:tag name="KSO_WM_TEMPLATE_INDEX" val="20235971"/>
</p:tagLst>
</file>

<file path=ppt/tags/tag175.xml><?xml version="1.0" encoding="utf-8"?>
<p:tagLst xmlns:p="http://schemas.openxmlformats.org/presentationml/2006/main">
  <p:tag name="KSO_WM_BEAUTIFY_FLAG" val="#wm#"/>
  <p:tag name="KSO_WM_TEMPLATE_CATEGORY" val="custom"/>
  <p:tag name="KSO_WM_TEMPLATE_INDEX" val="20235971"/>
</p:tagLst>
</file>

<file path=ppt/tags/tag176.xml><?xml version="1.0" encoding="utf-8"?>
<p:tagLst xmlns:p="http://schemas.openxmlformats.org/presentationml/2006/main">
  <p:tag name="commondata" val="eyJoZGlkIjoiZDZhYWYyN2FmNTFiNmU4NDEyNWM3OTljZGJhZTRhYzM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7.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86.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325-1">
      <a:dk1>
        <a:srgbClr val="333333"/>
      </a:dk1>
      <a:lt1>
        <a:sysClr val="window" lastClr="FFFFFF"/>
      </a:lt1>
      <a:dk2>
        <a:srgbClr val="000000"/>
      </a:dk2>
      <a:lt2>
        <a:srgbClr val="E7F3FD"/>
      </a:lt2>
      <a:accent1>
        <a:srgbClr val="84C1F4"/>
      </a:accent1>
      <a:accent2>
        <a:srgbClr val="1A48D8"/>
      </a:accent2>
      <a:accent3>
        <a:srgbClr val="C299D9"/>
      </a:accent3>
      <a:accent4>
        <a:srgbClr val="766BC9"/>
      </a:accent4>
      <a:accent5>
        <a:srgbClr val="FAC348"/>
      </a:accent5>
      <a:accent6>
        <a:srgbClr val="F88A20"/>
      </a:accent6>
      <a:hlink>
        <a:srgbClr val="0026E5"/>
      </a:hlink>
      <a:folHlink>
        <a:srgbClr val="7E1FAD"/>
      </a:folHlink>
    </a:clrScheme>
    <a:fontScheme name="qm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accent2"/>
            </a:gs>
            <a:gs pos="0">
              <a:schemeClr val="accent1"/>
            </a:gs>
          </a:gsLst>
          <a:lin ang="5400000" scaled="1"/>
        </a:gra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normAutofit/>
      </a:bodyPr>
      <a:lstStyle>
        <a:defPPr>
          <a:lnSpc>
            <a:spcPct val="140000"/>
          </a:lnSpc>
          <a:defRPr lang="zh-CN" altLang="en-US" sz="2400" kern="100" dirty="0">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2242</Words>
  <Application>WPS 演示</Application>
  <PresentationFormat>宽屏</PresentationFormat>
  <Paragraphs>267</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宋体</vt:lpstr>
      <vt:lpstr>Wingdings</vt:lpstr>
      <vt:lpstr>Wingdings</vt:lpstr>
      <vt:lpstr>江城圆体 400W</vt:lpstr>
      <vt:lpstr>微软雅黑</vt:lpstr>
      <vt:lpstr>Arial Unicode MS</vt:lpstr>
      <vt:lpstr>Calibri</vt:lpstr>
      <vt:lpstr>WPS</vt:lpstr>
      <vt:lpstr>Office 主题​​</vt:lpstr>
      <vt:lpstr>游戏图片的识别的研究</vt:lpstr>
      <vt:lpstr>引言</vt:lpstr>
      <vt:lpstr>研究目的与目标</vt:lpstr>
      <vt:lpstr>研究流程</vt:lpstr>
      <vt:lpstr>功能实现</vt:lpstr>
      <vt:lpstr>3预测功能实现</vt:lpstr>
      <vt:lpstr>实验结果与分析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书笙</cp:lastModifiedBy>
  <cp:revision>162</cp:revision>
  <dcterms:created xsi:type="dcterms:W3CDTF">2019-06-19T02:08:00Z</dcterms:created>
  <dcterms:modified xsi:type="dcterms:W3CDTF">2024-12-24T12:24:51Z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5E787FFED2C54BA2960E605B558F573E_11</vt:lpwstr>
  </property>
</Properties>
</file>