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81" r:id="rId4"/>
    <p:sldId id="282" r:id="rId5"/>
    <p:sldId id="259" r:id="rId6"/>
    <p:sldId id="269" r:id="rId7"/>
    <p:sldId id="261" r:id="rId8"/>
    <p:sldId id="262" r:id="rId9"/>
    <p:sldId id="257" r:id="rId10"/>
    <p:sldId id="263" r:id="rId11"/>
    <p:sldId id="260" r:id="rId12"/>
    <p:sldId id="264" r:id="rId13"/>
    <p:sldId id="295" r:id="rId14"/>
    <p:sldId id="265" r:id="rId15"/>
    <p:sldId id="266" r:id="rId16"/>
    <p:sldId id="267" r:id="rId17"/>
    <p:sldId id="268" r:id="rId18"/>
    <p:sldId id="270" r:id="rId19"/>
    <p:sldId id="271" r:id="rId20"/>
    <p:sldId id="272" r:id="rId21"/>
    <p:sldId id="290" r:id="rId22"/>
    <p:sldId id="288" r:id="rId23"/>
    <p:sldId id="283" r:id="rId24"/>
    <p:sldId id="273" r:id="rId25"/>
    <p:sldId id="289" r:id="rId26"/>
    <p:sldId id="276" r:id="rId27"/>
    <p:sldId id="291" r:id="rId28"/>
    <p:sldId id="274" r:id="rId29"/>
    <p:sldId id="292" r:id="rId30"/>
    <p:sldId id="277" r:id="rId31"/>
    <p:sldId id="278" r:id="rId32"/>
    <p:sldId id="284" r:id="rId33"/>
    <p:sldId id="279" r:id="rId34"/>
    <p:sldId id="293" r:id="rId35"/>
    <p:sldId id="285" r:id="rId36"/>
    <p:sldId id="29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60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5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7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9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6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5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5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7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7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24ECC-79A4-43A1-8C02-28912ED20E3E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9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xhUjPmxrP0" TargetMode="External"/><Relationship Id="rId4" Type="http://schemas.openxmlformats.org/officeDocument/2006/relationships/hyperlink" Target="https://www.youtube.com/watch?feature=player_embedded&amp;v=nxhUjPmxrP0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ingiverse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Qxa920YGaU" TargetMode="External"/><Relationship Id="rId4" Type="http://schemas.openxmlformats.org/officeDocument/2006/relationships/hyperlink" Target="https://www.youtube.com/watch?feature=player_embedded&amp;v=zQxa920YGa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772400" cy="1470025"/>
          </a:xfrm>
        </p:spPr>
        <p:txBody>
          <a:bodyPr/>
          <a:lstStyle/>
          <a:p>
            <a:r>
              <a:rPr lang="en-US" dirty="0"/>
              <a:t>Introduction to 3D Printing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12975"/>
            <a:ext cx="8458200" cy="1752600"/>
          </a:xfrm>
        </p:spPr>
        <p:txBody>
          <a:bodyPr/>
          <a:lstStyle/>
          <a:p>
            <a:r>
              <a:rPr lang="en-US" dirty="0"/>
              <a:t>“ I want to say one word to you. Just one word.…</a:t>
            </a:r>
          </a:p>
          <a:p>
            <a:r>
              <a:rPr lang="en-US" dirty="0"/>
              <a:t>Plastics”</a:t>
            </a:r>
          </a:p>
          <a:p>
            <a:r>
              <a:rPr lang="en-US" dirty="0"/>
              <a:t>The Graduate - 1967</a:t>
            </a:r>
          </a:p>
        </p:txBody>
      </p:sp>
    </p:spTree>
    <p:extLst>
      <p:ext uri="{BB962C8B-B14F-4D97-AF65-F5344CB8AC3E}">
        <p14:creationId xmlns:p14="http://schemas.microsoft.com/office/powerpoint/2010/main" val="2666580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DLP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90600"/>
            <a:ext cx="624840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22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DLP Style Printer</a:t>
            </a:r>
          </a:p>
        </p:txBody>
      </p:sp>
      <p:pic>
        <p:nvPicPr>
          <p:cNvPr id="4" name="nxhUjPmxrP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47800" y="1143000"/>
            <a:ext cx="6477000" cy="36433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6057" y="5149334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hlinkClick r:id="rId4"/>
              </a:rPr>
              <a:t>https://www.youtube.com/watch?feature=player_embedded&amp;v=nxhUjPmxrP0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948974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Money, Money, 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/>
              <a:t>Overall price range $300 - $2500+</a:t>
            </a:r>
          </a:p>
          <a:p>
            <a:r>
              <a:rPr lang="en-US" dirty="0"/>
              <a:t>Why the difference?</a:t>
            </a:r>
          </a:p>
          <a:p>
            <a:r>
              <a:rPr lang="en-US" dirty="0"/>
              <a:t>Technology (type) and build volume.</a:t>
            </a:r>
          </a:p>
        </p:txBody>
      </p:sp>
    </p:spTree>
    <p:extLst>
      <p:ext uri="{BB962C8B-B14F-4D97-AF65-F5344CB8AC3E}">
        <p14:creationId xmlns:p14="http://schemas.microsoft.com/office/powerpoint/2010/main" val="2106186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Money, Money, 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FREE!</a:t>
            </a:r>
          </a:p>
          <a:p>
            <a:r>
              <a:rPr lang="en-US" dirty="0"/>
              <a:t>Boise Public Library</a:t>
            </a:r>
          </a:p>
          <a:p>
            <a:pPr lvl="1"/>
            <a:r>
              <a:rPr lang="en-US" dirty="0"/>
              <a:t>Online sign-up 2 hour slots</a:t>
            </a:r>
          </a:p>
          <a:p>
            <a:r>
              <a:rPr lang="en-US" dirty="0"/>
              <a:t>Meridian Library District (Unbound)</a:t>
            </a:r>
          </a:p>
          <a:p>
            <a:pPr lvl="1"/>
            <a:r>
              <a:rPr lang="en-US" dirty="0"/>
              <a:t>Send them your model</a:t>
            </a:r>
          </a:p>
        </p:txBody>
      </p:sp>
    </p:spTree>
    <p:extLst>
      <p:ext uri="{BB962C8B-B14F-4D97-AF65-F5344CB8AC3E}">
        <p14:creationId xmlns:p14="http://schemas.microsoft.com/office/powerpoint/2010/main" val="3302199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Technology (material)</a:t>
            </a:r>
          </a:p>
          <a:p>
            <a:pPr lvl="1"/>
            <a:r>
              <a:rPr lang="en-US" dirty="0"/>
              <a:t>Filament</a:t>
            </a:r>
          </a:p>
          <a:p>
            <a:pPr lvl="2"/>
            <a:r>
              <a:rPr lang="en-US" dirty="0"/>
              <a:t>PLA ($300 kit)</a:t>
            </a:r>
          </a:p>
          <a:p>
            <a:pPr lvl="2"/>
            <a:r>
              <a:rPr lang="en-US" dirty="0"/>
              <a:t>ABS (heated bed) (+$100)</a:t>
            </a:r>
          </a:p>
          <a:p>
            <a:pPr lvl="2"/>
            <a:r>
              <a:rPr lang="en-US" dirty="0"/>
              <a:t>Assembled (+$150)</a:t>
            </a:r>
          </a:p>
          <a:p>
            <a:pPr lvl="2"/>
            <a:r>
              <a:rPr lang="en-US" dirty="0"/>
              <a:t>Dual Head (+$200)</a:t>
            </a:r>
          </a:p>
          <a:p>
            <a:pPr lvl="1"/>
            <a:r>
              <a:rPr lang="en-US" dirty="0"/>
              <a:t>Resin (DLP)</a:t>
            </a:r>
          </a:p>
        </p:txBody>
      </p:sp>
    </p:spTree>
    <p:extLst>
      <p:ext uri="{BB962C8B-B14F-4D97-AF65-F5344CB8AC3E}">
        <p14:creationId xmlns:p14="http://schemas.microsoft.com/office/powerpoint/2010/main" val="3867764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Build Volume</a:t>
            </a:r>
          </a:p>
          <a:p>
            <a:pPr lvl="1"/>
            <a:r>
              <a:rPr lang="en-US" dirty="0"/>
              <a:t>4” x 4” x 4” ($300)</a:t>
            </a:r>
          </a:p>
          <a:p>
            <a:pPr lvl="1"/>
            <a:r>
              <a:rPr lang="en-US" dirty="0"/>
              <a:t>10” x 10” x 10” ($1000+)</a:t>
            </a:r>
          </a:p>
          <a:p>
            <a:pPr lvl="1"/>
            <a:r>
              <a:rPr lang="en-US" dirty="0"/>
              <a:t>7” x 15” x 7” DLP ($2500+)</a:t>
            </a:r>
          </a:p>
        </p:txBody>
      </p:sp>
    </p:spTree>
    <p:extLst>
      <p:ext uri="{BB962C8B-B14F-4D97-AF65-F5344CB8AC3E}">
        <p14:creationId xmlns:p14="http://schemas.microsoft.com/office/powerpoint/2010/main" val="1343839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Filament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Size 1.75mm (standard) &amp; 3.00mm (old)</a:t>
            </a:r>
          </a:p>
          <a:p>
            <a:r>
              <a:rPr lang="en-US" dirty="0"/>
              <a:t>Material</a:t>
            </a:r>
          </a:p>
          <a:p>
            <a:pPr lvl="1"/>
            <a:r>
              <a:rPr lang="en-US" dirty="0"/>
              <a:t>PLA (Strong, stiff, fast print)</a:t>
            </a:r>
          </a:p>
          <a:p>
            <a:pPr lvl="1"/>
            <a:r>
              <a:rPr lang="en-US" dirty="0"/>
              <a:t>ABS (Heated bed, higher temp, slight flex)</a:t>
            </a:r>
          </a:p>
          <a:p>
            <a:pPr lvl="1"/>
            <a:r>
              <a:rPr lang="en-US" dirty="0"/>
              <a:t>Flex (rubber like)</a:t>
            </a:r>
          </a:p>
        </p:txBody>
      </p:sp>
    </p:spTree>
    <p:extLst>
      <p:ext uri="{BB962C8B-B14F-4D97-AF65-F5344CB8AC3E}">
        <p14:creationId xmlns:p14="http://schemas.microsoft.com/office/powerpoint/2010/main" val="3026335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Filament Exotics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Material</a:t>
            </a:r>
          </a:p>
          <a:p>
            <a:pPr lvl="1"/>
            <a:r>
              <a:rPr lang="en-US" dirty="0"/>
              <a:t>Nylon (Very Strong, very high print temp)</a:t>
            </a:r>
          </a:p>
          <a:p>
            <a:pPr lvl="1"/>
            <a:r>
              <a:rPr lang="en-US" dirty="0"/>
              <a:t>Wood</a:t>
            </a:r>
          </a:p>
          <a:p>
            <a:pPr lvl="1"/>
            <a:r>
              <a:rPr lang="en-US" dirty="0"/>
              <a:t>Conductive</a:t>
            </a:r>
          </a:p>
          <a:p>
            <a:pPr lvl="1"/>
            <a:r>
              <a:rPr lang="en-US" dirty="0"/>
              <a:t>Metallic (bronze, iron,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Ceramic</a:t>
            </a:r>
          </a:p>
        </p:txBody>
      </p:sp>
    </p:spTree>
    <p:extLst>
      <p:ext uri="{BB962C8B-B14F-4D97-AF65-F5344CB8AC3E}">
        <p14:creationId xmlns:p14="http://schemas.microsoft.com/office/powerpoint/2010/main" val="3618842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What to Print?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need a 3D model (.</a:t>
            </a:r>
            <a:r>
              <a:rPr lang="en-US" dirty="0" err="1"/>
              <a:t>stl</a:t>
            </a:r>
            <a:r>
              <a:rPr lang="en-US" dirty="0"/>
              <a:t> file)</a:t>
            </a:r>
          </a:p>
          <a:p>
            <a:pPr lvl="1"/>
            <a:r>
              <a:rPr lang="en-US" dirty="0"/>
              <a:t>Use an existing model </a:t>
            </a:r>
          </a:p>
          <a:p>
            <a:pPr lvl="2"/>
            <a:r>
              <a:rPr lang="en-US" dirty="0">
                <a:hlinkClick r:id="rId2"/>
              </a:rPr>
              <a:t>www.thingiverse.com</a:t>
            </a:r>
            <a:endParaRPr lang="en-US" dirty="0"/>
          </a:p>
          <a:p>
            <a:pPr lvl="1"/>
            <a:r>
              <a:rPr lang="en-US" dirty="0"/>
              <a:t>Make your own model</a:t>
            </a:r>
          </a:p>
          <a:p>
            <a:pPr lvl="2"/>
            <a:r>
              <a:rPr lang="en-US" dirty="0" err="1"/>
              <a:t>Tinkercad</a:t>
            </a:r>
            <a:r>
              <a:rPr lang="en-US" dirty="0"/>
              <a:t> (web based)</a:t>
            </a:r>
          </a:p>
          <a:p>
            <a:pPr lvl="2"/>
            <a:r>
              <a:rPr lang="en-US" dirty="0" err="1"/>
              <a:t>OnShape</a:t>
            </a:r>
            <a:r>
              <a:rPr lang="en-US" dirty="0"/>
              <a:t> (web based)</a:t>
            </a:r>
          </a:p>
          <a:p>
            <a:pPr lvl="2"/>
            <a:r>
              <a:rPr lang="en-US" dirty="0" err="1"/>
              <a:t>Meshmixer</a:t>
            </a:r>
            <a:endParaRPr lang="en-US" dirty="0"/>
          </a:p>
          <a:p>
            <a:pPr lvl="2"/>
            <a:r>
              <a:rPr lang="en-US" dirty="0"/>
              <a:t>Blender (open source)</a:t>
            </a:r>
          </a:p>
          <a:p>
            <a:pPr lvl="2"/>
            <a:r>
              <a:rPr lang="en-US" dirty="0" err="1"/>
              <a:t>Autocad</a:t>
            </a:r>
            <a:r>
              <a:rPr lang="en-US" dirty="0"/>
              <a:t> 123D Design</a:t>
            </a:r>
          </a:p>
          <a:p>
            <a:pPr lvl="2"/>
            <a:r>
              <a:rPr lang="en-US" dirty="0" err="1"/>
              <a:t>openSCAD</a:t>
            </a:r>
            <a:r>
              <a:rPr lang="en-US" dirty="0"/>
              <a:t> (open source; code based)</a:t>
            </a:r>
          </a:p>
        </p:txBody>
      </p:sp>
    </p:spTree>
    <p:extLst>
      <p:ext uri="{BB962C8B-B14F-4D97-AF65-F5344CB8AC3E}">
        <p14:creationId xmlns:p14="http://schemas.microsoft.com/office/powerpoint/2010/main" val="1551500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How to Print?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09" y="9144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/>
              <a:t>3D printers use </a:t>
            </a:r>
            <a:r>
              <a:rPr lang="en-US" dirty="0" err="1"/>
              <a:t>GCode</a:t>
            </a:r>
            <a:endParaRPr lang="en-US" dirty="0"/>
          </a:p>
          <a:p>
            <a:pPr lvl="1"/>
            <a:r>
              <a:rPr lang="en-US" dirty="0"/>
              <a:t>Set of instructions (movement, speed, temp,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4109" y="2057400"/>
            <a:ext cx="815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(**** </a:t>
            </a:r>
            <a:r>
              <a:rPr lang="en-US" dirty="0" err="1"/>
              <a:t>start.gcode</a:t>
            </a:r>
            <a:r>
              <a:rPr lang="en-US" dirty="0"/>
              <a:t> for The Replicator, dual head ****)</a:t>
            </a:r>
          </a:p>
          <a:p>
            <a:r>
              <a:rPr lang="en-US" dirty="0"/>
              <a:t>M103 (disable RPM)</a:t>
            </a:r>
          </a:p>
          <a:p>
            <a:r>
              <a:rPr lang="en-US" dirty="0"/>
              <a:t>M73 P0 (enable build progress)</a:t>
            </a:r>
          </a:p>
          <a:p>
            <a:r>
              <a:rPr lang="en-US" dirty="0"/>
              <a:t>G21 (set units to mm)</a:t>
            </a:r>
          </a:p>
          <a:p>
            <a:r>
              <a:rPr lang="en-US" dirty="0"/>
              <a:t>G90 (set positioning to absolute)</a:t>
            </a:r>
          </a:p>
          <a:p>
            <a:r>
              <a:rPr lang="en-US" dirty="0"/>
              <a:t>M109 S065 T0 (set HBP temperature)</a:t>
            </a:r>
          </a:p>
          <a:p>
            <a:r>
              <a:rPr lang="en-US" dirty="0"/>
              <a:t>M104 S220 T0 (set extruder temperature) (temp updated by </a:t>
            </a:r>
            <a:r>
              <a:rPr lang="en-US" dirty="0" err="1"/>
              <a:t>printOMatic</a:t>
            </a:r>
            <a:r>
              <a:rPr lang="en-US" dirty="0"/>
              <a:t>)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G1 X-29.91 Y-29.91 Z0.1 F1080.0 E1.0</a:t>
            </a:r>
          </a:p>
          <a:p>
            <a:r>
              <a:rPr lang="en-US" dirty="0"/>
              <a:t>G1 X-23.5 Y-35.17 Z0.1 F1080.0 E1.3</a:t>
            </a:r>
          </a:p>
          <a:p>
            <a:r>
              <a:rPr lang="en-US" dirty="0"/>
              <a:t>G1 X-16.19 Y-39.08 Z0.1 F1080.0 E1.6</a:t>
            </a:r>
          </a:p>
          <a:p>
            <a:r>
              <a:rPr lang="en-US" dirty="0"/>
              <a:t>G1 X-8.25 Y-41.49 Z0.1 F1080.0 E1.9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99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Name</a:t>
            </a:r>
          </a:p>
          <a:p>
            <a:r>
              <a:rPr lang="en-US" dirty="0">
                <a:solidFill>
                  <a:srgbClr val="7030A0"/>
                </a:solidFill>
              </a:rPr>
              <a:t>Favorite ice cream </a:t>
            </a:r>
            <a:r>
              <a:rPr lang="en-US">
                <a:solidFill>
                  <a:srgbClr val="7030A0"/>
                </a:solidFill>
              </a:rPr>
              <a:t>or desert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760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Slicers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09" y="914400"/>
            <a:ext cx="8229600" cy="4267200"/>
          </a:xfrm>
        </p:spPr>
        <p:txBody>
          <a:bodyPr>
            <a:normAutofit/>
          </a:bodyPr>
          <a:lstStyle/>
          <a:p>
            <a:r>
              <a:rPr lang="en-US" dirty="0"/>
              <a:t>Convert Models to </a:t>
            </a:r>
            <a:r>
              <a:rPr lang="en-US" dirty="0" err="1"/>
              <a:t>GCode</a:t>
            </a:r>
            <a:endParaRPr lang="en-US" dirty="0"/>
          </a:p>
          <a:p>
            <a:pPr lvl="1"/>
            <a:r>
              <a:rPr lang="en-US" dirty="0" err="1"/>
              <a:t>Cura</a:t>
            </a:r>
            <a:r>
              <a:rPr lang="en-US" dirty="0"/>
              <a:t> (</a:t>
            </a:r>
            <a:r>
              <a:rPr lang="en-US" dirty="0" err="1"/>
              <a:t>Ulitmaker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Repetier</a:t>
            </a:r>
            <a:r>
              <a:rPr lang="en-US" dirty="0"/>
              <a:t> (includes Slic3r )</a:t>
            </a:r>
          </a:p>
          <a:p>
            <a:pPr lvl="1"/>
            <a:r>
              <a:rPr lang="en-US" dirty="0" err="1"/>
              <a:t>Skeinforge</a:t>
            </a:r>
            <a:r>
              <a:rPr lang="en-US" dirty="0"/>
              <a:t> used in </a:t>
            </a:r>
            <a:r>
              <a:rPr lang="en-US" dirty="0" err="1"/>
              <a:t>ReplicatorG</a:t>
            </a:r>
            <a:r>
              <a:rPr lang="en-US" dirty="0"/>
              <a:t> (oldie but a goodie)</a:t>
            </a:r>
          </a:p>
          <a:p>
            <a:pPr lvl="1"/>
            <a:r>
              <a:rPr lang="en-US" dirty="0" err="1"/>
              <a:t>KISSlicer</a:t>
            </a:r>
            <a:endParaRPr lang="en-US" dirty="0"/>
          </a:p>
          <a:p>
            <a:pPr lvl="1"/>
            <a:r>
              <a:rPr lang="en-US" dirty="0" err="1"/>
              <a:t>Makerware</a:t>
            </a:r>
            <a:r>
              <a:rPr lang="en-US" dirty="0"/>
              <a:t> (</a:t>
            </a:r>
            <a:r>
              <a:rPr lang="en-US" dirty="0" err="1"/>
              <a:t>Makerbot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Simplify3D ($$$)</a:t>
            </a:r>
          </a:p>
        </p:txBody>
      </p:sp>
    </p:spTree>
    <p:extLst>
      <p:ext uri="{BB962C8B-B14F-4D97-AF65-F5344CB8AC3E}">
        <p14:creationId xmlns:p14="http://schemas.microsoft.com/office/powerpoint/2010/main" val="1490415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Terminology /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914400"/>
            <a:ext cx="4800600" cy="4267200"/>
          </a:xfrm>
        </p:spPr>
        <p:txBody>
          <a:bodyPr>
            <a:normAutofit/>
          </a:bodyPr>
          <a:lstStyle/>
          <a:p>
            <a:r>
              <a:rPr lang="en-US" dirty="0"/>
              <a:t>Layer Height</a:t>
            </a:r>
          </a:p>
          <a:p>
            <a:r>
              <a:rPr lang="en-US" dirty="0"/>
              <a:t>Shells</a:t>
            </a:r>
          </a:p>
          <a:p>
            <a:r>
              <a:rPr lang="en-US" dirty="0"/>
              <a:t>Infill</a:t>
            </a:r>
          </a:p>
          <a:p>
            <a:r>
              <a:rPr lang="en-US" dirty="0"/>
              <a:t>Support</a:t>
            </a:r>
          </a:p>
          <a:p>
            <a:r>
              <a:rPr lang="en-US" dirty="0"/>
              <a:t>Skirt (brim)</a:t>
            </a:r>
          </a:p>
          <a:p>
            <a:r>
              <a:rPr lang="en-US" dirty="0"/>
              <a:t>Raft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588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Terminology /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990600"/>
            <a:ext cx="5029200" cy="4267200"/>
          </a:xfrm>
        </p:spPr>
        <p:txBody>
          <a:bodyPr>
            <a:normAutofit/>
          </a:bodyPr>
          <a:lstStyle/>
          <a:p>
            <a:r>
              <a:rPr lang="en-US" dirty="0"/>
              <a:t>Layer Height </a:t>
            </a:r>
          </a:p>
          <a:p>
            <a:pPr lvl="1"/>
            <a:r>
              <a:rPr lang="en-US" dirty="0"/>
              <a:t>0.1 mm, (fine)</a:t>
            </a:r>
          </a:p>
          <a:p>
            <a:pPr lvl="1"/>
            <a:r>
              <a:rPr lang="en-US" dirty="0"/>
              <a:t>0.2 mm, (med)</a:t>
            </a:r>
          </a:p>
          <a:p>
            <a:pPr lvl="1"/>
            <a:r>
              <a:rPr lang="en-US" dirty="0"/>
              <a:t>0.3 mm (coarse)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82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Bed Leveling is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066800"/>
            <a:ext cx="6172200" cy="4267200"/>
          </a:xfrm>
        </p:spPr>
        <p:txBody>
          <a:bodyPr>
            <a:normAutofit/>
          </a:bodyPr>
          <a:lstStyle/>
          <a:p>
            <a:r>
              <a:rPr lang="en-US" dirty="0"/>
              <a:t>Layer height (0.1, 0.2, 0.3mm)</a:t>
            </a:r>
          </a:p>
          <a:p>
            <a:pPr lvl="1"/>
            <a:r>
              <a:rPr lang="en-US" dirty="0"/>
              <a:t>1/64” ~  0.4mm </a:t>
            </a:r>
          </a:p>
          <a:p>
            <a:pPr lvl="1"/>
            <a:r>
              <a:rPr lang="en-US" dirty="0"/>
              <a:t>Sheet of paper is ~ 0.05mm thick</a:t>
            </a:r>
          </a:p>
        </p:txBody>
      </p:sp>
    </p:spTree>
    <p:extLst>
      <p:ext uri="{BB962C8B-B14F-4D97-AF65-F5344CB8AC3E}">
        <p14:creationId xmlns:p14="http://schemas.microsoft.com/office/powerpoint/2010/main" val="755014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Terminology /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7315200" cy="4267200"/>
          </a:xfrm>
        </p:spPr>
        <p:txBody>
          <a:bodyPr>
            <a:normAutofit/>
          </a:bodyPr>
          <a:lstStyle/>
          <a:p>
            <a:r>
              <a:rPr lang="en-US" dirty="0"/>
              <a:t>Shells – </a:t>
            </a:r>
          </a:p>
          <a:p>
            <a:pPr lvl="1"/>
            <a:r>
              <a:rPr lang="en-US" dirty="0"/>
              <a:t>How many layers around the outside</a:t>
            </a:r>
          </a:p>
          <a:p>
            <a:pPr lvl="1"/>
            <a:r>
              <a:rPr lang="en-US" dirty="0"/>
              <a:t>1,2,…? (2 is common, 4 or more extreme)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Terminology /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914400"/>
            <a:ext cx="4953000" cy="4267200"/>
          </a:xfrm>
        </p:spPr>
        <p:txBody>
          <a:bodyPr>
            <a:normAutofit/>
          </a:bodyPr>
          <a:lstStyle/>
          <a:p>
            <a:r>
              <a:rPr lang="en-US" dirty="0"/>
              <a:t>Infill –</a:t>
            </a:r>
          </a:p>
          <a:p>
            <a:pPr lvl="1"/>
            <a:r>
              <a:rPr lang="en-US" dirty="0"/>
              <a:t>10% - 100% </a:t>
            </a:r>
          </a:p>
          <a:p>
            <a:pPr lvl="1"/>
            <a:r>
              <a:rPr lang="en-US" dirty="0"/>
              <a:t>10% - 20% is common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39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Infill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05000" y="4803523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10%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66064" y="4817332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40%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4152900" cy="34515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143000"/>
            <a:ext cx="3978729" cy="347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02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Terminology /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14400"/>
            <a:ext cx="5867400" cy="4267200"/>
          </a:xfrm>
        </p:spPr>
        <p:txBody>
          <a:bodyPr>
            <a:normAutofit/>
          </a:bodyPr>
          <a:lstStyle/>
          <a:p>
            <a:r>
              <a:rPr lang="en-US" dirty="0"/>
              <a:t>Support</a:t>
            </a:r>
          </a:p>
          <a:p>
            <a:pPr lvl="1"/>
            <a:r>
              <a:rPr lang="en-US" dirty="0"/>
              <a:t>Printed material that is not part of the finished model</a:t>
            </a:r>
          </a:p>
          <a:p>
            <a:pPr lvl="1"/>
            <a:r>
              <a:rPr lang="en-US" dirty="0"/>
              <a:t>scaffolding</a:t>
            </a:r>
          </a:p>
        </p:txBody>
      </p:sp>
    </p:spTree>
    <p:extLst>
      <p:ext uri="{BB962C8B-B14F-4D97-AF65-F5344CB8AC3E}">
        <p14:creationId xmlns:p14="http://schemas.microsoft.com/office/powerpoint/2010/main" val="2386436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4267200"/>
          </a:xfrm>
        </p:spPr>
        <p:txBody>
          <a:bodyPr>
            <a:normAutofit/>
          </a:bodyPr>
          <a:lstStyle/>
          <a:p>
            <a:r>
              <a:rPr lang="en-US" dirty="0"/>
              <a:t>Overhangs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7644" y="1600200"/>
            <a:ext cx="3318556" cy="348507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724400" y="1524000"/>
            <a:ext cx="2971800" cy="357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39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Terminology /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14400"/>
            <a:ext cx="7086600" cy="4267200"/>
          </a:xfrm>
        </p:spPr>
        <p:txBody>
          <a:bodyPr>
            <a:normAutofit/>
          </a:bodyPr>
          <a:lstStyle/>
          <a:p>
            <a:r>
              <a:rPr lang="en-US" dirty="0"/>
              <a:t>Skirt (brim)</a:t>
            </a:r>
          </a:p>
          <a:p>
            <a:r>
              <a:rPr lang="en-US" dirty="0"/>
              <a:t>Raft</a:t>
            </a:r>
          </a:p>
          <a:p>
            <a:pPr marL="0" indent="0">
              <a:buNone/>
            </a:pPr>
            <a:r>
              <a:rPr lang="en-US" dirty="0"/>
              <a:t>These are both used to help the model stick to the build platform and reduce warping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1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What is 3D Printing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3810000"/>
          </a:xfrm>
        </p:spPr>
        <p:txBody>
          <a:bodyPr>
            <a:normAutofit/>
          </a:bodyPr>
          <a:lstStyle/>
          <a:p>
            <a:r>
              <a:rPr lang="en-US" dirty="0"/>
              <a:t>Additive Manufacturing (Legos)</a:t>
            </a:r>
          </a:p>
          <a:p>
            <a:pPr lvl="1"/>
            <a:r>
              <a:rPr lang="en-US" dirty="0"/>
              <a:t>Subtractive (carving, milling)</a:t>
            </a:r>
          </a:p>
          <a:p>
            <a:r>
              <a:rPr lang="en-US" dirty="0"/>
              <a:t>Material is pushed through a nozzle (extruded)</a:t>
            </a:r>
          </a:p>
          <a:p>
            <a:pPr lvl="1"/>
            <a:r>
              <a:rPr lang="en-US" dirty="0"/>
              <a:t>Filament is heated to allow this to happen</a:t>
            </a:r>
          </a:p>
          <a:p>
            <a:pPr lvl="1"/>
            <a:r>
              <a:rPr lang="en-US" dirty="0"/>
              <a:t>Icing or pastry bag</a:t>
            </a:r>
          </a:p>
          <a:p>
            <a:pPr lvl="1"/>
            <a:r>
              <a:rPr lang="en-US" dirty="0"/>
              <a:t>Hot Glue gun</a:t>
            </a:r>
          </a:p>
        </p:txBody>
      </p:sp>
    </p:spTree>
    <p:extLst>
      <p:ext uri="{BB962C8B-B14F-4D97-AF65-F5344CB8AC3E}">
        <p14:creationId xmlns:p14="http://schemas.microsoft.com/office/powerpoint/2010/main" val="1275583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Skirt / Brim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97743" y="5094162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87805" y="5094162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Bottom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19200"/>
            <a:ext cx="4286250" cy="36041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219200"/>
            <a:ext cx="4510352" cy="37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8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Raft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4590197" cy="36612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479593"/>
            <a:ext cx="4070557" cy="34452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05000" y="5326743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15000" y="5471886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Bottom</a:t>
            </a:r>
          </a:p>
        </p:txBody>
      </p:sp>
    </p:spTree>
    <p:extLst>
      <p:ext uri="{BB962C8B-B14F-4D97-AF65-F5344CB8AC3E}">
        <p14:creationId xmlns:p14="http://schemas.microsoft.com/office/powerpoint/2010/main" val="1167614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Stick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4267200"/>
          </a:xfrm>
        </p:spPr>
        <p:txBody>
          <a:bodyPr>
            <a:normAutofit/>
          </a:bodyPr>
          <a:lstStyle/>
          <a:p>
            <a:r>
              <a:rPr lang="en-US" dirty="0"/>
              <a:t>First layer is the most important layer</a:t>
            </a:r>
          </a:p>
          <a:p>
            <a:r>
              <a:rPr lang="en-US" dirty="0"/>
              <a:t>Getting the first layer to adhere to the print bed</a:t>
            </a:r>
          </a:p>
          <a:p>
            <a:pPr lvl="1"/>
            <a:r>
              <a:rPr lang="en-US" dirty="0"/>
              <a:t>Painters tape (blue tape) – PLA only</a:t>
            </a:r>
          </a:p>
          <a:p>
            <a:pPr lvl="1"/>
            <a:r>
              <a:rPr lang="en-US" dirty="0"/>
              <a:t>Glass with hairspray</a:t>
            </a:r>
          </a:p>
          <a:p>
            <a:pPr lvl="1"/>
            <a:r>
              <a:rPr lang="en-US" dirty="0" err="1"/>
              <a:t>Kapton</a:t>
            </a:r>
            <a:r>
              <a:rPr lang="en-US" dirty="0"/>
              <a:t> tape</a:t>
            </a:r>
          </a:p>
          <a:p>
            <a:pPr lvl="1"/>
            <a:r>
              <a:rPr lang="en-US" dirty="0"/>
              <a:t>ABS juice (ABS and acetone)</a:t>
            </a:r>
          </a:p>
        </p:txBody>
      </p:sp>
    </p:spTree>
    <p:extLst>
      <p:ext uri="{BB962C8B-B14F-4D97-AF65-F5344CB8AC3E}">
        <p14:creationId xmlns:p14="http://schemas.microsoft.com/office/powerpoint/2010/main" val="2998333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Danger! Danger! Will Robinson!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855097"/>
              </p:ext>
            </p:extLst>
          </p:nvPr>
        </p:nvGraphicFramePr>
        <p:xfrm>
          <a:off x="457200" y="1143000"/>
          <a:ext cx="8382000" cy="254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Plastic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Bed /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Nozzle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820">
                <a:tc>
                  <a:txBody>
                    <a:bodyPr/>
                    <a:lstStyle/>
                    <a:p>
                      <a:r>
                        <a:rPr lang="en-US" sz="2800" dirty="0"/>
                        <a:t>PLA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 – 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  <a:r>
                        <a:rPr lang="en-US" sz="2800" baseline="0" dirty="0"/>
                        <a:t> - </a:t>
                      </a:r>
                      <a:r>
                        <a:rPr lang="en-US" sz="2800" dirty="0"/>
                        <a:t>149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200 - 210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392 – 410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820">
                <a:tc>
                  <a:txBody>
                    <a:bodyPr/>
                    <a:lstStyle/>
                    <a:p>
                      <a:r>
                        <a:rPr lang="en-US" sz="2800" dirty="0"/>
                        <a:t>ABS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110 – 115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230 - 239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225 - 235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437 - 455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2362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Common Tools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3" y="1431893"/>
            <a:ext cx="2451163" cy="24511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529" y="2057437"/>
            <a:ext cx="1448753" cy="14487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552" y="2383650"/>
            <a:ext cx="772668" cy="1210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20" y="1047750"/>
            <a:ext cx="3219450" cy="3219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43728">
            <a:off x="559499" y="3939014"/>
            <a:ext cx="2143125" cy="2143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486" y="1035957"/>
            <a:ext cx="1905000" cy="2984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639" y="4020457"/>
            <a:ext cx="4114800" cy="235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24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How Many ‘x’ Can I Print?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4267200"/>
          </a:xfrm>
        </p:spPr>
        <p:txBody>
          <a:bodyPr>
            <a:normAutofit/>
          </a:bodyPr>
          <a:lstStyle/>
          <a:p>
            <a:r>
              <a:rPr lang="en-US" dirty="0"/>
              <a:t>Matter is neither created nor destroyed</a:t>
            </a:r>
          </a:p>
          <a:p>
            <a:r>
              <a:rPr lang="en-US" dirty="0"/>
              <a:t>A standard spool of filament is 1kg (2.2 pounds)</a:t>
            </a:r>
          </a:p>
          <a:p>
            <a:r>
              <a:rPr lang="en-US" dirty="0"/>
              <a:t>Ukulele weighs about 425g (0.425kg) so it took just under half a spool of filament.</a:t>
            </a:r>
          </a:p>
          <a:p>
            <a:r>
              <a:rPr lang="en-US" dirty="0"/>
              <a:t>A cookie cutter weighs &lt; 10g </a:t>
            </a:r>
          </a:p>
          <a:p>
            <a:pPr lvl="1"/>
            <a:r>
              <a:rPr lang="en-US" dirty="0"/>
              <a:t>1000g / 10 = 100 so you can print about 100 cookie cutters from a single 1kg (1000g) spool of filament.</a:t>
            </a:r>
          </a:p>
        </p:txBody>
      </p:sp>
    </p:spTree>
    <p:extLst>
      <p:ext uri="{BB962C8B-B14F-4D97-AF65-F5344CB8AC3E}">
        <p14:creationId xmlns:p14="http://schemas.microsoft.com/office/powerpoint/2010/main" val="920553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28"/>
            <a:ext cx="8229600" cy="986971"/>
          </a:xfrm>
        </p:spPr>
        <p:txBody>
          <a:bodyPr>
            <a:normAutofit/>
          </a:bodyPr>
          <a:lstStyle/>
          <a:p>
            <a:r>
              <a:rPr lang="en-US" dirty="0"/>
              <a:t>Questions!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239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Uses for 3D Printers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810000"/>
          </a:xfrm>
        </p:spPr>
        <p:txBody>
          <a:bodyPr/>
          <a:lstStyle/>
          <a:p>
            <a:r>
              <a:rPr lang="en-US" dirty="0"/>
              <a:t>Prototyping</a:t>
            </a:r>
          </a:p>
          <a:p>
            <a:r>
              <a:rPr lang="en-US" dirty="0"/>
              <a:t>Small lot manufacturing (cookie cutters)</a:t>
            </a:r>
          </a:p>
          <a:p>
            <a:r>
              <a:rPr lang="en-US" dirty="0"/>
              <a:t>Specialized or hard to find items (car parts)</a:t>
            </a:r>
          </a:p>
          <a:p>
            <a:r>
              <a:rPr lang="en-US" dirty="0"/>
              <a:t>Education (music, animals)</a:t>
            </a:r>
          </a:p>
          <a:p>
            <a:r>
              <a:rPr lang="en-US" dirty="0"/>
              <a:t>To be determined!</a:t>
            </a:r>
          </a:p>
        </p:txBody>
      </p:sp>
    </p:spTree>
    <p:extLst>
      <p:ext uri="{BB962C8B-B14F-4D97-AF65-F5344CB8AC3E}">
        <p14:creationId xmlns:p14="http://schemas.microsoft.com/office/powerpoint/2010/main" val="381471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My Favorite Thing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en-US" dirty="0"/>
              <a:t>It was a Saturday morning….</a:t>
            </a:r>
          </a:p>
        </p:txBody>
      </p:sp>
    </p:spTree>
    <p:extLst>
      <p:ext uri="{BB962C8B-B14F-4D97-AF65-F5344CB8AC3E}">
        <p14:creationId xmlns:p14="http://schemas.microsoft.com/office/powerpoint/2010/main" val="423926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3D Pinter Types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800"/>
            <a:ext cx="2949060" cy="21336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066800"/>
            <a:ext cx="2316753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0" y="1066800"/>
            <a:ext cx="2794000" cy="1676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199" y="3657600"/>
            <a:ext cx="1941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Cartesian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00714" y="3657600"/>
            <a:ext cx="1172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Delta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0800" y="3643732"/>
            <a:ext cx="90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DLP</a:t>
            </a:r>
          </a:p>
        </p:txBody>
      </p:sp>
    </p:spTree>
    <p:extLst>
      <p:ext uri="{BB962C8B-B14F-4D97-AF65-F5344CB8AC3E}">
        <p14:creationId xmlns:p14="http://schemas.microsoft.com/office/powerpoint/2010/main" val="38246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Cartesian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0" y="990600"/>
            <a:ext cx="3896972" cy="28194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990600"/>
            <a:ext cx="4800600" cy="33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1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Delta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47108"/>
            <a:ext cx="471073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63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1143000"/>
          </a:xfrm>
        </p:spPr>
        <p:txBody>
          <a:bodyPr/>
          <a:lstStyle/>
          <a:p>
            <a:r>
              <a:rPr lang="en-US" dirty="0"/>
              <a:t>Delta Style Printer (video)</a:t>
            </a:r>
          </a:p>
        </p:txBody>
      </p:sp>
      <p:pic>
        <p:nvPicPr>
          <p:cNvPr id="4" name="zQxa920YGaU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219200"/>
            <a:ext cx="6019800" cy="33861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00" y="49530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hlinkClick r:id="rId4"/>
              </a:rPr>
              <a:t>https://www.youtube.com/watch?feature=player_embedded&amp;v=zQxa920YGaU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38089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3058</TotalTime>
  <Words>834</Words>
  <Application>Microsoft Office PowerPoint</Application>
  <PresentationFormat>On-screen Show (4:3)</PresentationFormat>
  <Paragraphs>179</Paragraphs>
  <Slides>36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Office Theme</vt:lpstr>
      <vt:lpstr>Introduction to 3D Printing</vt:lpstr>
      <vt:lpstr>Introductions</vt:lpstr>
      <vt:lpstr>What is 3D Printing</vt:lpstr>
      <vt:lpstr>Uses for 3D Printers</vt:lpstr>
      <vt:lpstr>My Favorite Thing</vt:lpstr>
      <vt:lpstr>3D Pinter Types</vt:lpstr>
      <vt:lpstr>Cartesian</vt:lpstr>
      <vt:lpstr>Delta</vt:lpstr>
      <vt:lpstr>Delta Style Printer (video)</vt:lpstr>
      <vt:lpstr>DLP</vt:lpstr>
      <vt:lpstr>DLP Style Printer</vt:lpstr>
      <vt:lpstr>Money, Money, Money</vt:lpstr>
      <vt:lpstr>Money, Money, Money</vt:lpstr>
      <vt:lpstr>Differences</vt:lpstr>
      <vt:lpstr>Differences</vt:lpstr>
      <vt:lpstr>Filament</vt:lpstr>
      <vt:lpstr>Filament Exotics</vt:lpstr>
      <vt:lpstr>What to Print?</vt:lpstr>
      <vt:lpstr>How to Print?</vt:lpstr>
      <vt:lpstr>Slicers</vt:lpstr>
      <vt:lpstr>Terminology / Settings</vt:lpstr>
      <vt:lpstr>Terminology / Settings</vt:lpstr>
      <vt:lpstr>Bed Leveling is Important</vt:lpstr>
      <vt:lpstr>Terminology / Settings</vt:lpstr>
      <vt:lpstr>Terminology / Settings</vt:lpstr>
      <vt:lpstr>Infill</vt:lpstr>
      <vt:lpstr>Terminology / Settings</vt:lpstr>
      <vt:lpstr>Support</vt:lpstr>
      <vt:lpstr>Terminology / Settings</vt:lpstr>
      <vt:lpstr>Skirt / Brim</vt:lpstr>
      <vt:lpstr>Raft</vt:lpstr>
      <vt:lpstr>Stick It</vt:lpstr>
      <vt:lpstr>Danger! Danger! Will Robinson!</vt:lpstr>
      <vt:lpstr>Common Tools</vt:lpstr>
      <vt:lpstr>How Many ‘x’ Can I Print?</vt:lpstr>
      <vt:lpstr>Questions!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3D Printing</dc:title>
  <dc:creator>Sharky</dc:creator>
  <cp:lastModifiedBy>Sharky</cp:lastModifiedBy>
  <cp:revision>45</cp:revision>
  <dcterms:created xsi:type="dcterms:W3CDTF">2015-06-21T19:49:38Z</dcterms:created>
  <dcterms:modified xsi:type="dcterms:W3CDTF">2017-11-27T19:19:46Z</dcterms:modified>
</cp:coreProperties>
</file>