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5" r:id="rId4"/>
    <p:sldId id="290" r:id="rId5"/>
    <p:sldId id="257" r:id="rId6"/>
    <p:sldId id="274" r:id="rId7"/>
    <p:sldId id="260" r:id="rId8"/>
    <p:sldId id="258" r:id="rId9"/>
    <p:sldId id="261" r:id="rId10"/>
    <p:sldId id="277" r:id="rId11"/>
    <p:sldId id="263" r:id="rId12"/>
    <p:sldId id="264" r:id="rId13"/>
    <p:sldId id="262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9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93" r:id="rId32"/>
    <p:sldId id="291" r:id="rId33"/>
    <p:sldId id="288" r:id="rId34"/>
    <p:sldId id="294" r:id="rId35"/>
    <p:sldId id="295" r:id="rId36"/>
    <p:sldId id="296" r:id="rId37"/>
    <p:sldId id="298" r:id="rId38"/>
    <p:sldId id="292" r:id="rId39"/>
    <p:sldId id="299" r:id="rId40"/>
    <p:sldId id="300" r:id="rId41"/>
    <p:sldId id="304" r:id="rId42"/>
    <p:sldId id="301" r:id="rId43"/>
    <p:sldId id="305" r:id="rId44"/>
    <p:sldId id="306" r:id="rId45"/>
    <p:sldId id="307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74C4-7413-4165-A8DE-EE8FA91A5D7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01D4-811B-4353-BF62-D4A6BEA9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Arduino and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835025"/>
          </a:xfrm>
        </p:spPr>
        <p:txBody>
          <a:bodyPr/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5562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But what can it do?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5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Twitter enabled coffee maker.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35" y="914400"/>
            <a:ext cx="492876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Remote Bartender.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90600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Shoes that flash when you walk.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0"/>
            <a:ext cx="4114800" cy="44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Turn Signal Jacket.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382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Segway style skateboard.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4753311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err="1" smtClean="0"/>
              <a:t>Quadcopters</a:t>
            </a:r>
            <a:r>
              <a:rPr lang="en-US" sz="4000" dirty="0" smtClean="0"/>
              <a:t>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90600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3D Printers!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762000"/>
            <a:ext cx="4762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RFID Cat Door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9" y="948871"/>
            <a:ext cx="2895600" cy="386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948871"/>
            <a:ext cx="289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Remote Controlled Lawnmower.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14400"/>
            <a:ext cx="5613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772400" cy="5211763"/>
          </a:xfrm>
        </p:spPr>
        <p:txBody>
          <a:bodyPr/>
          <a:lstStyle/>
          <a:p>
            <a:r>
              <a:rPr lang="en-US" dirty="0"/>
              <a:t>a mechanism guided by automatic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Mechanism</a:t>
            </a:r>
          </a:p>
          <a:p>
            <a:pPr lvl="2"/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Guided</a:t>
            </a:r>
          </a:p>
          <a:p>
            <a:pPr lvl="2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Automatic Controls</a:t>
            </a:r>
          </a:p>
          <a:p>
            <a:pPr lvl="2"/>
            <a:r>
              <a:rPr lang="en-US" dirty="0" smtClean="0"/>
              <a:t>Microprocessor (Arduino)</a:t>
            </a:r>
          </a:p>
          <a:p>
            <a:pPr lvl="2"/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Sonic Glove for the blind.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388025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Flame throwing Jack O’ Lantern.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90600"/>
            <a:ext cx="5016808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 Cardboard Box for Geeks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762000"/>
            <a:ext cx="4114800" cy="5211763"/>
          </a:xfrm>
        </p:spPr>
        <p:txBody>
          <a:bodyPr lIns="0" rIns="0"/>
          <a:lstStyle/>
          <a:p>
            <a:pPr marL="457200" lvl="1" indent="0">
              <a:buNone/>
            </a:pPr>
            <a:r>
              <a:rPr lang="en-US" sz="4000" dirty="0" smtClean="0"/>
              <a:t>SUMO BOTS!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838200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85800"/>
            <a:ext cx="38100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GeeDee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685800"/>
            <a:ext cx="52578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pPr lvl="1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Adafruit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 Trinket – 5V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IDE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1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85800"/>
            <a:ext cx="38100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0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Movement</a:t>
            </a:r>
          </a:p>
          <a:p>
            <a:r>
              <a:rPr lang="en-US" dirty="0" smtClean="0"/>
              <a:t>Distance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Movement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How fast?</a:t>
            </a:r>
          </a:p>
          <a:p>
            <a:r>
              <a:rPr lang="en-US" dirty="0" err="1" smtClean="0"/>
              <a:t>Gryo</a:t>
            </a:r>
            <a:endParaRPr lang="en-US" dirty="0" smtClean="0"/>
          </a:p>
          <a:p>
            <a:pPr lvl="1"/>
            <a:r>
              <a:rPr lang="en-US" dirty="0" smtClean="0"/>
              <a:t>Tilt &amp; Direction</a:t>
            </a:r>
          </a:p>
          <a:p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Direction </a:t>
            </a:r>
          </a:p>
          <a:p>
            <a:r>
              <a:rPr lang="en-US" dirty="0" smtClean="0"/>
              <a:t>Proximity</a:t>
            </a:r>
          </a:p>
          <a:p>
            <a:pPr lvl="1"/>
            <a:r>
              <a:rPr lang="en-US" dirty="0" smtClean="0"/>
              <a:t>Detect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Distance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Ultrasonic</a:t>
            </a:r>
          </a:p>
          <a:p>
            <a:pPr lvl="1"/>
            <a:r>
              <a:rPr lang="en-US" dirty="0" smtClean="0"/>
              <a:t>Uses sound waves</a:t>
            </a:r>
          </a:p>
          <a:p>
            <a:r>
              <a:rPr lang="en-US" dirty="0" smtClean="0"/>
              <a:t>Laser</a:t>
            </a:r>
          </a:p>
          <a:p>
            <a:pPr lvl="1"/>
            <a:r>
              <a:rPr lang="en-US" dirty="0" smtClean="0"/>
              <a:t>Uses laser light</a:t>
            </a:r>
          </a:p>
          <a:p>
            <a:r>
              <a:rPr lang="en-US" dirty="0" smtClean="0"/>
              <a:t>Encoder</a:t>
            </a:r>
          </a:p>
          <a:p>
            <a:pPr lvl="1"/>
            <a:r>
              <a:rPr lang="en-US" dirty="0" smtClean="0"/>
              <a:t>Revolutions</a:t>
            </a:r>
          </a:p>
        </p:txBody>
      </p:sp>
    </p:spTree>
    <p:extLst>
      <p:ext uri="{BB962C8B-B14F-4D97-AF65-F5344CB8AC3E}">
        <p14:creationId xmlns:p14="http://schemas.microsoft.com/office/powerpoint/2010/main" val="7812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Light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Reflectance</a:t>
            </a:r>
          </a:p>
          <a:p>
            <a:pPr lvl="1"/>
            <a:r>
              <a:rPr lang="en-US" dirty="0" smtClean="0"/>
              <a:t>Amount of light</a:t>
            </a:r>
          </a:p>
          <a:p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Wavelength</a:t>
            </a:r>
          </a:p>
        </p:txBody>
      </p:sp>
    </p:spTree>
    <p:extLst>
      <p:ext uri="{BB962C8B-B14F-4D97-AF65-F5344CB8AC3E}">
        <p14:creationId xmlns:p14="http://schemas.microsoft.com/office/powerpoint/2010/main" val="31227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85800"/>
            <a:ext cx="38100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6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Humidity</a:t>
            </a:r>
          </a:p>
          <a:p>
            <a:r>
              <a:rPr lang="en-US" dirty="0" smtClean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9700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GeeDee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685800"/>
            <a:ext cx="5257800" cy="5211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pPr lvl="1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Adafruit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 Trinket – 5V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HC-SR04 Ultrasonic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IDE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9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85800"/>
            <a:ext cx="38100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r>
              <a:rPr lang="en-US" dirty="0" smtClean="0"/>
              <a:t>Sensors</a:t>
            </a:r>
          </a:p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Electric</a:t>
            </a:r>
          </a:p>
          <a:p>
            <a:r>
              <a:rPr lang="en-US" dirty="0" smtClean="0"/>
              <a:t>Stepper</a:t>
            </a:r>
          </a:p>
          <a:p>
            <a:r>
              <a:rPr lang="en-US" dirty="0" smtClean="0"/>
              <a:t>Servo</a:t>
            </a:r>
          </a:p>
        </p:txBody>
      </p:sp>
    </p:spTree>
    <p:extLst>
      <p:ext uri="{BB962C8B-B14F-4D97-AF65-F5344CB8AC3E}">
        <p14:creationId xmlns:p14="http://schemas.microsoft.com/office/powerpoint/2010/main" val="3750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Electric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Voltage (3 – 6 V)</a:t>
            </a:r>
          </a:p>
          <a:p>
            <a:r>
              <a:rPr lang="en-US" dirty="0" smtClean="0"/>
              <a:t>RPM</a:t>
            </a:r>
          </a:p>
          <a:p>
            <a:r>
              <a:rPr lang="en-US" dirty="0" smtClean="0"/>
              <a:t>Gearing</a:t>
            </a:r>
          </a:p>
          <a:p>
            <a:r>
              <a:rPr lang="en-US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66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Stepper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Precise movement</a:t>
            </a:r>
          </a:p>
          <a:p>
            <a:r>
              <a:rPr lang="en-US" dirty="0" smtClean="0"/>
              <a:t>Current Draw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 smtClean="0"/>
              <a:t>Voltage (12V +)</a:t>
            </a:r>
          </a:p>
        </p:txBody>
      </p:sp>
    </p:spTree>
    <p:extLst>
      <p:ext uri="{BB962C8B-B14F-4D97-AF65-F5344CB8AC3E}">
        <p14:creationId xmlns:p14="http://schemas.microsoft.com/office/powerpoint/2010/main" val="2544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Servo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Limited movement</a:t>
            </a:r>
          </a:p>
          <a:p>
            <a:r>
              <a:rPr lang="en-US" dirty="0" smtClean="0"/>
              <a:t>Continuous Rotation</a:t>
            </a:r>
          </a:p>
          <a:p>
            <a:r>
              <a:rPr lang="en-US" dirty="0" smtClean="0"/>
              <a:t>Signal Pulse</a:t>
            </a:r>
          </a:p>
        </p:txBody>
      </p:sp>
    </p:spTree>
    <p:extLst>
      <p:ext uri="{BB962C8B-B14F-4D97-AF65-F5344CB8AC3E}">
        <p14:creationId xmlns:p14="http://schemas.microsoft.com/office/powerpoint/2010/main" val="26984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GeeDee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685800"/>
            <a:ext cx="5257800" cy="52117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pPr lvl="1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Adafruit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 Trinket – 5V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HC-SR04 Ultrasonic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  <a:p>
            <a:r>
              <a:rPr lang="en-US" dirty="0" smtClean="0"/>
              <a:t>Motors</a:t>
            </a:r>
          </a:p>
          <a:p>
            <a:pPr lvl="1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Rotation Servos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IDE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85800"/>
            <a:ext cx="38100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Motors</a:t>
            </a:r>
          </a:p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3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Batteries</a:t>
            </a:r>
          </a:p>
          <a:p>
            <a:r>
              <a:rPr lang="en-US" dirty="0" smtClean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26620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85800"/>
            <a:ext cx="38100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Microprocessor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GeeDee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685800"/>
            <a:ext cx="5257800" cy="52117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dirty="0" smtClean="0"/>
              <a:t>Hardware</a:t>
            </a:r>
          </a:p>
          <a:p>
            <a:r>
              <a:rPr lang="en-US" dirty="0" smtClean="0"/>
              <a:t>Microprocessor</a:t>
            </a:r>
          </a:p>
          <a:p>
            <a:pPr lvl="1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Adafruit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 Trinket – 5V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HC-SR04 Ultrasonic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  <a:p>
            <a:r>
              <a:rPr lang="en-US" dirty="0" smtClean="0"/>
              <a:t>Motors</a:t>
            </a:r>
          </a:p>
          <a:p>
            <a:pPr lvl="1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Rotation Servos</a:t>
            </a:r>
          </a:p>
          <a:p>
            <a:r>
              <a:rPr lang="en-US" dirty="0" smtClean="0"/>
              <a:t>Power</a:t>
            </a:r>
          </a:p>
          <a:p>
            <a:pPr lvl="1"/>
            <a: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Batteries (4 – AA)</a:t>
            </a:r>
          </a:p>
          <a:p>
            <a:pPr marL="0" indent="0" algn="ctr">
              <a:buNone/>
            </a:pPr>
            <a:r>
              <a:rPr lang="en-US" sz="4000" dirty="0" smtClean="0"/>
              <a:t>Software</a:t>
            </a:r>
            <a:endParaRPr lang="en-US" sz="4000" dirty="0"/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IDE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2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the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Solderless Breadboard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2243931"/>
            <a:ext cx="1714500" cy="17145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0"/>
            <a:ext cx="7620000" cy="453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138" y="3771452"/>
            <a:ext cx="3065929" cy="3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Adafruit</a:t>
            </a:r>
            <a:r>
              <a:rPr lang="en-US" dirty="0" smtClean="0"/>
              <a:t> Pro Trinket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7010400" cy="5261414"/>
          </a:xfrm>
        </p:spPr>
      </p:pic>
    </p:spTree>
    <p:extLst>
      <p:ext uri="{BB962C8B-B14F-4D97-AF65-F5344CB8AC3E}">
        <p14:creationId xmlns:p14="http://schemas.microsoft.com/office/powerpoint/2010/main" val="11104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Adafruit</a:t>
            </a:r>
            <a:r>
              <a:rPr lang="en-US" dirty="0" smtClean="0"/>
              <a:t> Pro Trinket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7112000" cy="5334000"/>
          </a:xfrm>
        </p:spPr>
      </p:pic>
    </p:spTree>
    <p:extLst>
      <p:ext uri="{BB962C8B-B14F-4D97-AF65-F5344CB8AC3E}">
        <p14:creationId xmlns:p14="http://schemas.microsoft.com/office/powerpoint/2010/main" val="9266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Adafruit</a:t>
            </a:r>
            <a:r>
              <a:rPr lang="en-US" dirty="0" smtClean="0"/>
              <a:t> Pro Trinket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7010400" cy="5261414"/>
          </a:xfrm>
        </p:spPr>
      </p:pic>
      <p:sp>
        <p:nvSpPr>
          <p:cNvPr id="3" name="Oval 2"/>
          <p:cNvSpPr/>
          <p:nvPr/>
        </p:nvSpPr>
        <p:spPr>
          <a:xfrm>
            <a:off x="1905000" y="1752600"/>
            <a:ext cx="965771" cy="685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1199" y="3886200"/>
            <a:ext cx="934949" cy="762000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0771" y="3886200"/>
            <a:ext cx="863029" cy="838200"/>
          </a:xfrm>
          <a:prstGeom prst="ellipse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3985" y="79849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Power,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Ground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5870" y="4731249"/>
            <a:ext cx="124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Servos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6148" y="47244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8672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6477000" cy="6056587"/>
          </a:xfrm>
        </p:spPr>
      </p:pic>
    </p:spTree>
    <p:extLst>
      <p:ext uri="{BB962C8B-B14F-4D97-AF65-F5344CB8AC3E}">
        <p14:creationId xmlns:p14="http://schemas.microsoft.com/office/powerpoint/2010/main" val="31749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4648200" cy="4525963"/>
          </a:xfrm>
        </p:spPr>
        <p:txBody>
          <a:bodyPr/>
          <a:lstStyle/>
          <a:p>
            <a:r>
              <a:rPr lang="en-US" dirty="0" smtClean="0"/>
              <a:t>Batteries</a:t>
            </a:r>
          </a:p>
          <a:p>
            <a:r>
              <a:rPr lang="en-US" dirty="0" smtClean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38010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The first Arduino</a:t>
            </a:r>
          </a:p>
          <a:p>
            <a:pPr lvl="1"/>
            <a:r>
              <a:rPr lang="en-US" dirty="0" smtClean="0"/>
              <a:t>955 – 1015 A.D</a:t>
            </a:r>
          </a:p>
          <a:p>
            <a:pPr lvl="1"/>
            <a:r>
              <a:rPr lang="en-US" dirty="0" smtClean="0"/>
              <a:t>King of Italy 1002-1014</a:t>
            </a:r>
          </a:p>
          <a:p>
            <a:r>
              <a:rPr lang="en-US" dirty="0" smtClean="0"/>
              <a:t>Arduino Namesake</a:t>
            </a:r>
          </a:p>
          <a:p>
            <a:pPr lvl="1"/>
            <a:r>
              <a:rPr lang="en-US" dirty="0" smtClean="0"/>
              <a:t>Bar in </a:t>
            </a:r>
            <a:r>
              <a:rPr lang="en-US" dirty="0" err="1" smtClean="0"/>
              <a:t>Ivrea</a:t>
            </a:r>
            <a:r>
              <a:rPr lang="en-US" dirty="0" smtClean="0"/>
              <a:t> Italy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8487"/>
            <a:ext cx="1362456" cy="139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45294"/>
            <a:ext cx="3076194" cy="2307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43200"/>
            <a:ext cx="2895600" cy="1955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62943" y="4368734"/>
            <a:ext cx="457200" cy="254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3320143" y="4013167"/>
            <a:ext cx="1371600" cy="4826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Arduino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Designed by 5 students 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Affordable </a:t>
            </a:r>
          </a:p>
          <a:p>
            <a:pPr lvl="1"/>
            <a:r>
              <a:rPr lang="en-US" dirty="0" smtClean="0"/>
              <a:t>Open Source </a:t>
            </a:r>
          </a:p>
          <a:p>
            <a:pPr lvl="1"/>
            <a:r>
              <a:rPr lang="en-US" dirty="0" smtClean="0"/>
              <a:t>Easy to program for beginners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4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Microprocessor –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Affordable 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&lt; $30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Creative Commons license</a:t>
            </a:r>
          </a:p>
          <a:p>
            <a:pPr lvl="1"/>
            <a:r>
              <a:rPr lang="en-US" dirty="0" smtClean="0"/>
              <a:t>Easy to program for beginners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700,000 + Official Arduino Boards sold (2013)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Arduino As We Know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910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Arduino (2005)</a:t>
            </a:r>
          </a:p>
          <a:p>
            <a:pPr lvl="1"/>
            <a:r>
              <a:rPr lang="en-US" dirty="0" smtClean="0"/>
              <a:t>First board /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14" y="2057400"/>
            <a:ext cx="2667000" cy="2288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185528" cy="231933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0" y="914399"/>
            <a:ext cx="41910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Arduino Uno (2010)</a:t>
            </a:r>
          </a:p>
          <a:p>
            <a:pPr lvl="1"/>
            <a:r>
              <a:rPr lang="en-US" dirty="0" smtClean="0"/>
              <a:t>R3 Released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Arduino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Arduino Uno R3</a:t>
            </a:r>
          </a:p>
          <a:p>
            <a:r>
              <a:rPr lang="en-US" dirty="0" smtClean="0"/>
              <a:t>Arduino Yun (</a:t>
            </a:r>
            <a:r>
              <a:rPr lang="en-US" dirty="0" err="1" smtClean="0"/>
              <a:t>linux</a:t>
            </a:r>
            <a:r>
              <a:rPr lang="en-US" dirty="0" smtClean="0"/>
              <a:t> and </a:t>
            </a:r>
            <a:r>
              <a:rPr lang="en-US" dirty="0" err="1" smtClean="0"/>
              <a:t>Wifi</a:t>
            </a:r>
            <a:r>
              <a:rPr lang="en-US" dirty="0" smtClean="0"/>
              <a:t> built in)</a:t>
            </a:r>
          </a:p>
          <a:p>
            <a:r>
              <a:rPr lang="en-US" dirty="0" smtClean="0"/>
              <a:t>Trinket Pro (Arduino compatible)</a:t>
            </a:r>
          </a:p>
          <a:p>
            <a:r>
              <a:rPr lang="en-US" dirty="0" smtClean="0"/>
              <a:t>Shields</a:t>
            </a:r>
          </a:p>
          <a:p>
            <a:pPr lvl="1"/>
            <a:r>
              <a:rPr lang="en-US" dirty="0" smtClean="0"/>
              <a:t>Motor / Servo controllers</a:t>
            </a:r>
          </a:p>
          <a:p>
            <a:pPr lvl="1"/>
            <a:r>
              <a:rPr lang="en-US" dirty="0" err="1" smtClean="0"/>
              <a:t>BlueTooth</a:t>
            </a:r>
            <a:r>
              <a:rPr lang="en-US" dirty="0" smtClean="0"/>
              <a:t> LTE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Data Logging</a:t>
            </a:r>
          </a:p>
          <a:p>
            <a:pPr lvl="1"/>
            <a:r>
              <a:rPr lang="en-US" dirty="0" smtClean="0"/>
              <a:t>Many more!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3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497</Words>
  <Application>Microsoft Office PowerPoint</Application>
  <PresentationFormat>On-screen Show (4:3)</PresentationFormat>
  <Paragraphs>222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 to Arduino and Robotics</vt:lpstr>
      <vt:lpstr>Robot</vt:lpstr>
      <vt:lpstr>Robot</vt:lpstr>
      <vt:lpstr>Robot</vt:lpstr>
      <vt:lpstr>In The Beginning…</vt:lpstr>
      <vt:lpstr>Arduino Microprocessor</vt:lpstr>
      <vt:lpstr>Arduino Microprocessor – Success!</vt:lpstr>
      <vt:lpstr>Arduino As We Know It</vt:lpstr>
      <vt:lpstr>Arduino Boards</vt:lpstr>
      <vt:lpstr>Arduino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The Cardboard Box for Geeks</vt:lpstr>
      <vt:lpstr>Robot</vt:lpstr>
      <vt:lpstr>GeeDee bot</vt:lpstr>
      <vt:lpstr>Robot</vt:lpstr>
      <vt:lpstr>Sensors</vt:lpstr>
      <vt:lpstr>Movement Sensors</vt:lpstr>
      <vt:lpstr>Distance Sensors</vt:lpstr>
      <vt:lpstr>Light Sensors</vt:lpstr>
      <vt:lpstr>Environment Sensors</vt:lpstr>
      <vt:lpstr>GeeDee bot</vt:lpstr>
      <vt:lpstr>Robot</vt:lpstr>
      <vt:lpstr>Motors</vt:lpstr>
      <vt:lpstr>Electric Motors</vt:lpstr>
      <vt:lpstr>Stepper Motors</vt:lpstr>
      <vt:lpstr>Servo Motors</vt:lpstr>
      <vt:lpstr>GeeDee bot</vt:lpstr>
      <vt:lpstr>Robot</vt:lpstr>
      <vt:lpstr>Power</vt:lpstr>
      <vt:lpstr>GeeDee bot</vt:lpstr>
      <vt:lpstr>Connecting the Parts</vt:lpstr>
      <vt:lpstr>Solderless Breadboard</vt:lpstr>
      <vt:lpstr>Adafruit Pro Trinket</vt:lpstr>
      <vt:lpstr>Adafruit Pro Trinket</vt:lpstr>
      <vt:lpstr>Adafruit Pro Trinket</vt:lpstr>
      <vt:lpstr>Wiring Diagram</vt:lpstr>
      <vt:lpstr>Power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Sharky Jacaway</dc:creator>
  <cp:lastModifiedBy>Sharky</cp:lastModifiedBy>
  <cp:revision>28</cp:revision>
  <dcterms:created xsi:type="dcterms:W3CDTF">2015-03-16T14:38:03Z</dcterms:created>
  <dcterms:modified xsi:type="dcterms:W3CDTF">2015-10-23T03:38:58Z</dcterms:modified>
</cp:coreProperties>
</file>