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23" r:id="rId3"/>
    <p:sldId id="256" r:id="rId4"/>
    <p:sldId id="289" r:id="rId5"/>
    <p:sldId id="290" r:id="rId6"/>
    <p:sldId id="257" r:id="rId7"/>
    <p:sldId id="274" r:id="rId8"/>
    <p:sldId id="258" r:id="rId9"/>
    <p:sldId id="259" r:id="rId10"/>
    <p:sldId id="261" r:id="rId11"/>
    <p:sldId id="263" r:id="rId12"/>
    <p:sldId id="265" r:id="rId13"/>
    <p:sldId id="267" r:id="rId14"/>
    <p:sldId id="268" r:id="rId15"/>
    <p:sldId id="266" r:id="rId16"/>
    <p:sldId id="269" r:id="rId17"/>
    <p:sldId id="270" r:id="rId18"/>
    <p:sldId id="264" r:id="rId19"/>
    <p:sldId id="271" r:id="rId20"/>
    <p:sldId id="272" r:id="rId21"/>
    <p:sldId id="273" r:id="rId22"/>
    <p:sldId id="275" r:id="rId23"/>
    <p:sldId id="278" r:id="rId24"/>
    <p:sldId id="277" r:id="rId25"/>
    <p:sldId id="276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6" r:id="rId34"/>
    <p:sldId id="287" r:id="rId35"/>
    <p:sldId id="288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7" r:id="rId45"/>
    <p:sldId id="302" r:id="rId46"/>
    <p:sldId id="293" r:id="rId47"/>
    <p:sldId id="292" r:id="rId48"/>
    <p:sldId id="303" r:id="rId49"/>
    <p:sldId id="304" r:id="rId50"/>
    <p:sldId id="305" r:id="rId51"/>
    <p:sldId id="306" r:id="rId52"/>
    <p:sldId id="308" r:id="rId53"/>
    <p:sldId id="310" r:id="rId54"/>
    <p:sldId id="311" r:id="rId55"/>
    <p:sldId id="316" r:id="rId56"/>
    <p:sldId id="312" r:id="rId57"/>
    <p:sldId id="313" r:id="rId58"/>
    <p:sldId id="314" r:id="rId59"/>
    <p:sldId id="315" r:id="rId60"/>
    <p:sldId id="309" r:id="rId61"/>
    <p:sldId id="318" r:id="rId62"/>
    <p:sldId id="317" r:id="rId63"/>
    <p:sldId id="319" r:id="rId64"/>
    <p:sldId id="320" r:id="rId65"/>
    <p:sldId id="322" r:id="rId66"/>
    <p:sldId id="321" r:id="rId67"/>
  </p:sldIdLst>
  <p:sldSz cx="9144000" cy="6858000" type="screen4x3"/>
  <p:notesSz cx="6858000" cy="9144000"/>
  <p:custShowLst>
    <p:custShow name="Intro" id="0">
      <p:sldLst>
        <p:sld r:id="rId2"/>
        <p:sld r:id="rId48"/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7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424-B0E7-4195-8E52-EB1FBE2B7F9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When </a:t>
            </a:r>
            <a:r>
              <a:rPr lang="en-US" dirty="0"/>
              <a:t>in doubt, wipe the line and re-type it.</a:t>
            </a:r>
          </a:p>
          <a:p>
            <a:pPr marL="0" indent="0">
              <a:buNone/>
            </a:pPr>
            <a:r>
              <a:rPr lang="en-US" dirty="0"/>
              <a:t>11. Never show up </a:t>
            </a:r>
            <a:r>
              <a:rPr lang="en-US" dirty="0" smtClean="0"/>
              <a:t>late, </a:t>
            </a:r>
            <a:r>
              <a:rPr lang="en-US" dirty="0"/>
              <a:t>and empty handed.</a:t>
            </a:r>
          </a:p>
          <a:p>
            <a:pPr marL="0" indent="0">
              <a:buNone/>
            </a:pPr>
            <a:r>
              <a:rPr lang="en-US" dirty="0"/>
              <a:t>3. Never argue with success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7. Never draw more in the morning than you can erase in the afternoon.</a:t>
            </a:r>
          </a:p>
        </p:txBody>
      </p:sp>
    </p:spTree>
    <p:extLst>
      <p:ext uri="{BB962C8B-B14F-4D97-AF65-F5344CB8AC3E}">
        <p14:creationId xmlns:p14="http://schemas.microsoft.com/office/powerpoint/2010/main" val="2036927763"/>
      </p:ext>
    </p:extLst>
  </p:cSld>
  <p:clrMapOvr>
    <a:masterClrMapping/>
  </p:clrMapOvr>
  <p:transition spd="slow" advClick="0" advTm="10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Box Contents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71800" y="15240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42" y="1981201"/>
            <a:ext cx="1200357" cy="1828800"/>
          </a:xfrm>
          <a:prstGeom prst="rect">
            <a:avLst/>
          </a:prstGeom>
          <a:scene3d>
            <a:camera prst="perspectiveHeroicExtremeRightFacing" fov="0">
              <a:rot lat="3000000" lon="19800000" rev="60000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0" y="1066800"/>
            <a:ext cx="1649600" cy="1575703"/>
          </a:xfrm>
          <a:prstGeom prst="rect">
            <a:avLst/>
          </a:prstGeom>
          <a:scene3d>
            <a:camera prst="isometricOffAxis2Top">
              <a:rot lat="18075715" lon="3207254" rev="18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300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083242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41852"/>
              </p:ext>
            </p:extLst>
          </p:nvPr>
        </p:nvGraphicFramePr>
        <p:xfrm>
          <a:off x="2433670" y="1885025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269087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269087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979651" y="3320138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3700" y="332013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979651" y="3020781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08" y="310469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9718" y="1457783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17" y="245472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10284" y="2670168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9998"/>
              </p:ext>
            </p:extLst>
          </p:nvPr>
        </p:nvGraphicFramePr>
        <p:xfrm>
          <a:off x="2395129" y="2471951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18600" y="1888670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91118" y="1856013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57059" y="1856013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18600" y="1848299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18600" y="1848299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03992" y="837297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#3 also has Utensils!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11623"/>
              </p:ext>
            </p:extLst>
          </p:nvPr>
        </p:nvGraphicFramePr>
        <p:xfrm>
          <a:off x="1997570" y="1857350"/>
          <a:ext cx="6477000" cy="1447800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6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58430"/>
              </p:ext>
            </p:extLst>
          </p:nvPr>
        </p:nvGraphicFramePr>
        <p:xfrm>
          <a:off x="1997570" y="1857350"/>
          <a:ext cx="6477000" cy="2127885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8192" y="2754983"/>
            <a:ext cx="847833" cy="6740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9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3361530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336153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3062173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31460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1499175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249611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711560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7725"/>
              </p:ext>
            </p:extLst>
          </p:nvPr>
        </p:nvGraphicFramePr>
        <p:xfrm>
          <a:off x="2433670" y="2513343"/>
          <a:ext cx="5660237" cy="2127885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930062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897405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897405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889691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889691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914400"/>
            <a:ext cx="776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#4 has Books from two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02241" y="3361530"/>
            <a:ext cx="1366535" cy="829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4517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343399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58058" y="1269087"/>
            <a:ext cx="1785341" cy="53113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43683" y="1269087"/>
            <a:ext cx="3099717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3399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399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32513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91900"/>
              </p:ext>
            </p:extLst>
          </p:nvPr>
        </p:nvGraphicFramePr>
        <p:xfrm>
          <a:off x="805458" y="1879580"/>
          <a:ext cx="7721601" cy="2171700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3439842" y="1301510"/>
            <a:ext cx="892672" cy="4987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4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1365"/>
              </p:ext>
            </p:extLst>
          </p:nvPr>
        </p:nvGraphicFramePr>
        <p:xfrm>
          <a:off x="762000" y="1850369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68163" y="762000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#5 has multiple items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from multiple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2984810" y="3886200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4810" y="4343400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13981" y="3697264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1530" y="3861843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248400" y="4456771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00653" y="3647084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13981" y="4730043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00653" y="4679863"/>
            <a:ext cx="786319" cy="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7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There Must be a Better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talk about relationships.</a:t>
            </a:r>
          </a:p>
          <a:p>
            <a:r>
              <a:rPr lang="en-US" dirty="0" smtClean="0"/>
              <a:t>A Box can have:</a:t>
            </a:r>
          </a:p>
          <a:p>
            <a:pPr lvl="1"/>
            <a:r>
              <a:rPr lang="en-US" dirty="0" smtClean="0"/>
              <a:t>One item in it (books)</a:t>
            </a:r>
          </a:p>
          <a:p>
            <a:pPr lvl="1"/>
            <a:r>
              <a:rPr lang="en-US" dirty="0" smtClean="0"/>
              <a:t>Many items in it (hangers, jackets, shoes)</a:t>
            </a:r>
          </a:p>
          <a:p>
            <a:r>
              <a:rPr lang="en-US" dirty="0" smtClean="0"/>
              <a:t>Likewise a Box can have items from:</a:t>
            </a:r>
          </a:p>
          <a:p>
            <a:pPr lvl="1"/>
            <a:r>
              <a:rPr lang="en-US" dirty="0" smtClean="0"/>
              <a:t>One room (kitchen)</a:t>
            </a:r>
          </a:p>
          <a:p>
            <a:pPr lvl="1"/>
            <a:r>
              <a:rPr lang="en-US" dirty="0" smtClean="0"/>
              <a:t>Many rooms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Relationships and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How 2 or more things are connected</a:t>
            </a:r>
          </a:p>
          <a:p>
            <a:r>
              <a:rPr lang="en-US" dirty="0" smtClean="0"/>
              <a:t>Cardinality</a:t>
            </a:r>
          </a:p>
          <a:p>
            <a:pPr lvl="1"/>
            <a:r>
              <a:rPr lang="en-US" dirty="0" smtClean="0"/>
              <a:t>The number of things in 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4525963"/>
          </a:xfrm>
        </p:spPr>
        <p:txBody>
          <a:bodyPr/>
          <a:lstStyle/>
          <a:p>
            <a:r>
              <a:rPr lang="en-US" dirty="0" smtClean="0"/>
              <a:t>July 25 – Intro to Programming with Python Class</a:t>
            </a:r>
          </a:p>
          <a:p>
            <a:pPr lvl="1"/>
            <a:r>
              <a:rPr lang="en-US" dirty="0" smtClean="0"/>
              <a:t>6 </a:t>
            </a:r>
            <a:r>
              <a:rPr lang="en-US" dirty="0" err="1" smtClean="0"/>
              <a:t>hrs</a:t>
            </a:r>
            <a:r>
              <a:rPr lang="en-US" dirty="0" smtClean="0"/>
              <a:t>; $66.00</a:t>
            </a:r>
          </a:p>
          <a:p>
            <a:r>
              <a:rPr lang="en-US" dirty="0" smtClean="0"/>
              <a:t>Aug 4 – Intro to 3D Printing Presentation (tentative)</a:t>
            </a:r>
          </a:p>
          <a:p>
            <a:r>
              <a:rPr lang="en-US" dirty="0" smtClean="0"/>
              <a:t>TBD – Into to Arduino and Robotics Class</a:t>
            </a:r>
          </a:p>
          <a:p>
            <a:r>
              <a:rPr lang="en-US" dirty="0" smtClean="0"/>
              <a:t>And many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Cardinality examples</a:t>
            </a:r>
          </a:p>
          <a:p>
            <a:pPr lvl="1"/>
            <a:r>
              <a:rPr lang="en-US" dirty="0" smtClean="0"/>
              <a:t>Zero things</a:t>
            </a:r>
          </a:p>
          <a:p>
            <a:pPr lvl="1"/>
            <a:r>
              <a:rPr lang="en-US" dirty="0" smtClean="0"/>
              <a:t>One thing</a:t>
            </a:r>
          </a:p>
          <a:p>
            <a:pPr lvl="1"/>
            <a:r>
              <a:rPr lang="en-US" dirty="0" smtClean="0"/>
              <a:t>Many things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7030A0"/>
                </a:solidFill>
              </a:rPr>
              <a:t>How many is Many?</a:t>
            </a:r>
          </a:p>
        </p:txBody>
      </p:sp>
    </p:spTree>
    <p:extLst>
      <p:ext uri="{BB962C8B-B14F-4D97-AF65-F5344CB8AC3E}">
        <p14:creationId xmlns:p14="http://schemas.microsoft.com/office/powerpoint/2010/main" val="10385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in it (books)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 smtClean="0"/>
              <a:t> in it (hangers, jackets, shoes)</a:t>
            </a:r>
          </a:p>
          <a:p>
            <a:r>
              <a:rPr lang="en-US" dirty="0" smtClean="0"/>
              <a:t>Likewise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 items from: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(kitchen)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rooms</a:t>
            </a:r>
            <a:r>
              <a:rPr lang="en-US" dirty="0" smtClean="0"/>
              <a:t>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Large Items?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Items that will not be boxed</a:t>
            </a:r>
          </a:p>
          <a:p>
            <a:pPr lvl="1"/>
            <a:r>
              <a:rPr lang="en-US" dirty="0" smtClean="0"/>
              <a:t>Patio</a:t>
            </a:r>
          </a:p>
          <a:p>
            <a:pPr lvl="2"/>
            <a:r>
              <a:rPr lang="en-US" dirty="0" smtClean="0"/>
              <a:t>Lawn Mower</a:t>
            </a:r>
          </a:p>
          <a:p>
            <a:pPr lvl="1"/>
            <a:r>
              <a:rPr lang="en-US" dirty="0" smtClean="0"/>
              <a:t>Family Room</a:t>
            </a:r>
          </a:p>
          <a:p>
            <a:pPr lvl="2"/>
            <a:r>
              <a:rPr lang="en-US" dirty="0" smtClean="0"/>
              <a:t>Couch</a:t>
            </a:r>
          </a:p>
          <a:p>
            <a:pPr lvl="2"/>
            <a:r>
              <a:rPr lang="en-US" dirty="0" smtClean="0"/>
              <a:t>Chair</a:t>
            </a:r>
          </a:p>
          <a:p>
            <a:pPr lvl="2"/>
            <a:r>
              <a:rPr lang="en-US" dirty="0" smtClean="0"/>
              <a:t>Tables</a:t>
            </a:r>
          </a:p>
          <a:p>
            <a:pPr lvl="2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18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belongs 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Clothes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may go into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Boxes</a:t>
            </a:r>
            <a:r>
              <a:rPr lang="en-US" dirty="0"/>
              <a:t> 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B05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Boxes</a:t>
            </a:r>
            <a:endParaRPr lang="en-US" dirty="0" smtClean="0"/>
          </a:p>
          <a:p>
            <a:pPr lvl="1"/>
            <a:r>
              <a:rPr lang="en-US" dirty="0" smtClean="0"/>
              <a:t>Silverware, Shoes, Lawn mower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3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Empty Boxes?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 we care about empty boxes?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We’ll keep them and move them too.</a:t>
            </a:r>
          </a:p>
          <a:p>
            <a:pPr lvl="1"/>
            <a:r>
              <a:rPr lang="en-US" dirty="0" smtClean="0"/>
              <a:t>No</a:t>
            </a:r>
          </a:p>
          <a:p>
            <a:pPr lvl="2"/>
            <a:r>
              <a:rPr lang="en-US" dirty="0" smtClean="0"/>
              <a:t>We’ll sell them back or trash them.</a:t>
            </a:r>
          </a:p>
        </p:txBody>
      </p:sp>
    </p:spTree>
    <p:extLst>
      <p:ext uri="{BB962C8B-B14F-4D97-AF65-F5344CB8AC3E}">
        <p14:creationId xmlns:p14="http://schemas.microsoft.com/office/powerpoint/2010/main" val="19232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Zero Cardinality or Optionality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Zero Cardinality (Optionality) examples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/>
              <a:t> </a:t>
            </a:r>
            <a:r>
              <a:rPr lang="en-US" dirty="0" smtClean="0"/>
              <a:t>may </a:t>
            </a:r>
            <a:r>
              <a:rPr lang="en-US" dirty="0"/>
              <a:t>not go in </a:t>
            </a:r>
            <a:r>
              <a:rPr lang="en-US" dirty="0">
                <a:solidFill>
                  <a:srgbClr val="00B050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2"/>
            <a:r>
              <a:rPr lang="en-US" dirty="0" smtClean="0"/>
              <a:t>Lawn mower, couch, table, etc.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  <a:r>
              <a:rPr lang="en-US" dirty="0"/>
              <a:t>may not </a:t>
            </a:r>
            <a:r>
              <a:rPr lang="en-US" dirty="0" smtClean="0"/>
              <a:t>have anything that goes into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may not have anything in it.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Data Model Notation</a:t>
            </a:r>
            <a:endParaRPr 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908175" y="2017712"/>
            <a:ext cx="6172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Thing A has (is related to) One or More of Thing B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Thing B has (is related to) One and Only One Thing A</a:t>
            </a:r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8021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28194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57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5" y="0"/>
            <a:ext cx="8229600" cy="838200"/>
          </a:xfrm>
        </p:spPr>
        <p:txBody>
          <a:bodyPr/>
          <a:lstStyle/>
          <a:p>
            <a:r>
              <a:rPr lang="en-US" dirty="0" smtClean="0"/>
              <a:t>Moving Data Model</a:t>
            </a:r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6" y="28956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38200"/>
            <a:ext cx="845978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0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9847"/>
              </p:ext>
            </p:extLst>
          </p:nvPr>
        </p:nvGraphicFramePr>
        <p:xfrm>
          <a:off x="694244" y="1676837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2917054" y="3712668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17054" y="4169868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746225" y="3523732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774" y="3688311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180644" y="4283239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232897" y="3473552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746225" y="4556511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232897" y="4506331"/>
            <a:ext cx="786319" cy="329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7981" y="865257"/>
            <a:ext cx="4424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Back to our 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98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18939"/>
              </p:ext>
            </p:extLst>
          </p:nvPr>
        </p:nvGraphicFramePr>
        <p:xfrm>
          <a:off x="826292" y="2324223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3049102" y="4360054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49102" y="4817254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78273" y="4171118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822" y="4335697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312692" y="4930625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64945" y="4120938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78273" y="5203897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64945" y="5153717"/>
            <a:ext cx="786319" cy="32915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Databases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057400"/>
            <a:ext cx="6400800" cy="1752600"/>
          </a:xfrm>
        </p:spPr>
        <p:txBody>
          <a:bodyPr/>
          <a:lstStyle/>
          <a:p>
            <a:r>
              <a:rPr lang="en-US" dirty="0" smtClean="0"/>
              <a:t>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29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Association Table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90600"/>
            <a:ext cx="52578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9" y="2514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Association Table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90253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But Wait… Typos!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56257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 - Updated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41467"/>
              </p:ext>
            </p:extLst>
          </p:nvPr>
        </p:nvGraphicFramePr>
        <p:xfrm>
          <a:off x="3516086" y="1926939"/>
          <a:ext cx="3027741" cy="3103245"/>
        </p:xfrm>
        <a:graphic>
          <a:graphicData uri="http://schemas.openxmlformats.org/drawingml/2006/table">
            <a:tbl>
              <a:tblPr/>
              <a:tblGrid>
                <a:gridCol w="1198941"/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68290" y="3374739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8290" y="3374739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8290" y="3374739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7404" y="3363853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68290" y="3146139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68290" y="2765139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68290" y="2460339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4775" y="3146139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2436" y="990402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512" y="1850739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69579" y="2066183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57404" y="3381083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2"/>
          </p:cNvCxnSpPr>
          <p:nvPr/>
        </p:nvCxnSpPr>
        <p:spPr>
          <a:xfrm>
            <a:off x="4811318" y="1421289"/>
            <a:ext cx="467918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7" idx="2"/>
          </p:cNvCxnSpPr>
          <p:nvPr/>
        </p:nvCxnSpPr>
        <p:spPr>
          <a:xfrm flipH="1">
            <a:off x="4212438" y="1421289"/>
            <a:ext cx="598880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 - Updated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27" y="3059786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05427" y="3059786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05427" y="3059786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94541" y="304890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05427" y="2831186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05427" y="2450186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05427" y="2145386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81912" y="28311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786726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649" y="153578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06716" y="1751230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18244"/>
              </p:ext>
            </p:extLst>
          </p:nvPr>
        </p:nvGraphicFramePr>
        <p:xfrm>
          <a:off x="3505200" y="1568443"/>
          <a:ext cx="3128164" cy="4874114"/>
        </p:xfrm>
        <a:graphic>
          <a:graphicData uri="http://schemas.openxmlformats.org/drawingml/2006/table">
            <a:tbl>
              <a:tblPr/>
              <a:tblGrid>
                <a:gridCol w="994564"/>
                <a:gridCol w="2133600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1992455" y="3077016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05427" y="3077016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6313" y="3092443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94541" y="3077016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92455" y="3083360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92455" y="3059786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2"/>
          </p:cNvCxnSpPr>
          <p:nvPr/>
        </p:nvCxnSpPr>
        <p:spPr>
          <a:xfrm>
            <a:off x="4799259" y="1217613"/>
            <a:ext cx="458541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 flipH="1">
            <a:off x="4200377" y="1217613"/>
            <a:ext cx="598882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816429"/>
          </a:xfrm>
        </p:spPr>
        <p:txBody>
          <a:bodyPr/>
          <a:lstStyle/>
          <a:p>
            <a:r>
              <a:rPr lang="en-US" dirty="0" smtClean="0"/>
              <a:t>Association Table - Updated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75640"/>
              </p:ext>
            </p:extLst>
          </p:nvPr>
        </p:nvGraphicFramePr>
        <p:xfrm>
          <a:off x="1676400" y="1513116"/>
          <a:ext cx="3004456" cy="4343400"/>
        </p:xfrm>
        <a:graphic>
          <a:graphicData uri="http://schemas.openxmlformats.org/drawingml/2006/table">
            <a:tbl>
              <a:tblPr/>
              <a:tblGrid>
                <a:gridCol w="936099"/>
                <a:gridCol w="1099178"/>
                <a:gridCol w="969179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754559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No Typos!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524000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But what’s in the Box?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r>
              <a:rPr lang="en-US" dirty="0" smtClean="0"/>
              <a:t>SELECT – Retrieve (SELECT) data from a table.</a:t>
            </a:r>
          </a:p>
          <a:p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868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 list of columns or just use * for all columns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063" y="2819400"/>
            <a:ext cx="3434137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all columns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2821969"/>
            <a:ext cx="4724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Name, Zip, Phone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only 3 columns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2971800"/>
            <a:ext cx="0" cy="1828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2063" y="2819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Name of a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14601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Rooms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Rooms table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61234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Boxes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Boxes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Items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Items table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2514601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2508609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516" y="2438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Criteria or filter conditions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623" y="2206978"/>
            <a:ext cx="4267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Item = ’Books’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where the Item is Books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4369" y="2209800"/>
            <a:ext cx="4137378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ItemID</a:t>
            </a:r>
            <a:r>
              <a:rPr lang="en-US" dirty="0" smtClean="0"/>
              <a:t> &gt;= 4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</a:t>
            </a:r>
            <a:r>
              <a:rPr lang="en-US" i="1" dirty="0">
                <a:solidFill>
                  <a:srgbClr val="00B050"/>
                </a:solidFill>
              </a:rPr>
              <a:t>where the </a:t>
            </a:r>
            <a:r>
              <a:rPr lang="en-US" i="1" dirty="0" smtClean="0">
                <a:solidFill>
                  <a:srgbClr val="00B050"/>
                </a:solidFill>
              </a:rPr>
              <a:t>value of the Item ID is greater than or equal to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6445" y="20320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2133600"/>
            <a:ext cx="0" cy="1905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10600" cy="228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ORDER BY 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Sort by a column or columns,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Ascending (ASC) is the default,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descending (DESC) is an option.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514" y="3332183"/>
            <a:ext cx="280595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Item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Item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(ascending)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7178" y="3332183"/>
            <a:ext cx="399467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ItemID</a:t>
            </a:r>
            <a:r>
              <a:rPr lang="en-US" dirty="0" smtClean="0"/>
              <a:t> DESC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</a:t>
            </a:r>
            <a:r>
              <a:rPr lang="en-US" i="1" dirty="0" err="1" smtClean="0">
                <a:solidFill>
                  <a:srgbClr val="00B050"/>
                </a:solidFill>
              </a:rPr>
              <a:t>ItemID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descending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6225" y="3370284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3200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to Play!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13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Open sqlite3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" y="1676400"/>
            <a:ext cx="9108604" cy="21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80" y="3428395"/>
            <a:ext cx="5261493" cy="19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.header on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.mode column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3412067"/>
            <a:ext cx="3707780" cy="198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52400" y="4800600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60180" y="4746171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4173" y="2590800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/GDIDB1”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 </a:t>
            </a:r>
            <a:r>
              <a:rPr lang="en-US" i="1" dirty="0" smtClean="0">
                <a:solidFill>
                  <a:srgbClr val="00B050"/>
                </a:solidFill>
              </a:rPr>
              <a:t>(use * for all columns)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</p:txBody>
      </p:sp>
    </p:spTree>
    <p:extLst>
      <p:ext uri="{BB962C8B-B14F-4D97-AF65-F5344CB8AC3E}">
        <p14:creationId xmlns:p14="http://schemas.microsoft.com/office/powerpoint/2010/main" val="39442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25786"/>
          </a:xfrm>
        </p:spPr>
        <p:txBody>
          <a:bodyPr>
            <a:normAutofit/>
          </a:bodyPr>
          <a:lstStyle/>
          <a:p>
            <a:r>
              <a:rPr lang="en-US" dirty="0" smtClean="0"/>
              <a:t>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7676"/>
            <a:ext cx="5410200" cy="1766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Single line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Items;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9" y="1981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1733" y="557676"/>
            <a:ext cx="3429000" cy="3352800"/>
          </a:xfrm>
          <a:prstGeom prst="rect">
            <a:avLst/>
          </a:prstGeom>
          <a:ln w="25400">
            <a:solidFill>
              <a:srgbClr val="0070C0"/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Multi-line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dirty="0" smtClean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FROM Items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…&gt; 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1143000"/>
            <a:ext cx="480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5111" y="1143000"/>
            <a:ext cx="32116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smtClean="0"/>
              <a:t>Huh 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Break Time!</a:t>
            </a:r>
          </a:p>
          <a:p>
            <a:pPr marL="0" indent="0" algn="ctr">
              <a:buNone/>
            </a:pPr>
            <a:r>
              <a:rPr lang="en-US" sz="4000" dirty="0"/>
              <a:t>More SQL in the sequel</a:t>
            </a:r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56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On Friday, visit other teams, they may have donuts.</a:t>
            </a:r>
          </a:p>
          <a:p>
            <a:pPr marL="0" indent="0">
              <a:buNone/>
            </a:pPr>
            <a:r>
              <a:rPr lang="en-US" dirty="0"/>
              <a:t>13. It’s 5 o’clock somewhere.</a:t>
            </a:r>
          </a:p>
          <a:p>
            <a:pPr marL="0" indent="0">
              <a:buNone/>
            </a:pPr>
            <a:r>
              <a:rPr lang="en-US" dirty="0"/>
              <a:t>15. Just do the copy-paste.</a:t>
            </a:r>
          </a:p>
          <a:p>
            <a:pPr marL="0" indent="0">
              <a:buNone/>
            </a:pPr>
            <a:r>
              <a:rPr lang="en-US" dirty="0"/>
              <a:t>19. If it works on the first try be suspicious.</a:t>
            </a:r>
          </a:p>
        </p:txBody>
      </p:sp>
    </p:spTree>
    <p:extLst>
      <p:ext uri="{BB962C8B-B14F-4D97-AF65-F5344CB8AC3E}">
        <p14:creationId xmlns:p14="http://schemas.microsoft.com/office/powerpoint/2010/main" val="1179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0">
        <p:circle/>
      </p:transition>
    </mc:Choice>
    <mc:Fallback xmlns="">
      <p:transition spd="slow" advClick="0" advTm="10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= ‘books’;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5791200" cy="256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</a:t>
            </a:r>
            <a:r>
              <a:rPr lang="en-US" b="1" dirty="0" err="1" smtClean="0">
                <a:solidFill>
                  <a:srgbClr val="7030A0"/>
                </a:solidFill>
              </a:rPr>
              <a:t>ItemID</a:t>
            </a:r>
            <a:r>
              <a:rPr lang="en-US" b="1" dirty="0" smtClean="0">
                <a:solidFill>
                  <a:srgbClr val="7030A0"/>
                </a:solidFill>
              </a:rPr>
              <a:t> &gt;= 4;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2366"/>
            <a:ext cx="5029200" cy="452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7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summer activity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like ‘t%’;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6019800" cy="279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1066800"/>
            <a:ext cx="2590800" cy="193899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% is a wildcard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‘t%’ – starts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‘%t’ – ends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‘%t% - has a ‘t’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somewhere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09800"/>
            <a:ext cx="492524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4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 DESC;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799"/>
            <a:ext cx="5334000" cy="345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4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Related Tables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86497"/>
              </p:ext>
            </p:extLst>
          </p:nvPr>
        </p:nvGraphicFramePr>
        <p:xfrm>
          <a:off x="457200" y="2339341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95390"/>
              </p:ext>
            </p:extLst>
          </p:nvPr>
        </p:nvGraphicFramePr>
        <p:xfrm>
          <a:off x="3048000" y="23622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99155"/>
              </p:ext>
            </p:extLst>
          </p:nvPr>
        </p:nvGraphicFramePr>
        <p:xfrm>
          <a:off x="5638800" y="23622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SELECT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JOIN &lt;table2&gt;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ON &lt;table1.column&gt; = &lt;table2.column&gt;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Related Tables = SQL JOIN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862052"/>
              </p:ext>
            </p:extLst>
          </p:nvPr>
        </p:nvGraphicFramePr>
        <p:xfrm>
          <a:off x="457200" y="2339341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151048"/>
              </p:ext>
            </p:extLst>
          </p:nvPr>
        </p:nvGraphicFramePr>
        <p:xfrm>
          <a:off x="3048000" y="23622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14592"/>
              </p:ext>
            </p:extLst>
          </p:nvPr>
        </p:nvGraphicFramePr>
        <p:xfrm>
          <a:off x="5638800" y="23622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&lt;path&gt;GDIDB3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1712"/>
            <a:ext cx="3509426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40" y="2271712"/>
            <a:ext cx="5327387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21782" y="1447800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/GDIDB3”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" y="3276600"/>
            <a:ext cx="3200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94483" y="3135086"/>
            <a:ext cx="3200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69883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9743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</a:t>
            </a:r>
            <a:r>
              <a:rPr lang="en-US" b="1" dirty="0" smtClean="0">
                <a:solidFill>
                  <a:srgbClr val="7030A0"/>
                </a:solidFill>
              </a:rPr>
              <a:t>Box, Room, Item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7467600" cy="33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Why Have a Database?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moving story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35111" y="22098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</p:spTree>
    <p:extLst>
      <p:ext uri="{BB962C8B-B14F-4D97-AF65-F5344CB8AC3E}">
        <p14:creationId xmlns:p14="http://schemas.microsoft.com/office/powerpoint/2010/main" val="1295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TABLE &lt;table name&gt;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 name&gt; &lt;data type&gt; &lt;constraint&gt;,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78" y="2345883"/>
            <a:ext cx="5261493" cy="19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" y="2329555"/>
            <a:ext cx="3707780" cy="198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52398" y="3718088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60178" y="3663659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54171" y="1508288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/GDIDB1”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276600"/>
            <a:ext cx="7415166" cy="285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CREATE TABLE Rooms (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err="1">
                <a:solidFill>
                  <a:srgbClr val="7030A0"/>
                </a:solidFill>
              </a:rPr>
              <a:t>RoomID</a:t>
            </a:r>
            <a:r>
              <a:rPr lang="en-US" b="1" dirty="0">
                <a:solidFill>
                  <a:srgbClr val="7030A0"/>
                </a:solidFill>
              </a:rPr>
              <a:t> INTEGER </a:t>
            </a:r>
            <a:r>
              <a:rPr lang="en-US" b="1" dirty="0">
                <a:solidFill>
                  <a:srgbClr val="C00000"/>
                </a:solidFill>
              </a:rPr>
              <a:t>PRIMARY KEY</a:t>
            </a:r>
            <a:r>
              <a:rPr lang="en-US" b="1" dirty="0" smtClean="0">
                <a:solidFill>
                  <a:srgbClr val="7030A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>
                <a:solidFill>
                  <a:srgbClr val="7030A0"/>
                </a:solidFill>
              </a:rPr>
              <a:t>Room VARCHAR(100)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5410200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an 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INSERT INTO &lt;table name&gt; (column,…)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VALUES (values,…);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Data for a single row only</a:t>
            </a:r>
          </a:p>
        </p:txBody>
      </p:sp>
    </p:spTree>
    <p:extLst>
      <p:ext uri="{BB962C8B-B14F-4D97-AF65-F5344CB8AC3E}">
        <p14:creationId xmlns:p14="http://schemas.microsoft.com/office/powerpoint/2010/main" val="37754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INSERT INTO </a:t>
            </a:r>
            <a:r>
              <a:rPr lang="en-US" b="1" dirty="0">
                <a:solidFill>
                  <a:srgbClr val="7030A0"/>
                </a:solidFill>
              </a:rPr>
              <a:t>Rooms </a:t>
            </a:r>
            <a:r>
              <a:rPr lang="en-US" b="1" dirty="0" smtClean="0">
                <a:solidFill>
                  <a:srgbClr val="7030A0"/>
                </a:solidFill>
              </a:rPr>
              <a:t>(Room)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VALUES (‘Kitchen’);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Rooms;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35729"/>
            <a:ext cx="7586662" cy="312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4338" y="4495800"/>
            <a:ext cx="1719262" cy="1219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SELECT – Retrieve (SELECT) data from a table.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Sharky\GDI\thatAllFolk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963612"/>
            <a:ext cx="5443537" cy="44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Moving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3200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Rooms</a:t>
            </a:r>
          </a:p>
          <a:p>
            <a:pPr lvl="1" fontAlgn="b"/>
            <a:r>
              <a:rPr lang="en-US" dirty="0"/>
              <a:t>Kitchen</a:t>
            </a:r>
            <a:endParaRPr lang="en-US" sz="2000" dirty="0"/>
          </a:p>
          <a:p>
            <a:pPr lvl="1" fontAlgn="b"/>
            <a:r>
              <a:rPr lang="en-US" dirty="0"/>
              <a:t>Garage</a:t>
            </a:r>
            <a:endParaRPr lang="en-US" sz="2000" dirty="0"/>
          </a:p>
          <a:p>
            <a:pPr lvl="1" fontAlgn="b"/>
            <a:r>
              <a:rPr lang="en-US" dirty="0"/>
              <a:t>Family Room</a:t>
            </a:r>
            <a:endParaRPr lang="en-US" sz="2000" dirty="0"/>
          </a:p>
          <a:p>
            <a:pPr lvl="1" fontAlgn="b"/>
            <a:r>
              <a:rPr lang="en-US" dirty="0"/>
              <a:t>Dining Room</a:t>
            </a:r>
            <a:endParaRPr lang="en-US" sz="2000" dirty="0"/>
          </a:p>
          <a:p>
            <a:pPr lvl="1" fontAlgn="b"/>
            <a:r>
              <a:rPr lang="en-US" dirty="0"/>
              <a:t>Bedroom</a:t>
            </a:r>
            <a:endParaRPr lang="en-US" sz="2000" dirty="0"/>
          </a:p>
          <a:p>
            <a:pPr lvl="1" fontAlgn="b"/>
            <a:r>
              <a:rPr lang="en-US" dirty="0"/>
              <a:t>Bathroom</a:t>
            </a:r>
            <a:endParaRPr lang="en-US" sz="2000" dirty="0"/>
          </a:p>
          <a:p>
            <a:pPr lvl="1" fontAlgn="b"/>
            <a:r>
              <a:rPr lang="en-US" dirty="0"/>
              <a:t>Closet</a:t>
            </a:r>
            <a:endParaRPr lang="en-US" sz="2000" dirty="0"/>
          </a:p>
          <a:p>
            <a:pPr lvl="1" fontAlgn="b"/>
            <a:r>
              <a:rPr lang="en-US" dirty="0"/>
              <a:t>Patio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990600"/>
            <a:ext cx="3200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Items</a:t>
            </a:r>
          </a:p>
          <a:p>
            <a:pPr lvl="1" fontAlgn="b"/>
            <a:r>
              <a:rPr lang="en-US" dirty="0"/>
              <a:t>Clothes</a:t>
            </a:r>
            <a:endParaRPr lang="en-US" sz="2000" dirty="0"/>
          </a:p>
          <a:p>
            <a:pPr lvl="1" fontAlgn="b"/>
            <a:r>
              <a:rPr lang="en-US" dirty="0"/>
              <a:t>Jackets</a:t>
            </a:r>
            <a:endParaRPr lang="en-US" sz="2000" dirty="0"/>
          </a:p>
          <a:p>
            <a:pPr lvl="1" fontAlgn="b"/>
            <a:r>
              <a:rPr lang="en-US" dirty="0"/>
              <a:t>Hangers</a:t>
            </a:r>
            <a:endParaRPr lang="en-US" sz="2000" dirty="0"/>
          </a:p>
          <a:p>
            <a:pPr lvl="1" fontAlgn="b"/>
            <a:r>
              <a:rPr lang="en-US" dirty="0"/>
              <a:t>Towels</a:t>
            </a:r>
            <a:endParaRPr lang="en-US" sz="2000" dirty="0"/>
          </a:p>
          <a:p>
            <a:pPr lvl="1" fontAlgn="b"/>
            <a:r>
              <a:rPr lang="en-US" dirty="0"/>
              <a:t>Dishes</a:t>
            </a:r>
            <a:endParaRPr lang="en-US" sz="2000" dirty="0"/>
          </a:p>
          <a:p>
            <a:pPr lvl="1" fontAlgn="b"/>
            <a:r>
              <a:rPr lang="en-US" dirty="0"/>
              <a:t>Pots &amp; Pans</a:t>
            </a:r>
            <a:endParaRPr lang="en-US" sz="2000" dirty="0"/>
          </a:p>
          <a:p>
            <a:pPr lvl="1" fontAlgn="b"/>
            <a:r>
              <a:rPr lang="en-US" dirty="0"/>
              <a:t>Utensils</a:t>
            </a:r>
            <a:endParaRPr lang="en-US" sz="2000" dirty="0"/>
          </a:p>
          <a:p>
            <a:pPr lvl="1" fontAlgn="b"/>
            <a:r>
              <a:rPr lang="en-US" dirty="0"/>
              <a:t>Silverware</a:t>
            </a:r>
            <a:endParaRPr lang="en-US" sz="2000" dirty="0"/>
          </a:p>
          <a:p>
            <a:pPr lvl="1" fontAlgn="b"/>
            <a:r>
              <a:rPr lang="en-US" dirty="0"/>
              <a:t>Toiletries</a:t>
            </a:r>
            <a:endParaRPr lang="en-US" sz="2000" dirty="0"/>
          </a:p>
          <a:p>
            <a:pPr lvl="1" fontAlgn="b"/>
            <a:r>
              <a:rPr lang="en-US" dirty="0"/>
              <a:t>Shoes</a:t>
            </a:r>
            <a:endParaRPr lang="en-US" sz="2000" dirty="0"/>
          </a:p>
          <a:p>
            <a:pPr lvl="1" fontAlgn="b"/>
            <a:r>
              <a:rPr lang="en-US" dirty="0"/>
              <a:t>Books</a:t>
            </a:r>
            <a:endParaRPr lang="en-US" sz="2000" dirty="0"/>
          </a:p>
          <a:p>
            <a:pPr lvl="1" fontAlgn="b"/>
            <a:r>
              <a:rPr lang="en-US" dirty="0"/>
              <a:t>Games</a:t>
            </a:r>
            <a:endParaRPr lang="en-US" sz="2000" dirty="0"/>
          </a:p>
          <a:p>
            <a:pPr lvl="1" fontAlgn="b"/>
            <a:r>
              <a:rPr lang="en-US" dirty="0"/>
              <a:t>Lawn Mower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27013"/>
              </p:ext>
            </p:extLst>
          </p:nvPr>
        </p:nvGraphicFramePr>
        <p:xfrm>
          <a:off x="3982663" y="1606544"/>
          <a:ext cx="1752600" cy="3103245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34863" y="3054344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3054344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3054344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304345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825744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444744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2139944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82574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1099457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53034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745788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23977" y="3060688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34863" y="2838900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2838900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2838900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2828014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610300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229300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1924500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610300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884013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314900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530344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45788"/>
              </p:ext>
            </p:extLst>
          </p:nvPr>
        </p:nvGraphicFramePr>
        <p:xfrm>
          <a:off x="4034636" y="1347557"/>
          <a:ext cx="1604164" cy="4874114"/>
        </p:xfrm>
        <a:graphic>
          <a:graphicData uri="http://schemas.openxmlformats.org/drawingml/2006/table">
            <a:tbl>
              <a:tblPr/>
              <a:tblGrid>
                <a:gridCol w="1604164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2521891" y="2856130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34863" y="2856130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45749" y="2871557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23977" y="2856130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21891" y="2862474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21891" y="2838900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10936</TotalTime>
  <Words>2007</Words>
  <Application>Microsoft Office PowerPoint</Application>
  <PresentationFormat>On-screen Show (4:3)</PresentationFormat>
  <Paragraphs>925</Paragraphs>
  <Slides>66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  <vt:variant>
        <vt:lpstr>Custom Shows</vt:lpstr>
      </vt:variant>
      <vt:variant>
        <vt:i4>1</vt:i4>
      </vt:variant>
    </vt:vector>
  </HeadingPairs>
  <TitlesOfParts>
    <vt:vector size="68" baseType="lpstr">
      <vt:lpstr>Office Theme</vt:lpstr>
      <vt:lpstr>Sharky’s Odd Rules</vt:lpstr>
      <vt:lpstr>Upcoming Events</vt:lpstr>
      <vt:lpstr>Introduction to Databases and SQL</vt:lpstr>
      <vt:lpstr>WELCOME!</vt:lpstr>
      <vt:lpstr>Introductions</vt:lpstr>
      <vt:lpstr>Why Have a Database?</vt:lpstr>
      <vt:lpstr>Moving Lists</vt:lpstr>
      <vt:lpstr>Database Table Rooms</vt:lpstr>
      <vt:lpstr>Database Table Items</vt:lpstr>
      <vt:lpstr>Box Contents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There Must be a Better Way!</vt:lpstr>
      <vt:lpstr>Relationships and Cardinality</vt:lpstr>
      <vt:lpstr>Cardinality</vt:lpstr>
      <vt:lpstr>Relationships and Cardinality</vt:lpstr>
      <vt:lpstr>Large Items?</vt:lpstr>
      <vt:lpstr>Relationships and Cardinality</vt:lpstr>
      <vt:lpstr>Empty Boxes?</vt:lpstr>
      <vt:lpstr>Zero Cardinality or Optionality</vt:lpstr>
      <vt:lpstr>Data Model Notation</vt:lpstr>
      <vt:lpstr>Moving Data Model</vt:lpstr>
      <vt:lpstr>Database Table Boxes</vt:lpstr>
      <vt:lpstr>Database Table Boxes</vt:lpstr>
      <vt:lpstr>Association Table</vt:lpstr>
      <vt:lpstr>Association Table Solution</vt:lpstr>
      <vt:lpstr>But Wait… Typos!</vt:lpstr>
      <vt:lpstr>Database Table Rooms - Updated</vt:lpstr>
      <vt:lpstr>Database Table Items - Updated</vt:lpstr>
      <vt:lpstr>Association Table - Updated</vt:lpstr>
      <vt:lpstr>SQL Statements</vt:lpstr>
      <vt:lpstr>Anatomy of a SELECT Statement</vt:lpstr>
      <vt:lpstr>Anatomy of a SELECT Statement</vt:lpstr>
      <vt:lpstr>Anatomy of a SELECT Statement</vt:lpstr>
      <vt:lpstr>Anatomy of a SELECT Statement</vt:lpstr>
      <vt:lpstr>Anatomy of a SELECT Statement</vt:lpstr>
      <vt:lpstr>Time to Play!</vt:lpstr>
      <vt:lpstr>Sqlite housekeeping</vt:lpstr>
      <vt:lpstr>Basic SELECT Statement</vt:lpstr>
      <vt:lpstr>SQL!</vt:lpstr>
      <vt:lpstr>Huh WHERE!</vt:lpstr>
      <vt:lpstr>Sharky’s Odd Rules Continued</vt:lpstr>
      <vt:lpstr>SQL Where Clause</vt:lpstr>
      <vt:lpstr>SQL Where Clause</vt:lpstr>
      <vt:lpstr>SQL Where Clause</vt:lpstr>
      <vt:lpstr>SQL Order By Clause</vt:lpstr>
      <vt:lpstr>SQL Order By Clause</vt:lpstr>
      <vt:lpstr>Multiple Related Tables</vt:lpstr>
      <vt:lpstr>Anatomy of a SELECT JOIN Statement</vt:lpstr>
      <vt:lpstr>Multiple Related Tables = SQL JOIN</vt:lpstr>
      <vt:lpstr>Sqlite housekeeping</vt:lpstr>
      <vt:lpstr>SQL JOIN Clause</vt:lpstr>
      <vt:lpstr>SQL JOIN Clause</vt:lpstr>
      <vt:lpstr>SQL JOIN Clause</vt:lpstr>
      <vt:lpstr>Anatomy of a CREATE TABLE Statement</vt:lpstr>
      <vt:lpstr>Sqlite housekeeping</vt:lpstr>
      <vt:lpstr>CREATE TABLE Statement</vt:lpstr>
      <vt:lpstr>Anatomy of an INSERT Statement</vt:lpstr>
      <vt:lpstr>INSERT Statement</vt:lpstr>
      <vt:lpstr>SQL Statements</vt:lpstr>
      <vt:lpstr>PowerPoint Presentation</vt:lpstr>
      <vt:lpstr>Intro</vt:lpstr>
    </vt:vector>
  </TitlesOfParts>
  <Company>Clearwater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SQL</dc:title>
  <dc:creator>Sharky Jacaway</dc:creator>
  <cp:lastModifiedBy>Sharky</cp:lastModifiedBy>
  <cp:revision>83</cp:revision>
  <dcterms:created xsi:type="dcterms:W3CDTF">2015-05-06T16:11:51Z</dcterms:created>
  <dcterms:modified xsi:type="dcterms:W3CDTF">2015-07-15T11:00:57Z</dcterms:modified>
</cp:coreProperties>
</file>