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56" r:id="rId3"/>
    <p:sldId id="289" r:id="rId4"/>
    <p:sldId id="290" r:id="rId5"/>
    <p:sldId id="257" r:id="rId6"/>
    <p:sldId id="274" r:id="rId7"/>
    <p:sldId id="258" r:id="rId8"/>
    <p:sldId id="259" r:id="rId9"/>
    <p:sldId id="260" r:id="rId10"/>
    <p:sldId id="261" r:id="rId11"/>
    <p:sldId id="263" r:id="rId12"/>
    <p:sldId id="265" r:id="rId13"/>
    <p:sldId id="267" r:id="rId14"/>
    <p:sldId id="268" r:id="rId15"/>
    <p:sldId id="266" r:id="rId16"/>
    <p:sldId id="269" r:id="rId17"/>
    <p:sldId id="270" r:id="rId18"/>
    <p:sldId id="264" r:id="rId19"/>
    <p:sldId id="271" r:id="rId20"/>
    <p:sldId id="272" r:id="rId21"/>
    <p:sldId id="273" r:id="rId22"/>
    <p:sldId id="275" r:id="rId23"/>
    <p:sldId id="278" r:id="rId24"/>
    <p:sldId id="277" r:id="rId25"/>
    <p:sldId id="276" r:id="rId26"/>
    <p:sldId id="279" r:id="rId27"/>
    <p:sldId id="280" r:id="rId28"/>
    <p:sldId id="281" r:id="rId29"/>
    <p:sldId id="282" r:id="rId30"/>
    <p:sldId id="284" r:id="rId31"/>
    <p:sldId id="283" r:id="rId32"/>
    <p:sldId id="285" r:id="rId33"/>
    <p:sldId id="286" r:id="rId34"/>
    <p:sldId id="287" r:id="rId35"/>
    <p:sldId id="288" r:id="rId36"/>
    <p:sldId id="293" r:id="rId37"/>
    <p:sldId id="292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8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0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0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9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6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3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1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0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8E424-B0E7-4195-8E52-EB1FBE2B7F9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4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1143000"/>
          </a:xfrm>
        </p:spPr>
        <p:txBody>
          <a:bodyPr/>
          <a:lstStyle/>
          <a:p>
            <a:r>
              <a:rPr lang="en-US" dirty="0" err="1" smtClean="0"/>
              <a:t>Sharky’s</a:t>
            </a:r>
            <a:r>
              <a:rPr lang="en-US" dirty="0" smtClean="0"/>
              <a:t> Odd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dirty="0" smtClean="0"/>
              <a:t>. When </a:t>
            </a:r>
            <a:r>
              <a:rPr lang="en-US" dirty="0"/>
              <a:t>in doubt, wipe the line and re-type it.</a:t>
            </a:r>
          </a:p>
          <a:p>
            <a:pPr marL="0" indent="0">
              <a:buNone/>
            </a:pPr>
            <a:r>
              <a:rPr lang="en-US" dirty="0"/>
              <a:t>11. Never show up </a:t>
            </a:r>
            <a:r>
              <a:rPr lang="en-US" dirty="0" smtClean="0"/>
              <a:t>late, </a:t>
            </a:r>
            <a:r>
              <a:rPr lang="en-US" dirty="0"/>
              <a:t>and empty handed.</a:t>
            </a:r>
          </a:p>
          <a:p>
            <a:pPr marL="0" indent="0">
              <a:buNone/>
            </a:pPr>
            <a:r>
              <a:rPr lang="en-US" dirty="0"/>
              <a:t>3. Never argue with success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7. Never draw more in the morning than you can erase in the afternoon.</a:t>
            </a:r>
          </a:p>
        </p:txBody>
      </p:sp>
    </p:spTree>
    <p:extLst>
      <p:ext uri="{BB962C8B-B14F-4D97-AF65-F5344CB8AC3E}">
        <p14:creationId xmlns:p14="http://schemas.microsoft.com/office/powerpoint/2010/main" val="203692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Box Contents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971800" y="1524000"/>
            <a:ext cx="2819400" cy="266700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Closet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Hangers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Jackets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Shoes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642" y="1981201"/>
            <a:ext cx="1200357" cy="1828800"/>
          </a:xfrm>
          <a:prstGeom prst="rect">
            <a:avLst/>
          </a:prstGeom>
          <a:scene3d>
            <a:camera prst="perspectiveHeroicExtremeRightFacing" fov="0">
              <a:rot lat="3000000" lon="19800000" rev="600000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00" y="1066800"/>
            <a:ext cx="1649600" cy="1575703"/>
          </a:xfrm>
          <a:prstGeom prst="rect">
            <a:avLst/>
          </a:prstGeom>
          <a:scene3d>
            <a:camera prst="isometricOffAxis2Top">
              <a:rot lat="18075715" lon="3207254" rev="186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1300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2733212"/>
            <a:ext cx="1366535" cy="3909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2733212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2433855"/>
            <a:ext cx="1371600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2517768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1867798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48825" y="2083242"/>
            <a:ext cx="83440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941852"/>
              </p:ext>
            </p:extLst>
          </p:nvPr>
        </p:nvGraphicFramePr>
        <p:xfrm>
          <a:off x="2433670" y="1885025"/>
          <a:ext cx="5660237" cy="1447800"/>
        </p:xfrm>
        <a:graphic>
          <a:graphicData uri="http://schemas.openxmlformats.org/drawingml/2006/table">
            <a:tbl>
              <a:tblPr/>
              <a:tblGrid>
                <a:gridCol w="722164"/>
                <a:gridCol w="1280473"/>
                <a:gridCol w="1066800"/>
                <a:gridCol w="1295400"/>
                <a:gridCol w="1295400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29659" y="1269087"/>
            <a:ext cx="827482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95600" y="1269087"/>
            <a:ext cx="1861541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979651" y="3320138"/>
            <a:ext cx="1366535" cy="3909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3700" y="3320138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979651" y="3020781"/>
            <a:ext cx="1371600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9108" y="3104694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19718" y="1457783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217" y="2454724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10284" y="2670168"/>
            <a:ext cx="83440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9998"/>
              </p:ext>
            </p:extLst>
          </p:nvPr>
        </p:nvGraphicFramePr>
        <p:xfrm>
          <a:off x="2395129" y="2471951"/>
          <a:ext cx="5660237" cy="1447800"/>
        </p:xfrm>
        <a:graphic>
          <a:graphicData uri="http://schemas.openxmlformats.org/drawingml/2006/table">
            <a:tbl>
              <a:tblPr/>
              <a:tblGrid>
                <a:gridCol w="722164"/>
                <a:gridCol w="1280473"/>
                <a:gridCol w="1066800"/>
                <a:gridCol w="1295400"/>
                <a:gridCol w="1295400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18600" y="1888670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891118" y="1856013"/>
            <a:ext cx="827482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57059" y="1856013"/>
            <a:ext cx="1861541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18600" y="1848299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18600" y="1848299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03992" y="837297"/>
            <a:ext cx="6029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But wait! Box #3 also has Utensils!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56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2733212"/>
            <a:ext cx="847833" cy="3147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2733212"/>
            <a:ext cx="863784" cy="435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2433855"/>
            <a:ext cx="847833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2517768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1867798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448825" y="2083241"/>
            <a:ext cx="4172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635871" y="1269087"/>
            <a:ext cx="1121270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514600" y="1269087"/>
            <a:ext cx="2242542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311623"/>
              </p:ext>
            </p:extLst>
          </p:nvPr>
        </p:nvGraphicFramePr>
        <p:xfrm>
          <a:off x="1997570" y="1857350"/>
          <a:ext cx="6477000" cy="1447800"/>
        </p:xfrm>
        <a:graphic>
          <a:graphicData uri="http://schemas.openxmlformats.org/drawingml/2006/table">
            <a:tbl>
              <a:tblPr/>
              <a:tblGrid>
                <a:gridCol w="736239"/>
                <a:gridCol w="1247164"/>
                <a:gridCol w="1028196"/>
                <a:gridCol w="1155134"/>
                <a:gridCol w="1294765"/>
                <a:gridCol w="1015502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4746255" y="1261372"/>
            <a:ext cx="2949945" cy="51570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06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2733212"/>
            <a:ext cx="847833" cy="3147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2733212"/>
            <a:ext cx="863784" cy="435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2433855"/>
            <a:ext cx="847833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2517768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1867798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448825" y="2083241"/>
            <a:ext cx="4172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635871" y="1269087"/>
            <a:ext cx="1121270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514600" y="1269087"/>
            <a:ext cx="2242542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258430"/>
              </p:ext>
            </p:extLst>
          </p:nvPr>
        </p:nvGraphicFramePr>
        <p:xfrm>
          <a:off x="1997570" y="1857350"/>
          <a:ext cx="6477000" cy="2127885"/>
        </p:xfrm>
        <a:graphic>
          <a:graphicData uri="http://schemas.openxmlformats.org/drawingml/2006/table">
            <a:tbl>
              <a:tblPr/>
              <a:tblGrid>
                <a:gridCol w="736239"/>
                <a:gridCol w="1247164"/>
                <a:gridCol w="1028196"/>
                <a:gridCol w="1155134"/>
                <a:gridCol w="1294765"/>
                <a:gridCol w="1015502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4746255" y="1261372"/>
            <a:ext cx="2949945" cy="51570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18192" y="2754983"/>
            <a:ext cx="847833" cy="6740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09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3361530"/>
            <a:ext cx="1366535" cy="3909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3361530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3062173"/>
            <a:ext cx="1371600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3146086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1499175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2496116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48825" y="2711560"/>
            <a:ext cx="83440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67725"/>
              </p:ext>
            </p:extLst>
          </p:nvPr>
        </p:nvGraphicFramePr>
        <p:xfrm>
          <a:off x="2433670" y="2513343"/>
          <a:ext cx="5660237" cy="2127885"/>
        </p:xfrm>
        <a:graphic>
          <a:graphicData uri="http://schemas.openxmlformats.org/drawingml/2006/table">
            <a:tbl>
              <a:tblPr/>
              <a:tblGrid>
                <a:gridCol w="722164"/>
                <a:gridCol w="1280473"/>
                <a:gridCol w="1066800"/>
                <a:gridCol w="1295400"/>
                <a:gridCol w="1295400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930062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29659" y="1897405"/>
            <a:ext cx="827482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95600" y="1897405"/>
            <a:ext cx="1861541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889691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889691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0" y="914400"/>
            <a:ext cx="7769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But wait! Box #4 has Books from two rooms!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02241" y="3361530"/>
            <a:ext cx="1366535" cy="8294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7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44517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343399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558058" y="1269087"/>
            <a:ext cx="1785341" cy="53113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243683" y="1269087"/>
            <a:ext cx="3099717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343399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43399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32513" y="1261372"/>
            <a:ext cx="2949945" cy="51570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91900"/>
              </p:ext>
            </p:extLst>
          </p:nvPr>
        </p:nvGraphicFramePr>
        <p:xfrm>
          <a:off x="805458" y="1879580"/>
          <a:ext cx="7721601" cy="2171700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3439842" y="1301510"/>
            <a:ext cx="892672" cy="49870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049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81365"/>
              </p:ext>
            </p:extLst>
          </p:nvPr>
        </p:nvGraphicFramePr>
        <p:xfrm>
          <a:off x="762000" y="1850369"/>
          <a:ext cx="7721601" cy="2696293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32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Miscellaneous</a:t>
                      </a:r>
                      <a:endParaRPr lang="en-US" sz="3200" b="1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68163" y="762000"/>
            <a:ext cx="62151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But wait! Box #5 has multiple items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from multiple rooms!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Lightning Bolt 2"/>
          <p:cNvSpPr/>
          <p:nvPr/>
        </p:nvSpPr>
        <p:spPr>
          <a:xfrm>
            <a:off x="2984810" y="3886200"/>
            <a:ext cx="762000" cy="30480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84810" y="4343400"/>
            <a:ext cx="786319" cy="3291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V="1">
            <a:off x="3813981" y="3697264"/>
            <a:ext cx="786319" cy="3291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1530" y="3861843"/>
            <a:ext cx="786319" cy="3291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248400" y="4456771"/>
            <a:ext cx="786319" cy="329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 flipH="1" flipV="1">
            <a:off x="5300653" y="3647084"/>
            <a:ext cx="786319" cy="3291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>
            <a:off x="3813981" y="4730043"/>
            <a:ext cx="786319" cy="329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H="1">
            <a:off x="5300653" y="4679863"/>
            <a:ext cx="786319" cy="3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75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There Must be a Better Way!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Let’s talk about relationships.</a:t>
            </a:r>
          </a:p>
          <a:p>
            <a:r>
              <a:rPr lang="en-US" dirty="0" smtClean="0"/>
              <a:t>A Box can have:</a:t>
            </a:r>
          </a:p>
          <a:p>
            <a:pPr lvl="1"/>
            <a:r>
              <a:rPr lang="en-US" dirty="0" smtClean="0"/>
              <a:t>One item in it (books)</a:t>
            </a:r>
          </a:p>
          <a:p>
            <a:pPr lvl="1"/>
            <a:r>
              <a:rPr lang="en-US" dirty="0" smtClean="0"/>
              <a:t>Many items in it (hangers, jackets, shoes)</a:t>
            </a:r>
          </a:p>
          <a:p>
            <a:r>
              <a:rPr lang="en-US" dirty="0" smtClean="0"/>
              <a:t>Likewise a Box can have items from:</a:t>
            </a:r>
          </a:p>
          <a:p>
            <a:pPr lvl="1"/>
            <a:r>
              <a:rPr lang="en-US" dirty="0" smtClean="0"/>
              <a:t>One room (kitchen)</a:t>
            </a:r>
          </a:p>
          <a:p>
            <a:pPr lvl="1"/>
            <a:r>
              <a:rPr lang="en-US" dirty="0" smtClean="0"/>
              <a:t>Many rooms (family room, bedroom)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5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Relationships and 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Relationship</a:t>
            </a:r>
          </a:p>
          <a:p>
            <a:pPr lvl="1"/>
            <a:r>
              <a:rPr lang="en-US" dirty="0" smtClean="0"/>
              <a:t>How 2 or more things are connected</a:t>
            </a:r>
          </a:p>
          <a:p>
            <a:r>
              <a:rPr lang="en-US" dirty="0" smtClean="0"/>
              <a:t>Cardinality</a:t>
            </a:r>
          </a:p>
          <a:p>
            <a:pPr lvl="1"/>
            <a:r>
              <a:rPr lang="en-US" dirty="0" smtClean="0"/>
              <a:t>The number of things in 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8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Databases and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(Structured Query Language)</a:t>
            </a:r>
          </a:p>
        </p:txBody>
      </p:sp>
    </p:spTree>
    <p:extLst>
      <p:ext uri="{BB962C8B-B14F-4D97-AF65-F5344CB8AC3E}">
        <p14:creationId xmlns:p14="http://schemas.microsoft.com/office/powerpoint/2010/main" val="329572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Cardinality examples</a:t>
            </a:r>
          </a:p>
          <a:p>
            <a:pPr lvl="1"/>
            <a:r>
              <a:rPr lang="en-US" dirty="0" smtClean="0"/>
              <a:t>Zero things</a:t>
            </a:r>
          </a:p>
          <a:p>
            <a:pPr lvl="1"/>
            <a:r>
              <a:rPr lang="en-US" dirty="0" smtClean="0"/>
              <a:t>One thing</a:t>
            </a:r>
          </a:p>
          <a:p>
            <a:pPr lvl="1"/>
            <a:r>
              <a:rPr lang="en-US" dirty="0" smtClean="0"/>
              <a:t>Many things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7030A0"/>
                </a:solidFill>
              </a:rPr>
              <a:t>How many is Many?</a:t>
            </a:r>
          </a:p>
        </p:txBody>
      </p:sp>
    </p:spTree>
    <p:extLst>
      <p:ext uri="{BB962C8B-B14F-4D97-AF65-F5344CB8AC3E}">
        <p14:creationId xmlns:p14="http://schemas.microsoft.com/office/powerpoint/2010/main" val="10385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Relationships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Cardinality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 can have: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 smtClean="0"/>
              <a:t> in it (books)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items</a:t>
            </a:r>
            <a:r>
              <a:rPr lang="en-US" dirty="0" smtClean="0"/>
              <a:t> in it (hangers, jackets, shoes)</a:t>
            </a:r>
          </a:p>
          <a:p>
            <a:r>
              <a:rPr lang="en-US" dirty="0" smtClean="0"/>
              <a:t>Likewise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 can have items from: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</a:t>
            </a:r>
            <a:r>
              <a:rPr lang="en-US" dirty="0" smtClean="0"/>
              <a:t> (kitchen)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rooms</a:t>
            </a:r>
            <a:r>
              <a:rPr lang="en-US" dirty="0" smtClean="0"/>
              <a:t> (family room, bedroom)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0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Large Items?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Items that will not be boxed</a:t>
            </a:r>
          </a:p>
          <a:p>
            <a:pPr lvl="1"/>
            <a:r>
              <a:rPr lang="en-US" dirty="0" smtClean="0"/>
              <a:t>Patio</a:t>
            </a:r>
          </a:p>
          <a:p>
            <a:pPr lvl="2"/>
            <a:r>
              <a:rPr lang="en-US" dirty="0" smtClean="0"/>
              <a:t>Lawn Mower</a:t>
            </a:r>
          </a:p>
          <a:p>
            <a:pPr lvl="1"/>
            <a:r>
              <a:rPr lang="en-US" dirty="0" smtClean="0"/>
              <a:t>Family Room</a:t>
            </a:r>
          </a:p>
          <a:p>
            <a:pPr lvl="2"/>
            <a:r>
              <a:rPr lang="en-US" dirty="0" smtClean="0"/>
              <a:t>Couch</a:t>
            </a:r>
          </a:p>
          <a:p>
            <a:pPr lvl="2"/>
            <a:r>
              <a:rPr lang="en-US" dirty="0" smtClean="0"/>
              <a:t>Chair</a:t>
            </a:r>
          </a:p>
          <a:p>
            <a:pPr lvl="2"/>
            <a:r>
              <a:rPr lang="en-US" dirty="0" smtClean="0"/>
              <a:t>Tables</a:t>
            </a:r>
          </a:p>
          <a:p>
            <a:pPr lvl="2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6185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Relationships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Cardinality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 smtClean="0"/>
              <a:t> belongs to </a:t>
            </a:r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Clothes</a:t>
            </a:r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 smtClean="0"/>
              <a:t> may go into </a:t>
            </a:r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Boxes</a:t>
            </a:r>
            <a:r>
              <a:rPr lang="en-US" dirty="0"/>
              <a:t> 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rgbClr val="00B050"/>
                </a:solidFill>
              </a:rPr>
              <a:t>No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Boxes</a:t>
            </a:r>
            <a:endParaRPr lang="en-US" dirty="0" smtClean="0"/>
          </a:p>
          <a:p>
            <a:pPr lvl="1"/>
            <a:r>
              <a:rPr lang="en-US" dirty="0" smtClean="0"/>
              <a:t>Silverware, Shoes, Lawn mower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939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Empty Boxes?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Do we care about empty boxes?</a:t>
            </a:r>
          </a:p>
          <a:p>
            <a:pPr lvl="1"/>
            <a:r>
              <a:rPr lang="en-US" dirty="0" smtClean="0"/>
              <a:t>Yes</a:t>
            </a:r>
          </a:p>
          <a:p>
            <a:pPr lvl="2"/>
            <a:r>
              <a:rPr lang="en-US" dirty="0" smtClean="0"/>
              <a:t>We’ll keep them and move them too.</a:t>
            </a:r>
          </a:p>
          <a:p>
            <a:pPr lvl="1"/>
            <a:r>
              <a:rPr lang="en-US" dirty="0" smtClean="0"/>
              <a:t>No</a:t>
            </a:r>
          </a:p>
          <a:p>
            <a:pPr lvl="2"/>
            <a:r>
              <a:rPr lang="en-US" dirty="0" smtClean="0"/>
              <a:t>We’ll sell them back or trash them.</a:t>
            </a:r>
          </a:p>
        </p:txBody>
      </p:sp>
    </p:spTree>
    <p:extLst>
      <p:ext uri="{BB962C8B-B14F-4D97-AF65-F5344CB8AC3E}">
        <p14:creationId xmlns:p14="http://schemas.microsoft.com/office/powerpoint/2010/main" val="19232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Zero Cardinality or Optionality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Zero Cardinality (Optionality) examples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/>
              <a:t> </a:t>
            </a:r>
            <a:r>
              <a:rPr lang="en-US" dirty="0" smtClean="0"/>
              <a:t>may </a:t>
            </a:r>
            <a:r>
              <a:rPr lang="en-US" dirty="0"/>
              <a:t>not go in </a:t>
            </a:r>
            <a:r>
              <a:rPr lang="en-US" dirty="0">
                <a:solidFill>
                  <a:srgbClr val="00B050"/>
                </a:solidFill>
              </a:rPr>
              <a:t>One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endParaRPr lang="en-US" dirty="0" smtClean="0"/>
          </a:p>
          <a:p>
            <a:pPr lvl="2"/>
            <a:r>
              <a:rPr lang="en-US" dirty="0" smtClean="0"/>
              <a:t>Lawn mower, couch, table, etc.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</a:t>
            </a:r>
            <a:r>
              <a:rPr lang="en-US" dirty="0" smtClean="0"/>
              <a:t> </a:t>
            </a:r>
            <a:r>
              <a:rPr lang="en-US" dirty="0"/>
              <a:t>may not </a:t>
            </a:r>
            <a:r>
              <a:rPr lang="en-US" dirty="0" smtClean="0"/>
              <a:t>have anything that goes into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 may not have anything in it.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73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US" dirty="0" smtClean="0"/>
              <a:t>Data Model Notation</a:t>
            </a:r>
            <a:endParaRPr lang="en-US" dirty="0"/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1908175" y="2017712"/>
            <a:ext cx="61722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r>
              <a:rPr lang="en-US" altLang="en-US">
                <a:solidFill>
                  <a:srgbClr val="000000"/>
                </a:solidFill>
              </a:rPr>
              <a:t>Thing A has (is related to) One or More of Thing B</a:t>
            </a:r>
          </a:p>
          <a:p>
            <a:pPr eaLnBrk="1"/>
            <a:r>
              <a:rPr lang="en-US" altLang="en-US">
                <a:solidFill>
                  <a:srgbClr val="000000"/>
                </a:solidFill>
              </a:rPr>
              <a:t>Thing B has (is related to) One and Only One Thing A</a:t>
            </a:r>
          </a:p>
        </p:txBody>
      </p:sp>
      <p:pic>
        <p:nvPicPr>
          <p:cNvPr id="5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14400"/>
            <a:ext cx="480218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4" y="2819400"/>
            <a:ext cx="7796213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574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05" y="0"/>
            <a:ext cx="8229600" cy="838200"/>
          </a:xfrm>
        </p:spPr>
        <p:txBody>
          <a:bodyPr/>
          <a:lstStyle/>
          <a:p>
            <a:r>
              <a:rPr lang="en-US" dirty="0" smtClean="0"/>
              <a:t>Moving Data Model</a:t>
            </a:r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96" y="2895600"/>
            <a:ext cx="7796213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838200"/>
            <a:ext cx="8459787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608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677363"/>
              </p:ext>
            </p:extLst>
          </p:nvPr>
        </p:nvGraphicFramePr>
        <p:xfrm>
          <a:off x="694244" y="1676837"/>
          <a:ext cx="7721601" cy="2696293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32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Miscellaneous</a:t>
                      </a:r>
                      <a:endParaRPr lang="en-US" sz="3200" b="1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Lightning Bolt 2"/>
          <p:cNvSpPr/>
          <p:nvPr/>
        </p:nvSpPr>
        <p:spPr>
          <a:xfrm>
            <a:off x="2917054" y="3712668"/>
            <a:ext cx="762000" cy="30480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17054" y="4169868"/>
            <a:ext cx="786319" cy="3291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V="1">
            <a:off x="3746225" y="3523732"/>
            <a:ext cx="786319" cy="3291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3774" y="3688311"/>
            <a:ext cx="786319" cy="3291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180644" y="4283239"/>
            <a:ext cx="786319" cy="329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 flipH="1" flipV="1">
            <a:off x="5232897" y="3473552"/>
            <a:ext cx="786319" cy="3291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>
            <a:off x="3746225" y="4556511"/>
            <a:ext cx="786319" cy="329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H="1">
            <a:off x="5232897" y="4506331"/>
            <a:ext cx="786319" cy="3291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47981" y="865257"/>
            <a:ext cx="4424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Back to our problem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9989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07071"/>
              </p:ext>
            </p:extLst>
          </p:nvPr>
        </p:nvGraphicFramePr>
        <p:xfrm>
          <a:off x="826292" y="2324223"/>
          <a:ext cx="7721601" cy="2696293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32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Miscellaneous</a:t>
                      </a:r>
                      <a:endParaRPr lang="en-US" sz="3200" b="1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Lightning Bolt 2"/>
          <p:cNvSpPr/>
          <p:nvPr/>
        </p:nvSpPr>
        <p:spPr>
          <a:xfrm>
            <a:off x="3049102" y="4360054"/>
            <a:ext cx="762000" cy="30480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49102" y="4817254"/>
            <a:ext cx="786319" cy="3291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V="1">
            <a:off x="3878273" y="4171118"/>
            <a:ext cx="786319" cy="3291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822" y="4335697"/>
            <a:ext cx="786319" cy="3291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312692" y="4930625"/>
            <a:ext cx="786319" cy="329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 flipH="1" flipV="1">
            <a:off x="5364945" y="4120938"/>
            <a:ext cx="786319" cy="3291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>
            <a:off x="3878273" y="5203897"/>
            <a:ext cx="786319" cy="329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H="1">
            <a:off x="5364945" y="5153717"/>
            <a:ext cx="786319" cy="32915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597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0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b="1" cap="all" dirty="0">
                <a:solidFill>
                  <a:srgbClr val="C00000"/>
                </a:solidFill>
              </a:rPr>
              <a:t>WELCOME</a:t>
            </a:r>
            <a:r>
              <a:rPr lang="en-US" b="1" cap="all" dirty="0" smtClean="0">
                <a:solidFill>
                  <a:srgbClr val="C00000"/>
                </a:solidFill>
              </a:rPr>
              <a:t>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Girl </a:t>
            </a:r>
            <a:r>
              <a:rPr lang="en-US" dirty="0"/>
              <a:t>Develop It is here to provide affordable and accessible programs to learn software through mentorship and hands-on instruction.</a:t>
            </a:r>
          </a:p>
          <a:p>
            <a:pPr marL="0" indent="0" fontAlgn="base">
              <a:buNone/>
            </a:pPr>
            <a:r>
              <a:rPr lang="en-US" dirty="0"/>
              <a:t>Some "rules"</a:t>
            </a:r>
          </a:p>
          <a:p>
            <a:pPr fontAlgn="base"/>
            <a:r>
              <a:rPr lang="en-US" dirty="0"/>
              <a:t>We are here for you!</a:t>
            </a:r>
          </a:p>
          <a:p>
            <a:pPr fontAlgn="base"/>
            <a:r>
              <a:rPr lang="en-US" dirty="0"/>
              <a:t>Every question is important</a:t>
            </a:r>
          </a:p>
          <a:p>
            <a:pPr fontAlgn="base"/>
            <a:r>
              <a:rPr lang="en-US" dirty="0"/>
              <a:t>Help each other</a:t>
            </a:r>
          </a:p>
          <a:p>
            <a:pPr fontAlgn="base"/>
            <a:r>
              <a:rPr lang="en-US" dirty="0"/>
              <a:t>Have fun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r>
              <a:rPr lang="en-US" dirty="0" smtClean="0"/>
              <a:t>Association Table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990600"/>
            <a:ext cx="5257800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99" y="2514600"/>
            <a:ext cx="84597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8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968829"/>
          </a:xfrm>
        </p:spPr>
        <p:txBody>
          <a:bodyPr/>
          <a:lstStyle/>
          <a:p>
            <a:r>
              <a:rPr lang="en-US" dirty="0" smtClean="0"/>
              <a:t>Association Table Solution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790253"/>
              </p:ext>
            </p:extLst>
          </p:nvPr>
        </p:nvGraphicFramePr>
        <p:xfrm>
          <a:off x="2743200" y="990600"/>
          <a:ext cx="3835400" cy="4343400"/>
        </p:xfrm>
        <a:graphic>
          <a:graphicData uri="http://schemas.openxmlformats.org/drawingml/2006/table">
            <a:tbl>
              <a:tblPr/>
              <a:tblGrid>
                <a:gridCol w="735991"/>
                <a:gridCol w="1852666"/>
                <a:gridCol w="1246743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Garbage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38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968829"/>
          </a:xfrm>
        </p:spPr>
        <p:txBody>
          <a:bodyPr/>
          <a:lstStyle/>
          <a:p>
            <a:r>
              <a:rPr lang="en-US" dirty="0" smtClean="0"/>
              <a:t>But Wait… Typos!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856257"/>
              </p:ext>
            </p:extLst>
          </p:nvPr>
        </p:nvGraphicFramePr>
        <p:xfrm>
          <a:off x="2743200" y="990600"/>
          <a:ext cx="3835400" cy="4343400"/>
        </p:xfrm>
        <a:graphic>
          <a:graphicData uri="http://schemas.openxmlformats.org/drawingml/2006/table">
            <a:tbl>
              <a:tblPr/>
              <a:tblGrid>
                <a:gridCol w="735991"/>
                <a:gridCol w="1852666"/>
                <a:gridCol w="1246743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Garbage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Rooms - Updated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941467"/>
              </p:ext>
            </p:extLst>
          </p:nvPr>
        </p:nvGraphicFramePr>
        <p:xfrm>
          <a:off x="3516086" y="1926939"/>
          <a:ext cx="3027741" cy="3103245"/>
        </p:xfrm>
        <a:graphic>
          <a:graphicData uri="http://schemas.openxmlformats.org/drawingml/2006/table">
            <a:tbl>
              <a:tblPr/>
              <a:tblGrid>
                <a:gridCol w="1198941"/>
                <a:gridCol w="1828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22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  <a:endParaRPr lang="en-US" sz="22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</a:t>
                      </a:r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68290" y="3374739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68290" y="3374739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68290" y="3374739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57404" y="3363853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68290" y="3146139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068290" y="2765139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68290" y="2460339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44775" y="3146139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2436" y="990402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0512" y="1850739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169579" y="2066183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057404" y="3381083"/>
            <a:ext cx="1371600" cy="1435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7" idx="2"/>
          </p:cNvCxnSpPr>
          <p:nvPr/>
        </p:nvCxnSpPr>
        <p:spPr>
          <a:xfrm>
            <a:off x="4811318" y="1421289"/>
            <a:ext cx="467918" cy="429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7" idx="2"/>
          </p:cNvCxnSpPr>
          <p:nvPr/>
        </p:nvCxnSpPr>
        <p:spPr>
          <a:xfrm flipH="1">
            <a:off x="4212438" y="1421289"/>
            <a:ext cx="598880" cy="429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0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Items - Updated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05427" y="3059786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05427" y="3059786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05427" y="3059786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94541" y="3048900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05427" y="2831186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005427" y="2450186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05427" y="2145386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81912" y="2831186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00377" y="786726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7649" y="1535786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106716" y="1751230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118244"/>
              </p:ext>
            </p:extLst>
          </p:nvPr>
        </p:nvGraphicFramePr>
        <p:xfrm>
          <a:off x="3505200" y="1568443"/>
          <a:ext cx="3128164" cy="4874114"/>
        </p:xfrm>
        <a:graphic>
          <a:graphicData uri="http://schemas.openxmlformats.org/drawingml/2006/table">
            <a:tbl>
              <a:tblPr/>
              <a:tblGrid>
                <a:gridCol w="994564"/>
                <a:gridCol w="2133600"/>
              </a:tblGrid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Clothes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Pots &amp; Pans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Lawn Mower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1992455" y="3077016"/>
            <a:ext cx="1371600" cy="13480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005427" y="3077016"/>
            <a:ext cx="1358628" cy="16528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16313" y="3092443"/>
            <a:ext cx="1347742" cy="19421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94541" y="3077016"/>
            <a:ext cx="1371600" cy="23386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92455" y="3083360"/>
            <a:ext cx="1371600" cy="2637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92455" y="3059786"/>
            <a:ext cx="1395458" cy="3104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7" idx="2"/>
          </p:cNvCxnSpPr>
          <p:nvPr/>
        </p:nvCxnSpPr>
        <p:spPr>
          <a:xfrm>
            <a:off x="4799259" y="1217613"/>
            <a:ext cx="458541" cy="3181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2"/>
          </p:cNvCxnSpPr>
          <p:nvPr/>
        </p:nvCxnSpPr>
        <p:spPr>
          <a:xfrm flipH="1">
            <a:off x="4200377" y="1217613"/>
            <a:ext cx="598882" cy="3181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7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816429"/>
          </a:xfrm>
        </p:spPr>
        <p:txBody>
          <a:bodyPr/>
          <a:lstStyle/>
          <a:p>
            <a:r>
              <a:rPr lang="en-US" dirty="0" smtClean="0"/>
              <a:t>Association Table - Updated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378905"/>
              </p:ext>
            </p:extLst>
          </p:nvPr>
        </p:nvGraphicFramePr>
        <p:xfrm>
          <a:off x="1676400" y="1513116"/>
          <a:ext cx="3004456" cy="4343400"/>
        </p:xfrm>
        <a:graphic>
          <a:graphicData uri="http://schemas.openxmlformats.org/drawingml/2006/table">
            <a:tbl>
              <a:tblPr/>
              <a:tblGrid>
                <a:gridCol w="936099"/>
                <a:gridCol w="1099178"/>
                <a:gridCol w="969179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754559"/>
            <a:ext cx="312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No Typos!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1524000"/>
            <a:ext cx="388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But what’s in the Box?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34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1143000"/>
          </a:xfrm>
        </p:spPr>
        <p:txBody>
          <a:bodyPr/>
          <a:lstStyle/>
          <a:p>
            <a:r>
              <a:rPr lang="en-US" dirty="0" smtClean="0"/>
              <a:t>Enter SQL!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SQL in the sequel</a:t>
            </a:r>
          </a:p>
          <a:p>
            <a:pPr marL="0" indent="0" algn="ctr">
              <a:buNone/>
            </a:pPr>
            <a:r>
              <a:rPr lang="en-US" sz="4400" dirty="0" smtClean="0"/>
              <a:t>Break Time!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056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1143000"/>
          </a:xfrm>
        </p:spPr>
        <p:txBody>
          <a:bodyPr/>
          <a:lstStyle/>
          <a:p>
            <a:r>
              <a:rPr lang="en-US" dirty="0" err="1" smtClean="0"/>
              <a:t>Sharky’s</a:t>
            </a:r>
            <a:r>
              <a:rPr lang="en-US" dirty="0" smtClean="0"/>
              <a:t> Odd Rules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On Friday, visit other teams, they may have donuts.</a:t>
            </a:r>
          </a:p>
          <a:p>
            <a:pPr marL="0" indent="0">
              <a:buNone/>
            </a:pPr>
            <a:r>
              <a:rPr lang="en-US" dirty="0"/>
              <a:t>13. It’s 5 o’clock somewhere.</a:t>
            </a:r>
          </a:p>
          <a:p>
            <a:pPr marL="0" indent="0">
              <a:buNone/>
            </a:pPr>
            <a:r>
              <a:rPr lang="en-US" dirty="0"/>
              <a:t>15. Just do the copy-paste.</a:t>
            </a:r>
          </a:p>
          <a:p>
            <a:pPr marL="0" indent="0">
              <a:buNone/>
            </a:pPr>
            <a:r>
              <a:rPr lang="en-US" dirty="0"/>
              <a:t>19. If it works on the first try be suspicious.</a:t>
            </a:r>
          </a:p>
        </p:txBody>
      </p:sp>
    </p:spTree>
    <p:extLst>
      <p:ext uri="{BB962C8B-B14F-4D97-AF65-F5344CB8AC3E}">
        <p14:creationId xmlns:p14="http://schemas.microsoft.com/office/powerpoint/2010/main" val="11790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SQL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525963"/>
          </a:xfrm>
        </p:spPr>
        <p:txBody>
          <a:bodyPr/>
          <a:lstStyle/>
          <a:p>
            <a:r>
              <a:rPr lang="en-US" dirty="0" smtClean="0"/>
              <a:t>SELECT – Retrieve (SELECT) data from a table.</a:t>
            </a:r>
          </a:p>
          <a:p>
            <a:r>
              <a:rPr lang="en-US" dirty="0" smtClean="0"/>
              <a:t>INSERT – Add (INSERT) data into a table.</a:t>
            </a:r>
          </a:p>
          <a:p>
            <a:r>
              <a:rPr lang="en-US" dirty="0" smtClean="0"/>
              <a:t>DELETE – Remove (DELETE) data from a table.</a:t>
            </a:r>
          </a:p>
          <a:p>
            <a:r>
              <a:rPr lang="en-US" dirty="0" smtClean="0"/>
              <a:t>CREATE – Add (CREATE) a table, or other object.</a:t>
            </a:r>
          </a:p>
          <a:p>
            <a:r>
              <a:rPr lang="en-US" dirty="0" smtClean="0"/>
              <a:t>DROP – Remove (DROP) a table, or other object.</a:t>
            </a:r>
          </a:p>
          <a:p>
            <a:r>
              <a:rPr lang="en-US" dirty="0" smtClean="0"/>
              <a:t>EXEC – Run (EXECUTE) a Stored Procedure.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&lt;column,…&gt;</a:t>
            </a:r>
          </a:p>
          <a:p>
            <a:pPr marL="0" indent="0">
              <a:buNone/>
            </a:pPr>
            <a:r>
              <a:rPr lang="en-US" dirty="0" smtClean="0"/>
              <a:t>FROM &lt;table&gt;</a:t>
            </a:r>
          </a:p>
          <a:p>
            <a:pPr marL="0" indent="0">
              <a:buNone/>
            </a:pPr>
            <a:r>
              <a:rPr lang="en-US" dirty="0" smtClean="0"/>
              <a:t>WHERE &lt;condition&gt;</a:t>
            </a:r>
          </a:p>
          <a:p>
            <a:pPr marL="0" indent="0">
              <a:buNone/>
            </a:pPr>
            <a:r>
              <a:rPr lang="en-US" dirty="0" smtClean="0"/>
              <a:t>ORDER BY &lt;column,…&gt;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Introductions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Name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Favorite summer activity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8686800" cy="1905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&lt;column,…&gt;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A list of columns or just use * for all columns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063" y="2819400"/>
            <a:ext cx="3434137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Get all columns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81400" y="2821969"/>
            <a:ext cx="47244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Name, Zip, Phone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Get only 3 columns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276600" y="2971800"/>
            <a:ext cx="0" cy="18288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2063" y="2819400"/>
            <a:ext cx="8387137" cy="0"/>
          </a:xfrm>
          <a:prstGeom prst="line">
            <a:avLst/>
          </a:prstGeom>
          <a:ln w="762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4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&lt;table&gt;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Name of a table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514601"/>
            <a:ext cx="2971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FROM Rooms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Rooms table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61234" y="2508609"/>
            <a:ext cx="2971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FROM Boxes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Boxes table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00400" y="2508609"/>
            <a:ext cx="2971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FROM Items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Items table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0" y="2514601"/>
            <a:ext cx="0" cy="12191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62600" y="2508609"/>
            <a:ext cx="0" cy="12191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1516" y="2438400"/>
            <a:ext cx="8387137" cy="0"/>
          </a:xfrm>
          <a:prstGeom prst="line">
            <a:avLst/>
          </a:prstGeom>
          <a:ln w="762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WHERE &lt;condition&gt;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Criteria or filter conditions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623" y="2206978"/>
            <a:ext cx="42672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WHERE Item = ’Books’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Only get rows where the Item is Books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54369" y="2209800"/>
            <a:ext cx="4137378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ItemID</a:t>
            </a:r>
            <a:r>
              <a:rPr lang="en-US" dirty="0" smtClean="0"/>
              <a:t> &gt;= 4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Only get rows </a:t>
            </a:r>
            <a:r>
              <a:rPr lang="en-US" i="1" dirty="0">
                <a:solidFill>
                  <a:srgbClr val="00B050"/>
                </a:solidFill>
              </a:rPr>
              <a:t>where the </a:t>
            </a:r>
            <a:r>
              <a:rPr lang="en-US" i="1" dirty="0" smtClean="0">
                <a:solidFill>
                  <a:srgbClr val="00B050"/>
                </a:solidFill>
              </a:rPr>
              <a:t>value of the Item ID is greater than or equal to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66445" y="2032000"/>
            <a:ext cx="8387137" cy="0"/>
          </a:xfrm>
          <a:prstGeom prst="line">
            <a:avLst/>
          </a:prstGeom>
          <a:ln w="762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343400" y="2133600"/>
            <a:ext cx="0" cy="19050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62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8610600" cy="228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ORDER BY &lt;column,…&gt;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Sort by a column or columns,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Ascending (ASC) is the default,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descending (DESC) is an option.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7514" y="3332183"/>
            <a:ext cx="2805953" cy="1295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ORDER BY Item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Sort by the Item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(ascending)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07178" y="3332183"/>
            <a:ext cx="3994673" cy="1295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ItemID</a:t>
            </a:r>
            <a:r>
              <a:rPr lang="en-US" dirty="0" smtClean="0"/>
              <a:t> DESC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Sort by the </a:t>
            </a:r>
            <a:r>
              <a:rPr lang="en-US" i="1" dirty="0" err="1" smtClean="0">
                <a:solidFill>
                  <a:srgbClr val="00B050"/>
                </a:solidFill>
              </a:rPr>
              <a:t>ItemID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descending</a:t>
            </a:r>
            <a:endParaRPr lang="en-US" i="1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6225" y="3370284"/>
            <a:ext cx="0" cy="12191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3200400"/>
            <a:ext cx="8387137" cy="0"/>
          </a:xfrm>
          <a:prstGeom prst="line">
            <a:avLst/>
          </a:prstGeom>
          <a:ln w="762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Time to Play!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13" y="9144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 smtClean="0">
                <a:solidFill>
                  <a:srgbClr val="7030A0"/>
                </a:solidFill>
              </a:rPr>
              <a:t>Open sqlite3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" y="1676400"/>
            <a:ext cx="9108604" cy="213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8785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</a:t>
            </a:r>
            <a:r>
              <a:rPr lang="en-US" b="1" dirty="0" smtClean="0">
                <a:solidFill>
                  <a:srgbClr val="7030A0"/>
                </a:solidFill>
              </a:rPr>
              <a:t>header on</a:t>
            </a:r>
          </a:p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</a:t>
            </a:r>
            <a:r>
              <a:rPr lang="en-US" b="1" dirty="0" smtClean="0">
                <a:solidFill>
                  <a:srgbClr val="7030A0"/>
                </a:solidFill>
              </a:rPr>
              <a:t>mode </a:t>
            </a:r>
            <a:r>
              <a:rPr lang="en-US" b="1" dirty="0" smtClean="0">
                <a:solidFill>
                  <a:srgbClr val="7030A0"/>
                </a:solidFill>
              </a:rPr>
              <a:t>column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.open &lt;path&gt;GDIDB1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.schema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3352800"/>
            <a:ext cx="403060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12067"/>
            <a:ext cx="4647841" cy="2291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6506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825786"/>
          </a:xfrm>
        </p:spPr>
        <p:txBody>
          <a:bodyPr>
            <a:normAutofit/>
          </a:bodyPr>
          <a:lstStyle/>
          <a:p>
            <a:r>
              <a:rPr lang="en-US" dirty="0" smtClean="0"/>
              <a:t>SQL!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57676"/>
            <a:ext cx="5410200" cy="17664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Single line</a:t>
            </a:r>
          </a:p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SELECT * FROM Items;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89" y="1981200"/>
            <a:ext cx="4495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401733" y="557676"/>
            <a:ext cx="3429000" cy="3352800"/>
          </a:xfrm>
          <a:prstGeom prst="rect">
            <a:avLst/>
          </a:prstGeom>
          <a:ln w="25400">
            <a:solidFill>
              <a:srgbClr val="0070C0"/>
            </a:solidFill>
            <a:prstDash val="sysDot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Multi-line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SELECT * </a:t>
            </a:r>
          </a:p>
          <a:p>
            <a:pPr marL="0" indent="0">
              <a:buNone/>
            </a:pPr>
            <a:r>
              <a:rPr lang="en-US" dirty="0" smtClean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FROM Items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…&gt; 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1143000"/>
            <a:ext cx="4800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75111" y="1143000"/>
            <a:ext cx="32116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457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WHERE Item = ‘books’;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5791200" cy="256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3033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WHERE </a:t>
            </a:r>
            <a:r>
              <a:rPr lang="en-US" b="1" dirty="0" err="1" smtClean="0">
                <a:solidFill>
                  <a:srgbClr val="7030A0"/>
                </a:solidFill>
              </a:rPr>
              <a:t>ItemID</a:t>
            </a:r>
            <a:r>
              <a:rPr lang="en-US" b="1" dirty="0" smtClean="0">
                <a:solidFill>
                  <a:srgbClr val="7030A0"/>
                </a:solidFill>
              </a:rPr>
              <a:t> &gt;= 4;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2366"/>
            <a:ext cx="5029200" cy="452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748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WHERE Item like ‘t%’;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6019800" cy="279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800" y="1066800"/>
            <a:ext cx="2590800" cy="1938992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% is a wildcard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‘t%’ – starts with ‘t’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‘%t’ – ends with ‘t’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‘%t% - has a ‘t’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somewhere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29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Why Have a Database?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moving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Moving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90600"/>
            <a:ext cx="3200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Rooms</a:t>
            </a:r>
          </a:p>
          <a:p>
            <a:pPr lvl="1" fontAlgn="b"/>
            <a:r>
              <a:rPr lang="en-US" dirty="0"/>
              <a:t>Kitchen</a:t>
            </a:r>
            <a:endParaRPr lang="en-US" sz="2000" dirty="0"/>
          </a:p>
          <a:p>
            <a:pPr lvl="1" fontAlgn="b"/>
            <a:r>
              <a:rPr lang="en-US" dirty="0"/>
              <a:t>Garage</a:t>
            </a:r>
            <a:endParaRPr lang="en-US" sz="2000" dirty="0"/>
          </a:p>
          <a:p>
            <a:pPr lvl="1" fontAlgn="b"/>
            <a:r>
              <a:rPr lang="en-US" dirty="0"/>
              <a:t>Family Room</a:t>
            </a:r>
            <a:endParaRPr lang="en-US" sz="2000" dirty="0"/>
          </a:p>
          <a:p>
            <a:pPr lvl="1" fontAlgn="b"/>
            <a:r>
              <a:rPr lang="en-US" dirty="0"/>
              <a:t>Dining Room</a:t>
            </a:r>
            <a:endParaRPr lang="en-US" sz="2000" dirty="0"/>
          </a:p>
          <a:p>
            <a:pPr lvl="1" fontAlgn="b"/>
            <a:r>
              <a:rPr lang="en-US" dirty="0"/>
              <a:t>Bedroom</a:t>
            </a:r>
            <a:endParaRPr lang="en-US" sz="2000" dirty="0"/>
          </a:p>
          <a:p>
            <a:pPr lvl="1" fontAlgn="b"/>
            <a:r>
              <a:rPr lang="en-US" dirty="0"/>
              <a:t>Bathroom</a:t>
            </a:r>
            <a:endParaRPr lang="en-US" sz="2000" dirty="0"/>
          </a:p>
          <a:p>
            <a:pPr lvl="1" fontAlgn="b"/>
            <a:r>
              <a:rPr lang="en-US" dirty="0"/>
              <a:t>Closet</a:t>
            </a:r>
            <a:endParaRPr lang="en-US" sz="2000" dirty="0"/>
          </a:p>
          <a:p>
            <a:pPr lvl="1" fontAlgn="b"/>
            <a:r>
              <a:rPr lang="en-US" dirty="0"/>
              <a:t>Patio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86400" y="990600"/>
            <a:ext cx="3200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Items</a:t>
            </a:r>
          </a:p>
          <a:p>
            <a:pPr lvl="1" fontAlgn="b"/>
            <a:r>
              <a:rPr lang="en-US" dirty="0"/>
              <a:t>Clothes</a:t>
            </a:r>
            <a:endParaRPr lang="en-US" sz="2000" dirty="0"/>
          </a:p>
          <a:p>
            <a:pPr lvl="1" fontAlgn="b"/>
            <a:r>
              <a:rPr lang="en-US" dirty="0"/>
              <a:t>Jackets</a:t>
            </a:r>
            <a:endParaRPr lang="en-US" sz="2000" dirty="0"/>
          </a:p>
          <a:p>
            <a:pPr lvl="1" fontAlgn="b"/>
            <a:r>
              <a:rPr lang="en-US" dirty="0"/>
              <a:t>Hangers</a:t>
            </a:r>
            <a:endParaRPr lang="en-US" sz="2000" dirty="0"/>
          </a:p>
          <a:p>
            <a:pPr lvl="1" fontAlgn="b"/>
            <a:r>
              <a:rPr lang="en-US" dirty="0"/>
              <a:t>Towels</a:t>
            </a:r>
            <a:endParaRPr lang="en-US" sz="2000" dirty="0"/>
          </a:p>
          <a:p>
            <a:pPr lvl="1" fontAlgn="b"/>
            <a:r>
              <a:rPr lang="en-US" dirty="0"/>
              <a:t>Dishes</a:t>
            </a:r>
            <a:endParaRPr lang="en-US" sz="2000" dirty="0"/>
          </a:p>
          <a:p>
            <a:pPr lvl="1" fontAlgn="b"/>
            <a:r>
              <a:rPr lang="en-US" dirty="0"/>
              <a:t>Pots &amp; Pans</a:t>
            </a:r>
            <a:endParaRPr lang="en-US" sz="2000" dirty="0"/>
          </a:p>
          <a:p>
            <a:pPr lvl="1" fontAlgn="b"/>
            <a:r>
              <a:rPr lang="en-US" dirty="0"/>
              <a:t>Utensils</a:t>
            </a:r>
            <a:endParaRPr lang="en-US" sz="2000" dirty="0"/>
          </a:p>
          <a:p>
            <a:pPr lvl="1" fontAlgn="b"/>
            <a:r>
              <a:rPr lang="en-US" dirty="0"/>
              <a:t>Silverware</a:t>
            </a:r>
            <a:endParaRPr lang="en-US" sz="2000" dirty="0"/>
          </a:p>
          <a:p>
            <a:pPr lvl="1" fontAlgn="b"/>
            <a:r>
              <a:rPr lang="en-US" dirty="0"/>
              <a:t>Toiletries</a:t>
            </a:r>
            <a:endParaRPr lang="en-US" sz="2000" dirty="0"/>
          </a:p>
          <a:p>
            <a:pPr lvl="1" fontAlgn="b"/>
            <a:r>
              <a:rPr lang="en-US" dirty="0"/>
              <a:t>Shoes</a:t>
            </a:r>
            <a:endParaRPr lang="en-US" sz="2000" dirty="0"/>
          </a:p>
          <a:p>
            <a:pPr lvl="1" fontAlgn="b"/>
            <a:r>
              <a:rPr lang="en-US" dirty="0"/>
              <a:t>Books</a:t>
            </a:r>
            <a:endParaRPr lang="en-US" sz="2000" dirty="0"/>
          </a:p>
          <a:p>
            <a:pPr lvl="1" fontAlgn="b"/>
            <a:r>
              <a:rPr lang="en-US" dirty="0"/>
              <a:t>Games</a:t>
            </a:r>
            <a:endParaRPr lang="en-US" sz="2000" dirty="0"/>
          </a:p>
          <a:p>
            <a:pPr lvl="1" fontAlgn="b"/>
            <a:r>
              <a:rPr lang="en-US" dirty="0"/>
              <a:t>Lawn Mower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Rooms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327013"/>
              </p:ext>
            </p:extLst>
          </p:nvPr>
        </p:nvGraphicFramePr>
        <p:xfrm>
          <a:off x="3982663" y="1606544"/>
          <a:ext cx="1752600" cy="3103245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  <a:endParaRPr lang="en-US" sz="22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</a:t>
                      </a:r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534863" y="3054344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34863" y="3054344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34863" y="3054344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23977" y="3043458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34863" y="2825744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34863" y="2444744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34863" y="2139944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1348" y="2825744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00377" y="1099457"/>
            <a:ext cx="1085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97085" y="1530344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636152" y="1745788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23977" y="3060688"/>
            <a:ext cx="1371600" cy="1435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9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Items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34863" y="2838900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34863" y="2838900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34863" y="2838900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23977" y="2828014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34863" y="2610300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34863" y="2229300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34863" y="1924500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1348" y="2610300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00377" y="884013"/>
            <a:ext cx="1085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97085" y="1314900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636152" y="1530344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945788"/>
              </p:ext>
            </p:extLst>
          </p:nvPr>
        </p:nvGraphicFramePr>
        <p:xfrm>
          <a:off x="4034636" y="1347557"/>
          <a:ext cx="1604164" cy="4874114"/>
        </p:xfrm>
        <a:graphic>
          <a:graphicData uri="http://schemas.openxmlformats.org/drawingml/2006/table">
            <a:tbl>
              <a:tblPr/>
              <a:tblGrid>
                <a:gridCol w="1604164"/>
              </a:tblGrid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Clothes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Pots &amp; Pans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Lawn Mower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2521891" y="2856130"/>
            <a:ext cx="1371600" cy="13480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34863" y="2856130"/>
            <a:ext cx="1358628" cy="16528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45749" y="2871557"/>
            <a:ext cx="1347742" cy="19421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23977" y="2856130"/>
            <a:ext cx="1371600" cy="23386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21891" y="2862474"/>
            <a:ext cx="1371600" cy="2637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521891" y="2838900"/>
            <a:ext cx="1395458" cy="3104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Box Contents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971800" y="1524000"/>
            <a:ext cx="2819400" cy="266700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Closet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Hangers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Jackets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Shoes</a:t>
            </a:r>
          </a:p>
        </p:txBody>
      </p:sp>
    </p:spTree>
    <p:extLst>
      <p:ext uri="{BB962C8B-B14F-4D97-AF65-F5344CB8AC3E}">
        <p14:creationId xmlns:p14="http://schemas.microsoft.com/office/powerpoint/2010/main" val="122297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9942</TotalTime>
  <Words>1420</Words>
  <Application>Microsoft Office PowerPoint</Application>
  <PresentationFormat>On-screen Show (4:3)</PresentationFormat>
  <Paragraphs>684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Sharky’s Odd Rules</vt:lpstr>
      <vt:lpstr>Introduction to Databases and SQL</vt:lpstr>
      <vt:lpstr>WELCOME!</vt:lpstr>
      <vt:lpstr>Introductions</vt:lpstr>
      <vt:lpstr>Why Have a Database?</vt:lpstr>
      <vt:lpstr>Moving Lists</vt:lpstr>
      <vt:lpstr>Database Table Rooms</vt:lpstr>
      <vt:lpstr>Database Table Items</vt:lpstr>
      <vt:lpstr>Box Contents</vt:lpstr>
      <vt:lpstr>Box Contents</vt:lpstr>
      <vt:lpstr>Database Table Boxes</vt:lpstr>
      <vt:lpstr>Database Table Boxes</vt:lpstr>
      <vt:lpstr>Database Table Boxes</vt:lpstr>
      <vt:lpstr>Database Table Boxes</vt:lpstr>
      <vt:lpstr>Database Table Boxes</vt:lpstr>
      <vt:lpstr>Database Table Boxes</vt:lpstr>
      <vt:lpstr>Database Table Boxes</vt:lpstr>
      <vt:lpstr>There Must be a Better Way!</vt:lpstr>
      <vt:lpstr>Relationships and Cardinality</vt:lpstr>
      <vt:lpstr>Cardinality</vt:lpstr>
      <vt:lpstr>Relationships and Cardinality</vt:lpstr>
      <vt:lpstr>Large Items?</vt:lpstr>
      <vt:lpstr>Relationships and Cardinality</vt:lpstr>
      <vt:lpstr>Empty Boxes?</vt:lpstr>
      <vt:lpstr>Zero Cardinality or Optionality</vt:lpstr>
      <vt:lpstr>Data Model Notation</vt:lpstr>
      <vt:lpstr>Moving Data Model</vt:lpstr>
      <vt:lpstr>Database Table Boxes</vt:lpstr>
      <vt:lpstr>Database Table Boxes</vt:lpstr>
      <vt:lpstr>Association Table</vt:lpstr>
      <vt:lpstr>Association Table Solution</vt:lpstr>
      <vt:lpstr>But Wait… Typos!</vt:lpstr>
      <vt:lpstr>Database Table Rooms - Updated</vt:lpstr>
      <vt:lpstr>Database Table Items - Updated</vt:lpstr>
      <vt:lpstr>Association Table - Updated</vt:lpstr>
      <vt:lpstr>Enter SQL!</vt:lpstr>
      <vt:lpstr>Sharky’s Odd Rules Continued</vt:lpstr>
      <vt:lpstr>SQL Statements</vt:lpstr>
      <vt:lpstr>Anatomy of a SELECT Statement</vt:lpstr>
      <vt:lpstr>Anatomy of a SELECT Statement</vt:lpstr>
      <vt:lpstr>Anatomy of a SELECT Statement</vt:lpstr>
      <vt:lpstr>Anatomy of a SELECT Statement</vt:lpstr>
      <vt:lpstr>Anatomy of a SELECT Statement</vt:lpstr>
      <vt:lpstr>Time to Play!</vt:lpstr>
      <vt:lpstr>Sqlite housekeeping</vt:lpstr>
      <vt:lpstr>SQL!</vt:lpstr>
      <vt:lpstr>Where</vt:lpstr>
      <vt:lpstr>Where</vt:lpstr>
      <vt:lpstr>Where</vt:lpstr>
    </vt:vector>
  </TitlesOfParts>
  <Company>Clearwater Analytics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 and SQL</dc:title>
  <dc:creator>Sharky Jacaway</dc:creator>
  <cp:lastModifiedBy>Sharky Jacaway</cp:lastModifiedBy>
  <cp:revision>56</cp:revision>
  <dcterms:created xsi:type="dcterms:W3CDTF">2015-05-06T16:11:51Z</dcterms:created>
  <dcterms:modified xsi:type="dcterms:W3CDTF">2015-05-19T20:19:13Z</dcterms:modified>
</cp:coreProperties>
</file>