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57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59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60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56" r:id="rId47"/>
    <p:sldId id="350" r:id="rId48"/>
    <p:sldId id="351" r:id="rId49"/>
    <p:sldId id="361" r:id="rId50"/>
    <p:sldId id="362" r:id="rId51"/>
    <p:sldId id="352" r:id="rId52"/>
    <p:sldId id="353" r:id="rId53"/>
    <p:sldId id="354" r:id="rId54"/>
    <p:sldId id="355" r:id="rId55"/>
    <p:sldId id="306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0FF"/>
    <a:srgbClr val="7B7BFF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87743" autoAdjust="0"/>
  </p:normalViewPr>
  <p:slideViewPr>
    <p:cSldViewPr>
      <p:cViewPr>
        <p:scale>
          <a:sx n="75" d="100"/>
          <a:sy n="75" d="100"/>
        </p:scale>
        <p:origin x="-4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74F7E-2A86-46E1-81F3-1D7CB250E9E6}" type="datetimeFigureOut">
              <a:rPr lang="ru-RU" smtClean="0"/>
              <a:pPr/>
              <a:t>29.04.2011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BB6D-3102-4938-A0BE-C73099B699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2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BB6D-3102-4938-A0BE-C73099B6994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187624" y="6420810"/>
            <a:ext cx="6408712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Андрей Майоров (</a:t>
            </a:r>
            <a:r>
              <a:rPr lang="en-US" smtClean="0"/>
              <a:t>xor@byte-force.com, twitter.com/xorets)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812360" y="6438726"/>
            <a:ext cx="899120" cy="365125"/>
          </a:xfrm>
          <a:prstGeom prst="rect">
            <a:avLst/>
          </a:prstGeom>
        </p:spPr>
        <p:txBody>
          <a:bodyPr/>
          <a:lstStyle/>
          <a:p>
            <a:fld id="{82464181-07E1-4CA6-BDAF-86CD0CF8B7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187624" y="6420810"/>
            <a:ext cx="6408712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Андрей Майоров (</a:t>
            </a:r>
            <a:r>
              <a:rPr lang="en-US" smtClean="0"/>
              <a:t>xor@byte-force.com, twitter.com/xorets)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812360" y="6438726"/>
            <a:ext cx="899120" cy="365125"/>
          </a:xfrm>
          <a:prstGeom prst="rect">
            <a:avLst/>
          </a:prstGeom>
        </p:spPr>
        <p:txBody>
          <a:bodyPr/>
          <a:lstStyle/>
          <a:p>
            <a:fld id="{82464181-07E1-4CA6-BDAF-86CD0CF8B7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87624" y="6420810"/>
            <a:ext cx="6408712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Андрей Майоров (</a:t>
            </a:r>
            <a:r>
              <a:rPr lang="en-US" smtClean="0"/>
              <a:t>xor@byte-force.com, twitter.com/xorets)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812360" y="6438726"/>
            <a:ext cx="899120" cy="365125"/>
          </a:xfrm>
          <a:prstGeom prst="rect">
            <a:avLst/>
          </a:prstGeom>
        </p:spPr>
        <p:txBody>
          <a:bodyPr/>
          <a:lstStyle/>
          <a:p>
            <a:fld id="{82464181-07E1-4CA6-BDAF-86CD0CF8B7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1187624" y="6420810"/>
            <a:ext cx="6408712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Андрей Майоров (</a:t>
            </a:r>
            <a:r>
              <a:rPr lang="en-US" smtClean="0"/>
              <a:t>xor@byte-force.com, twitter.com/xorets)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812360" y="6438726"/>
            <a:ext cx="899120" cy="365125"/>
          </a:xfrm>
          <a:prstGeom prst="rect">
            <a:avLst/>
          </a:prstGeom>
        </p:spPr>
        <p:txBody>
          <a:bodyPr/>
          <a:lstStyle/>
          <a:p>
            <a:fld id="{82464181-07E1-4CA6-BDAF-86CD0CF8B7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187624" y="6420810"/>
            <a:ext cx="6408712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Андрей Майоров (</a:t>
            </a:r>
            <a:r>
              <a:rPr lang="en-US" smtClean="0"/>
              <a:t>xor@byte-force.com, twitter.com/xorets)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812360" y="6438726"/>
            <a:ext cx="899120" cy="365125"/>
          </a:xfrm>
          <a:prstGeom prst="rect">
            <a:avLst/>
          </a:prstGeom>
        </p:spPr>
        <p:txBody>
          <a:bodyPr/>
          <a:lstStyle/>
          <a:p>
            <a:fld id="{82464181-07E1-4CA6-BDAF-86CD0CF8B7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1187624" y="6420810"/>
            <a:ext cx="6408712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Андрей Майоров (</a:t>
            </a:r>
            <a:r>
              <a:rPr lang="en-US" smtClean="0"/>
              <a:t>xor@byte-force.com, twitter.com/xorets)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12360" y="6438726"/>
            <a:ext cx="899120" cy="365125"/>
          </a:xfrm>
          <a:prstGeom prst="rect">
            <a:avLst/>
          </a:prstGeom>
        </p:spPr>
        <p:txBody>
          <a:bodyPr/>
          <a:lstStyle/>
          <a:p>
            <a:fld id="{82464181-07E1-4CA6-BDAF-86CD0CF8B7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87624" y="6420810"/>
            <a:ext cx="6408712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Андрей Майоров (</a:t>
            </a:r>
            <a:r>
              <a:rPr lang="en-US" smtClean="0"/>
              <a:t>xor@byte-force.com, twitter.com/xorets)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812360" y="6438726"/>
            <a:ext cx="899120" cy="365125"/>
          </a:xfrm>
          <a:prstGeom prst="rect">
            <a:avLst/>
          </a:prstGeom>
        </p:spPr>
        <p:txBody>
          <a:bodyPr/>
          <a:lstStyle/>
          <a:p>
            <a:fld id="{82464181-07E1-4CA6-BDAF-86CD0CF8B7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152128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87624" y="6420810"/>
            <a:ext cx="6408712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Андрей Майоров (</a:t>
            </a:r>
            <a:r>
              <a:rPr lang="en-US" smtClean="0"/>
              <a:t>xor@byte-force.com, twitter.com/xorets)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812360" y="6438726"/>
            <a:ext cx="899120" cy="365125"/>
          </a:xfrm>
          <a:prstGeom prst="rect">
            <a:avLst/>
          </a:prstGeom>
        </p:spPr>
        <p:txBody>
          <a:bodyPr/>
          <a:lstStyle/>
          <a:p>
            <a:fld id="{82464181-07E1-4CA6-BDAF-86CD0CF8B7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pic>
        <p:nvPicPr>
          <p:cNvPr id="7" name="Рисунок 6" descr="add-logo-big.png"/>
          <p:cNvPicPr>
            <a:picLocks noChangeAspect="1"/>
          </p:cNvPicPr>
          <p:nvPr/>
        </p:nvPicPr>
        <p:blipFill>
          <a:blip r:embed="rId13" cstate="print"/>
          <a:srcRect r="70596"/>
          <a:stretch>
            <a:fillRect/>
          </a:stretch>
        </p:blipFill>
        <p:spPr>
          <a:xfrm>
            <a:off x="8776172" y="61216"/>
            <a:ext cx="332332" cy="3024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iki.office.custis.ru/wiki/images/6/68/EricEvansRus.djvu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ngrebnev" TargetMode="External"/><Relationship Id="rId2" Type="http://schemas.openxmlformats.org/officeDocument/2006/relationships/hyperlink" Target="mailto:ngrebnev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err="1"/>
              <a:t>Domain</a:t>
            </a:r>
            <a:r>
              <a:rPr lang="ru-RU" dirty="0"/>
              <a:t> </a:t>
            </a:r>
            <a:r>
              <a:rPr lang="ru-RU" dirty="0" err="1"/>
              <a:t>Driven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 - как, почему и зачем?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47592"/>
            <a:ext cx="6400800" cy="1201688"/>
          </a:xfrm>
        </p:spPr>
        <p:txBody>
          <a:bodyPr>
            <a:normAutofit/>
          </a:bodyPr>
          <a:lstStyle/>
          <a:p>
            <a:r>
              <a:rPr lang="ru-RU" dirty="0" smtClean="0"/>
              <a:t>Николай Гребнев</a:t>
            </a:r>
          </a:p>
          <a:p>
            <a:r>
              <a:rPr lang="en-US" dirty="0" smtClean="0"/>
              <a:t>CUSTIS</a:t>
            </a:r>
          </a:p>
          <a:p>
            <a:endParaRPr lang="ru-RU" dirty="0"/>
          </a:p>
        </p:txBody>
      </p:sp>
      <p:pic>
        <p:nvPicPr>
          <p:cNvPr id="20482" name="Picture 2" descr="N:\projects\internal\ADD\design\2011\заставка-презентаци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351" y="205150"/>
            <a:ext cx="7297298" cy="2071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82960"/>
          </a:xfrm>
        </p:spPr>
        <p:txBody>
          <a:bodyPr>
            <a:noAutofit/>
          </a:bodyPr>
          <a:lstStyle/>
          <a:p>
            <a:r>
              <a:rPr lang="ru-RU" sz="4800" dirty="0"/>
              <a:t>Модель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Каждая сущность модели:</a:t>
            </a:r>
          </a:p>
          <a:p>
            <a:pPr lvl="1"/>
            <a:r>
              <a:rPr lang="ru-RU" sz="3600" dirty="0" smtClean="0"/>
              <a:t>Имеет идентичность</a:t>
            </a:r>
          </a:p>
          <a:p>
            <a:pPr lvl="1"/>
            <a:r>
              <a:rPr lang="ru-RU" sz="3600" dirty="0" smtClean="0"/>
              <a:t>Инкапсулирует:</a:t>
            </a:r>
          </a:p>
          <a:p>
            <a:pPr lvl="2"/>
            <a:r>
              <a:rPr lang="ru-RU" sz="3200" dirty="0" smtClean="0"/>
              <a:t>Состояние</a:t>
            </a:r>
          </a:p>
          <a:p>
            <a:pPr lvl="2"/>
            <a:r>
              <a:rPr lang="ru-RU" sz="3200" dirty="0" smtClean="0"/>
              <a:t>Поведение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D2A-A63E-4379-B61A-DB9D9CA9717B}" type="slidenum">
              <a:rPr lang="ru-RU" smtClean="0"/>
              <a:t>11</a:t>
            </a:fld>
            <a:endParaRPr lang="ru-RU"/>
          </a:p>
        </p:txBody>
      </p:sp>
      <p:pic>
        <p:nvPicPr>
          <p:cNvPr id="3" name="Picture 2" descr="Файл:EricEvansRus.djvu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0646"/>
            <a:ext cx="4464496" cy="620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Переработка знаний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Единый язык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Проектирование по модели (</a:t>
            </a:r>
            <a:r>
              <a:rPr lang="en-US" dirty="0" smtClean="0"/>
              <a:t>Model Driven Design)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7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>
          <a:xfrm>
            <a:off x="469151" y="2453139"/>
            <a:ext cx="3427660" cy="2056596"/>
          </a:xfrm>
          <a:custGeom>
            <a:avLst/>
            <a:gdLst>
              <a:gd name="connsiteX0" fmla="*/ 0 w 3427660"/>
              <a:gd name="connsiteY0" fmla="*/ 205660 h 2056596"/>
              <a:gd name="connsiteX1" fmla="*/ 205660 w 3427660"/>
              <a:gd name="connsiteY1" fmla="*/ 0 h 2056596"/>
              <a:gd name="connsiteX2" fmla="*/ 3222000 w 3427660"/>
              <a:gd name="connsiteY2" fmla="*/ 0 h 2056596"/>
              <a:gd name="connsiteX3" fmla="*/ 3427660 w 3427660"/>
              <a:gd name="connsiteY3" fmla="*/ 205660 h 2056596"/>
              <a:gd name="connsiteX4" fmla="*/ 3427660 w 3427660"/>
              <a:gd name="connsiteY4" fmla="*/ 1850936 h 2056596"/>
              <a:gd name="connsiteX5" fmla="*/ 3222000 w 3427660"/>
              <a:gd name="connsiteY5" fmla="*/ 2056596 h 2056596"/>
              <a:gd name="connsiteX6" fmla="*/ 205660 w 3427660"/>
              <a:gd name="connsiteY6" fmla="*/ 2056596 h 2056596"/>
              <a:gd name="connsiteX7" fmla="*/ 0 w 3427660"/>
              <a:gd name="connsiteY7" fmla="*/ 1850936 h 2056596"/>
              <a:gd name="connsiteX8" fmla="*/ 0 w 3427660"/>
              <a:gd name="connsiteY8" fmla="*/ 205660 h 205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7660" h="2056596">
                <a:moveTo>
                  <a:pt x="0" y="205660"/>
                </a:moveTo>
                <a:cubicBezTo>
                  <a:pt x="0" y="92077"/>
                  <a:pt x="92077" y="0"/>
                  <a:pt x="205660" y="0"/>
                </a:cubicBezTo>
                <a:lnTo>
                  <a:pt x="3222000" y="0"/>
                </a:lnTo>
                <a:cubicBezTo>
                  <a:pt x="3335583" y="0"/>
                  <a:pt x="3427660" y="92077"/>
                  <a:pt x="3427660" y="205660"/>
                </a:cubicBezTo>
                <a:lnTo>
                  <a:pt x="3427660" y="1850936"/>
                </a:lnTo>
                <a:cubicBezTo>
                  <a:pt x="3427660" y="1964519"/>
                  <a:pt x="3335583" y="2056596"/>
                  <a:pt x="3222000" y="2056596"/>
                </a:cubicBezTo>
                <a:lnTo>
                  <a:pt x="205660" y="2056596"/>
                </a:lnTo>
                <a:cubicBezTo>
                  <a:pt x="92077" y="2056596"/>
                  <a:pt x="0" y="1964519"/>
                  <a:pt x="0" y="1850936"/>
                </a:cubicBezTo>
                <a:lnTo>
                  <a:pt x="0" y="2056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7886" tIns="307886" rIns="307886" bIns="307886" numCol="1" spcCol="1270" anchor="ctr" anchorCtr="0">
            <a:noAutofit/>
          </a:bodyPr>
          <a:lstStyle/>
          <a:p>
            <a:pPr lvl="0" algn="ctr" defTabSz="28892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500" kern="1200" dirty="0" smtClean="0"/>
              <a:t>Дизайн</a:t>
            </a:r>
            <a:endParaRPr lang="ru-RU" sz="6500" kern="12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239577" y="2453139"/>
            <a:ext cx="4455959" cy="2056596"/>
            <a:chOff x="4239577" y="2453139"/>
            <a:chExt cx="4455959" cy="2056596"/>
          </a:xfrm>
        </p:grpSpPr>
        <p:sp>
          <p:nvSpPr>
            <p:cNvPr id="8" name="Полилиния 7"/>
            <p:cNvSpPr/>
            <p:nvPr/>
          </p:nvSpPr>
          <p:spPr>
            <a:xfrm>
              <a:off x="4239577" y="3056407"/>
              <a:ext cx="726664" cy="850059"/>
            </a:xfrm>
            <a:custGeom>
              <a:avLst/>
              <a:gdLst>
                <a:gd name="connsiteX0" fmla="*/ 0 w 726664"/>
                <a:gd name="connsiteY0" fmla="*/ 170012 h 850059"/>
                <a:gd name="connsiteX1" fmla="*/ 363332 w 726664"/>
                <a:gd name="connsiteY1" fmla="*/ 170012 h 850059"/>
                <a:gd name="connsiteX2" fmla="*/ 363332 w 726664"/>
                <a:gd name="connsiteY2" fmla="*/ 0 h 850059"/>
                <a:gd name="connsiteX3" fmla="*/ 726664 w 726664"/>
                <a:gd name="connsiteY3" fmla="*/ 425030 h 850059"/>
                <a:gd name="connsiteX4" fmla="*/ 363332 w 726664"/>
                <a:gd name="connsiteY4" fmla="*/ 850059 h 850059"/>
                <a:gd name="connsiteX5" fmla="*/ 363332 w 726664"/>
                <a:gd name="connsiteY5" fmla="*/ 680047 h 850059"/>
                <a:gd name="connsiteX6" fmla="*/ 0 w 726664"/>
                <a:gd name="connsiteY6" fmla="*/ 680047 h 850059"/>
                <a:gd name="connsiteX7" fmla="*/ 0 w 726664"/>
                <a:gd name="connsiteY7" fmla="*/ 170012 h 8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64" h="850059">
                  <a:moveTo>
                    <a:pt x="0" y="170012"/>
                  </a:moveTo>
                  <a:lnTo>
                    <a:pt x="363332" y="170012"/>
                  </a:lnTo>
                  <a:lnTo>
                    <a:pt x="363332" y="0"/>
                  </a:lnTo>
                  <a:lnTo>
                    <a:pt x="726664" y="425030"/>
                  </a:lnTo>
                  <a:lnTo>
                    <a:pt x="363332" y="850059"/>
                  </a:lnTo>
                  <a:lnTo>
                    <a:pt x="363332" y="680047"/>
                  </a:lnTo>
                  <a:lnTo>
                    <a:pt x="0" y="680047"/>
                  </a:lnTo>
                  <a:lnTo>
                    <a:pt x="0" y="17001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0012" rIns="217999" bIns="170012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600" kern="120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5267876" y="2453139"/>
              <a:ext cx="3427660" cy="2056596"/>
            </a:xfrm>
            <a:custGeom>
              <a:avLst/>
              <a:gdLst>
                <a:gd name="connsiteX0" fmla="*/ 0 w 3427660"/>
                <a:gd name="connsiteY0" fmla="*/ 205660 h 2056596"/>
                <a:gd name="connsiteX1" fmla="*/ 205660 w 3427660"/>
                <a:gd name="connsiteY1" fmla="*/ 0 h 2056596"/>
                <a:gd name="connsiteX2" fmla="*/ 3222000 w 3427660"/>
                <a:gd name="connsiteY2" fmla="*/ 0 h 2056596"/>
                <a:gd name="connsiteX3" fmla="*/ 3427660 w 3427660"/>
                <a:gd name="connsiteY3" fmla="*/ 205660 h 2056596"/>
                <a:gd name="connsiteX4" fmla="*/ 3427660 w 3427660"/>
                <a:gd name="connsiteY4" fmla="*/ 1850936 h 2056596"/>
                <a:gd name="connsiteX5" fmla="*/ 3222000 w 3427660"/>
                <a:gd name="connsiteY5" fmla="*/ 2056596 h 2056596"/>
                <a:gd name="connsiteX6" fmla="*/ 205660 w 3427660"/>
                <a:gd name="connsiteY6" fmla="*/ 2056596 h 2056596"/>
                <a:gd name="connsiteX7" fmla="*/ 0 w 3427660"/>
                <a:gd name="connsiteY7" fmla="*/ 1850936 h 2056596"/>
                <a:gd name="connsiteX8" fmla="*/ 0 w 3427660"/>
                <a:gd name="connsiteY8" fmla="*/ 205660 h 20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7660" h="2056596">
                  <a:moveTo>
                    <a:pt x="0" y="205660"/>
                  </a:moveTo>
                  <a:cubicBezTo>
                    <a:pt x="0" y="92077"/>
                    <a:pt x="92077" y="0"/>
                    <a:pt x="205660" y="0"/>
                  </a:cubicBezTo>
                  <a:lnTo>
                    <a:pt x="3222000" y="0"/>
                  </a:lnTo>
                  <a:cubicBezTo>
                    <a:pt x="3335583" y="0"/>
                    <a:pt x="3427660" y="92077"/>
                    <a:pt x="3427660" y="205660"/>
                  </a:cubicBezTo>
                  <a:lnTo>
                    <a:pt x="3427660" y="1850936"/>
                  </a:lnTo>
                  <a:cubicBezTo>
                    <a:pt x="3427660" y="1964519"/>
                    <a:pt x="3335583" y="2056596"/>
                    <a:pt x="3222000" y="2056596"/>
                  </a:cubicBezTo>
                  <a:lnTo>
                    <a:pt x="205660" y="2056596"/>
                  </a:lnTo>
                  <a:cubicBezTo>
                    <a:pt x="92077" y="2056596"/>
                    <a:pt x="0" y="1964519"/>
                    <a:pt x="0" y="1850936"/>
                  </a:cubicBezTo>
                  <a:lnTo>
                    <a:pt x="0" y="2056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886" tIns="307886" rIns="307886" bIns="307886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500" kern="1200" dirty="0" smtClean="0"/>
                <a:t>Модель</a:t>
              </a:r>
              <a:endParaRPr lang="ru-RU" sz="6500" kern="1200" dirty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6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D2A-A63E-4379-B61A-DB9D9CA9717B}" type="slidenum">
              <a:rPr lang="ru-RU" smtClean="0"/>
              <a:t>14</a:t>
            </a:fld>
            <a:endParaRPr lang="ru-RU"/>
          </a:p>
        </p:txBody>
      </p:sp>
      <p:pic>
        <p:nvPicPr>
          <p:cNvPr id="9218" name="Picture 2" descr="http://www.figa.su/files/2010/12/figa-833x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4752975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57200" y="476672"/>
            <a:ext cx="8363272" cy="5649491"/>
          </a:xfrm>
          <a:prstGeom prst="rect">
            <a:avLst/>
          </a:prstGeom>
          <a:ln w="76200">
            <a:noFill/>
          </a:ln>
        </p:spPr>
      </p:sp>
      <p:sp>
        <p:nvSpPr>
          <p:cNvPr id="16" name="Полилиния 15"/>
          <p:cNvSpPr/>
          <p:nvPr/>
        </p:nvSpPr>
        <p:spPr>
          <a:xfrm>
            <a:off x="3491877" y="548670"/>
            <a:ext cx="2589020" cy="1682863"/>
          </a:xfrm>
          <a:custGeom>
            <a:avLst/>
            <a:gdLst>
              <a:gd name="connsiteX0" fmla="*/ 0 w 2589020"/>
              <a:gd name="connsiteY0" fmla="*/ 280483 h 1682863"/>
              <a:gd name="connsiteX1" fmla="*/ 280483 w 2589020"/>
              <a:gd name="connsiteY1" fmla="*/ 0 h 1682863"/>
              <a:gd name="connsiteX2" fmla="*/ 2308537 w 2589020"/>
              <a:gd name="connsiteY2" fmla="*/ 0 h 1682863"/>
              <a:gd name="connsiteX3" fmla="*/ 2589020 w 2589020"/>
              <a:gd name="connsiteY3" fmla="*/ 280483 h 1682863"/>
              <a:gd name="connsiteX4" fmla="*/ 2589020 w 2589020"/>
              <a:gd name="connsiteY4" fmla="*/ 1402380 h 1682863"/>
              <a:gd name="connsiteX5" fmla="*/ 2308537 w 2589020"/>
              <a:gd name="connsiteY5" fmla="*/ 1682863 h 1682863"/>
              <a:gd name="connsiteX6" fmla="*/ 280483 w 2589020"/>
              <a:gd name="connsiteY6" fmla="*/ 1682863 h 1682863"/>
              <a:gd name="connsiteX7" fmla="*/ 0 w 2589020"/>
              <a:gd name="connsiteY7" fmla="*/ 1402380 h 1682863"/>
              <a:gd name="connsiteX8" fmla="*/ 0 w 2589020"/>
              <a:gd name="connsiteY8" fmla="*/ 280483 h 16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9020" h="1682863">
                <a:moveTo>
                  <a:pt x="0" y="280483"/>
                </a:moveTo>
                <a:cubicBezTo>
                  <a:pt x="0" y="125577"/>
                  <a:pt x="125577" y="0"/>
                  <a:pt x="280483" y="0"/>
                </a:cubicBezTo>
                <a:lnTo>
                  <a:pt x="2308537" y="0"/>
                </a:lnTo>
                <a:cubicBezTo>
                  <a:pt x="2463443" y="0"/>
                  <a:pt x="2589020" y="125577"/>
                  <a:pt x="2589020" y="280483"/>
                </a:cubicBezTo>
                <a:lnTo>
                  <a:pt x="2589020" y="1402380"/>
                </a:lnTo>
                <a:cubicBezTo>
                  <a:pt x="2589020" y="1557286"/>
                  <a:pt x="2463443" y="1682863"/>
                  <a:pt x="2308537" y="1682863"/>
                </a:cubicBezTo>
                <a:lnTo>
                  <a:pt x="280483" y="1682863"/>
                </a:lnTo>
                <a:cubicBezTo>
                  <a:pt x="125577" y="1682863"/>
                  <a:pt x="0" y="1557286"/>
                  <a:pt x="0" y="1402380"/>
                </a:cubicBezTo>
                <a:lnTo>
                  <a:pt x="0" y="2804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591" tIns="173591" rIns="173591" bIns="173591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kern="1200" dirty="0" smtClean="0"/>
              <a:t>Переработка знаний</a:t>
            </a:r>
            <a:endParaRPr lang="ru-RU" sz="2400" kern="1200" dirty="0"/>
          </a:p>
        </p:txBody>
      </p:sp>
      <p:sp>
        <p:nvSpPr>
          <p:cNvPr id="21" name="Полилиния 20"/>
          <p:cNvSpPr/>
          <p:nvPr/>
        </p:nvSpPr>
        <p:spPr>
          <a:xfrm>
            <a:off x="2053851" y="1560117"/>
            <a:ext cx="4494844" cy="44948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8647" y="1497955"/>
                </a:moveTo>
                <a:arcTo wR="2247422" hR="2247422" stAng="11968802" swAng="2266205"/>
              </a:path>
            </a:pathLst>
          </a:custGeom>
          <a:noFill/>
          <a:ln w="76200">
            <a:tailEnd type="arrow"/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Группа 23"/>
          <p:cNvGrpSpPr/>
          <p:nvPr/>
        </p:nvGrpSpPr>
        <p:grpSpPr>
          <a:xfrm>
            <a:off x="2671415" y="1496634"/>
            <a:ext cx="5645001" cy="4494844"/>
            <a:chOff x="2524134" y="1496634"/>
            <a:chExt cx="5645001" cy="4494844"/>
          </a:xfrm>
        </p:grpSpPr>
        <p:sp>
          <p:nvSpPr>
            <p:cNvPr id="18" name="Полилиния 17"/>
            <p:cNvSpPr/>
            <p:nvPr/>
          </p:nvSpPr>
          <p:spPr>
            <a:xfrm>
              <a:off x="5580115" y="3501005"/>
              <a:ext cx="2589020" cy="1682863"/>
            </a:xfrm>
            <a:custGeom>
              <a:avLst/>
              <a:gdLst>
                <a:gd name="connsiteX0" fmla="*/ 0 w 2589020"/>
                <a:gd name="connsiteY0" fmla="*/ 280483 h 1682863"/>
                <a:gd name="connsiteX1" fmla="*/ 280483 w 2589020"/>
                <a:gd name="connsiteY1" fmla="*/ 0 h 1682863"/>
                <a:gd name="connsiteX2" fmla="*/ 2308537 w 2589020"/>
                <a:gd name="connsiteY2" fmla="*/ 0 h 1682863"/>
                <a:gd name="connsiteX3" fmla="*/ 2589020 w 2589020"/>
                <a:gd name="connsiteY3" fmla="*/ 280483 h 1682863"/>
                <a:gd name="connsiteX4" fmla="*/ 2589020 w 2589020"/>
                <a:gd name="connsiteY4" fmla="*/ 1402380 h 1682863"/>
                <a:gd name="connsiteX5" fmla="*/ 2308537 w 2589020"/>
                <a:gd name="connsiteY5" fmla="*/ 1682863 h 1682863"/>
                <a:gd name="connsiteX6" fmla="*/ 280483 w 2589020"/>
                <a:gd name="connsiteY6" fmla="*/ 1682863 h 1682863"/>
                <a:gd name="connsiteX7" fmla="*/ 0 w 2589020"/>
                <a:gd name="connsiteY7" fmla="*/ 1402380 h 1682863"/>
                <a:gd name="connsiteX8" fmla="*/ 0 w 2589020"/>
                <a:gd name="connsiteY8" fmla="*/ 280483 h 168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9020" h="1682863">
                  <a:moveTo>
                    <a:pt x="0" y="280483"/>
                  </a:moveTo>
                  <a:cubicBezTo>
                    <a:pt x="0" y="125577"/>
                    <a:pt x="125577" y="0"/>
                    <a:pt x="280483" y="0"/>
                  </a:cubicBezTo>
                  <a:lnTo>
                    <a:pt x="2308537" y="0"/>
                  </a:lnTo>
                  <a:cubicBezTo>
                    <a:pt x="2463443" y="0"/>
                    <a:pt x="2589020" y="125577"/>
                    <a:pt x="2589020" y="280483"/>
                  </a:cubicBezTo>
                  <a:lnTo>
                    <a:pt x="2589020" y="1402380"/>
                  </a:lnTo>
                  <a:cubicBezTo>
                    <a:pt x="2589020" y="1557286"/>
                    <a:pt x="2463443" y="1682863"/>
                    <a:pt x="2308537" y="1682863"/>
                  </a:cubicBezTo>
                  <a:lnTo>
                    <a:pt x="280483" y="1682863"/>
                  </a:lnTo>
                  <a:cubicBezTo>
                    <a:pt x="125577" y="1682863"/>
                    <a:pt x="0" y="1557286"/>
                    <a:pt x="0" y="1402380"/>
                  </a:cubicBezTo>
                  <a:lnTo>
                    <a:pt x="0" y="28048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591" tIns="173591" rIns="173591" bIns="173591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kern="1200" dirty="0" smtClean="0"/>
                <a:t>Проектирование модели</a:t>
              </a:r>
              <a:endParaRPr lang="ru-RU" sz="24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2524134" y="1496634"/>
              <a:ext cx="4494844" cy="449484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834556" y="656224"/>
                  </a:moveTo>
                  <a:arcTo wR="2247422" hR="2247422" stAng="18895605" swAng="1755480"/>
                </a:path>
              </a:pathLst>
            </a:custGeom>
            <a:noFill/>
            <a:ln w="76200">
              <a:tailEnd type="arrow"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6" name="Группа 25"/>
          <p:cNvGrpSpPr/>
          <p:nvPr/>
        </p:nvGrpSpPr>
        <p:grpSpPr>
          <a:xfrm>
            <a:off x="899595" y="1661778"/>
            <a:ext cx="5855171" cy="4507063"/>
            <a:chOff x="899595" y="1661778"/>
            <a:chExt cx="5855171" cy="4507063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899595" y="1673997"/>
              <a:ext cx="5855171" cy="4494844"/>
              <a:chOff x="899595" y="1673997"/>
              <a:chExt cx="5855171" cy="4494844"/>
            </a:xfrm>
          </p:grpSpPr>
          <p:sp>
            <p:nvSpPr>
              <p:cNvPr id="19" name="Полилиния 18"/>
              <p:cNvSpPr/>
              <p:nvPr/>
            </p:nvSpPr>
            <p:spPr>
              <a:xfrm>
                <a:off x="2259922" y="1673997"/>
                <a:ext cx="4494844" cy="449484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595677" y="4045508"/>
                    </a:moveTo>
                    <a:arcTo wR="2247422" hR="2247422" stAng="3188186" swAng="4423629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Полилиния 19"/>
              <p:cNvSpPr/>
              <p:nvPr/>
            </p:nvSpPr>
            <p:spPr>
              <a:xfrm>
                <a:off x="899595" y="3501005"/>
                <a:ext cx="2589020" cy="1682863"/>
              </a:xfrm>
              <a:custGeom>
                <a:avLst/>
                <a:gdLst>
                  <a:gd name="connsiteX0" fmla="*/ 0 w 2589020"/>
                  <a:gd name="connsiteY0" fmla="*/ 280483 h 1682863"/>
                  <a:gd name="connsiteX1" fmla="*/ 280483 w 2589020"/>
                  <a:gd name="connsiteY1" fmla="*/ 0 h 1682863"/>
                  <a:gd name="connsiteX2" fmla="*/ 2308537 w 2589020"/>
                  <a:gd name="connsiteY2" fmla="*/ 0 h 1682863"/>
                  <a:gd name="connsiteX3" fmla="*/ 2589020 w 2589020"/>
                  <a:gd name="connsiteY3" fmla="*/ 280483 h 1682863"/>
                  <a:gd name="connsiteX4" fmla="*/ 2589020 w 2589020"/>
                  <a:gd name="connsiteY4" fmla="*/ 1402380 h 1682863"/>
                  <a:gd name="connsiteX5" fmla="*/ 2308537 w 2589020"/>
                  <a:gd name="connsiteY5" fmla="*/ 1682863 h 1682863"/>
                  <a:gd name="connsiteX6" fmla="*/ 280483 w 2589020"/>
                  <a:gd name="connsiteY6" fmla="*/ 1682863 h 1682863"/>
                  <a:gd name="connsiteX7" fmla="*/ 0 w 2589020"/>
                  <a:gd name="connsiteY7" fmla="*/ 1402380 h 1682863"/>
                  <a:gd name="connsiteX8" fmla="*/ 0 w 2589020"/>
                  <a:gd name="connsiteY8" fmla="*/ 280483 h 168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9020" h="1682863">
                    <a:moveTo>
                      <a:pt x="0" y="280483"/>
                    </a:moveTo>
                    <a:cubicBezTo>
                      <a:pt x="0" y="125577"/>
                      <a:pt x="125577" y="0"/>
                      <a:pt x="280483" y="0"/>
                    </a:cubicBezTo>
                    <a:lnTo>
                      <a:pt x="2308537" y="0"/>
                    </a:lnTo>
                    <a:cubicBezTo>
                      <a:pt x="2463443" y="0"/>
                      <a:pt x="2589020" y="125577"/>
                      <a:pt x="2589020" y="280483"/>
                    </a:cubicBezTo>
                    <a:lnTo>
                      <a:pt x="2589020" y="1402380"/>
                    </a:lnTo>
                    <a:cubicBezTo>
                      <a:pt x="2589020" y="1557286"/>
                      <a:pt x="2463443" y="1682863"/>
                      <a:pt x="2308537" y="1682863"/>
                    </a:cubicBezTo>
                    <a:lnTo>
                      <a:pt x="280483" y="1682863"/>
                    </a:lnTo>
                    <a:cubicBezTo>
                      <a:pt x="125577" y="1682863"/>
                      <a:pt x="0" y="1557286"/>
                      <a:pt x="0" y="1402380"/>
                    </a:cubicBezTo>
                    <a:lnTo>
                      <a:pt x="0" y="28048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3591" tIns="173591" rIns="173591" bIns="173591" numCol="1" spcCol="1270" anchor="ctr" anchorCtr="0">
                <a:noAutofit/>
              </a:bodyPr>
              <a:lstStyle/>
              <a:p>
                <a:pPr lvl="0" algn="ctr" defTabSz="10668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400" kern="1200" dirty="0" smtClean="0"/>
                  <a:t>Углубляющий </a:t>
                </a:r>
                <a:r>
                  <a:rPr lang="ru-RU" sz="2400" kern="1200" dirty="0" err="1" smtClean="0"/>
                  <a:t>рефакторинг</a:t>
                </a:r>
                <a:endParaRPr lang="ru-RU" sz="2400" kern="1200" dirty="0"/>
              </a:p>
            </p:txBody>
          </p:sp>
        </p:grpSp>
        <p:sp>
          <p:nvSpPr>
            <p:cNvPr id="23" name="Полилиния 22"/>
            <p:cNvSpPr/>
            <p:nvPr/>
          </p:nvSpPr>
          <p:spPr>
            <a:xfrm>
              <a:off x="2259922" y="1661778"/>
              <a:ext cx="4494844" cy="449484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95677" y="4045508"/>
                  </a:moveTo>
                  <a:arcTo wR="2247422" hR="2247422" stAng="3188186" swAng="4423629"/>
                </a:path>
              </a:pathLst>
            </a:custGeom>
            <a:noFill/>
            <a:ln w="76200"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Переработка знаний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Переработка знаний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– поиск системы абстрактных понятий, учитывающей все необходимые подробности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2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Выполняют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1584176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Специалисты в предметной области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Разработчики</a:t>
            </a:r>
          </a:p>
          <a:p>
            <a:pPr marL="457200" indent="-457200">
              <a:buFont typeface="Arial" pitchFamily="34" charset="0"/>
              <a:buChar char="•"/>
            </a:pPr>
            <a:endParaRPr lang="ru-RU" dirty="0"/>
          </a:p>
          <a:p>
            <a:pPr marL="457200" indent="-4572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Руководят процессом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4400" dirty="0" smtClean="0"/>
          </a:p>
          <a:p>
            <a:endParaRPr lang="ru-RU" sz="4400" dirty="0" smtClean="0"/>
          </a:p>
          <a:p>
            <a:pPr marL="0" indent="0" algn="ctr">
              <a:buNone/>
            </a:pPr>
            <a:r>
              <a:rPr lang="ru-RU" sz="4400" dirty="0" smtClean="0"/>
              <a:t>Разработчики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DDD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B3D2A-A63E-4379-B61A-DB9D9CA9717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2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B3D2A-A63E-4379-B61A-DB9D9CA9717B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Рассчитать </a:t>
            </a:r>
            <a:r>
              <a:rPr lang="ru-RU" dirty="0" smtClean="0"/>
              <a:t>зарплат</a:t>
            </a:r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ru-RU" dirty="0" smtClean="0"/>
              <a:t>сотрудника </a:t>
            </a:r>
            <a:r>
              <a:rPr lang="ru-RU" dirty="0" smtClean="0"/>
              <a:t>в </a:t>
            </a:r>
            <a:r>
              <a:rPr lang="ru-RU" dirty="0" smtClean="0"/>
              <a:t>заданном месяце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1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―"/>
            </a:pPr>
            <a:r>
              <a:rPr lang="ru-RU" dirty="0" smtClean="0"/>
              <a:t>С. в П. О.: Отношение количества отработанных дней к количеству рабочих дней в </a:t>
            </a:r>
            <a:r>
              <a:rPr lang="ru-RU" dirty="0" smtClean="0"/>
              <a:t>месяце умноженное на отношение оклада сотрудника к количеству рабочих дней в месяце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23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94526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―"/>
            </a:pPr>
            <a:r>
              <a:rPr lang="ru-RU" dirty="0" smtClean="0"/>
              <a:t>Р.: Что такое отработанный день?</a:t>
            </a:r>
          </a:p>
          <a:p>
            <a:pPr>
              <a:buFont typeface="Calibri" pitchFamily="34" charset="0"/>
              <a:buChar char="―"/>
            </a:pPr>
            <a:r>
              <a:rPr lang="ru-RU" dirty="0"/>
              <a:t>С. в П. О</a:t>
            </a:r>
            <a:r>
              <a:rPr lang="ru-RU" dirty="0" smtClean="0"/>
              <a:t>.: Рабочий день, когда </a:t>
            </a:r>
            <a:r>
              <a:rPr lang="ru-RU" dirty="0" smtClean="0"/>
              <a:t>сотрудник присутствовал на рабочем месте</a:t>
            </a:r>
            <a:r>
              <a:rPr lang="ru-RU" dirty="0"/>
              <a:t> </a:t>
            </a:r>
            <a:r>
              <a:rPr lang="ru-RU" dirty="0" smtClean="0"/>
              <a:t>при этом он еще не уволился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9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25</a:t>
            </a:fld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4150"/>
            <a:ext cx="7683151" cy="435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8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―"/>
            </a:pPr>
            <a:r>
              <a:rPr lang="ru-RU" dirty="0"/>
              <a:t>С. в П. О</a:t>
            </a:r>
            <a:r>
              <a:rPr lang="ru-RU" dirty="0" smtClean="0"/>
              <a:t>.: Но сотрудник может взять отпуск, или быть на больничном, при этом такие дни рассчитываются по особой ставке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1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27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628800"/>
            <a:ext cx="84105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3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itchFamily="34" charset="0"/>
              <a:buChar char="―"/>
            </a:pPr>
            <a:r>
              <a:rPr lang="ru-RU" dirty="0"/>
              <a:t>Р</a:t>
            </a:r>
            <a:r>
              <a:rPr lang="ru-RU" dirty="0" smtClean="0"/>
              <a:t>.: А </a:t>
            </a:r>
            <a:r>
              <a:rPr lang="ru-RU" dirty="0" smtClean="0"/>
              <a:t>откуда можно узнать работал ли в  этот день сотрудник или был в отпуске?</a:t>
            </a:r>
            <a:endParaRPr lang="ru-RU" dirty="0"/>
          </a:p>
          <a:p>
            <a:pPr>
              <a:buFont typeface="Calibri" pitchFamily="34" charset="0"/>
              <a:buChar char="―"/>
            </a:pPr>
            <a:r>
              <a:rPr lang="ru-RU" dirty="0"/>
              <a:t>С. в П. О</a:t>
            </a:r>
            <a:r>
              <a:rPr lang="ru-RU" dirty="0" smtClean="0"/>
              <a:t>.: </a:t>
            </a:r>
            <a:r>
              <a:rPr lang="ru-RU" dirty="0" smtClean="0"/>
              <a:t>Из табеля учета рабочего времени</a:t>
            </a:r>
            <a:endParaRPr lang="ru-RU" dirty="0"/>
          </a:p>
          <a:p>
            <a:pPr>
              <a:buFont typeface="Calibri" pitchFamily="34" charset="0"/>
              <a:buChar char="―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7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D2A-A63E-4379-B61A-DB9D9CA9717B}" type="slidenum">
              <a:rPr lang="ru-RU" smtClean="0"/>
              <a:t>29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5" y="1196752"/>
            <a:ext cx="79533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2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DDD – Domain Driven Design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B3D2A-A63E-4379-B61A-DB9D9CA9717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Единый язык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243888" y="6438900"/>
            <a:ext cx="900112" cy="365125"/>
          </a:xfrm>
          <a:prstGeom prst="rect">
            <a:avLst/>
          </a:prstGeom>
        </p:spPr>
        <p:txBody>
          <a:bodyPr/>
          <a:lstStyle/>
          <a:p>
            <a:fld id="{82464181-07E1-4CA6-BDAF-86CD0CF8B73E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7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Единый язык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Между всеми участниками проекта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На основе модели предметной области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Проверяет модель предметной области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Используется во всех документах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Используется в коде</a:t>
            </a:r>
          </a:p>
          <a:p>
            <a:pPr marL="457200" indent="-45720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3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>
          <a:xfrm>
            <a:off x="378063" y="2237114"/>
            <a:ext cx="3427660" cy="2056596"/>
          </a:xfrm>
          <a:custGeom>
            <a:avLst/>
            <a:gdLst>
              <a:gd name="connsiteX0" fmla="*/ 0 w 3427660"/>
              <a:gd name="connsiteY0" fmla="*/ 205660 h 2056596"/>
              <a:gd name="connsiteX1" fmla="*/ 205660 w 3427660"/>
              <a:gd name="connsiteY1" fmla="*/ 0 h 2056596"/>
              <a:gd name="connsiteX2" fmla="*/ 3222000 w 3427660"/>
              <a:gd name="connsiteY2" fmla="*/ 0 h 2056596"/>
              <a:gd name="connsiteX3" fmla="*/ 3427660 w 3427660"/>
              <a:gd name="connsiteY3" fmla="*/ 205660 h 2056596"/>
              <a:gd name="connsiteX4" fmla="*/ 3427660 w 3427660"/>
              <a:gd name="connsiteY4" fmla="*/ 1850936 h 2056596"/>
              <a:gd name="connsiteX5" fmla="*/ 3222000 w 3427660"/>
              <a:gd name="connsiteY5" fmla="*/ 2056596 h 2056596"/>
              <a:gd name="connsiteX6" fmla="*/ 205660 w 3427660"/>
              <a:gd name="connsiteY6" fmla="*/ 2056596 h 2056596"/>
              <a:gd name="connsiteX7" fmla="*/ 0 w 3427660"/>
              <a:gd name="connsiteY7" fmla="*/ 1850936 h 2056596"/>
              <a:gd name="connsiteX8" fmla="*/ 0 w 3427660"/>
              <a:gd name="connsiteY8" fmla="*/ 205660 h 205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7660" h="2056596">
                <a:moveTo>
                  <a:pt x="0" y="205660"/>
                </a:moveTo>
                <a:cubicBezTo>
                  <a:pt x="0" y="92077"/>
                  <a:pt x="92077" y="0"/>
                  <a:pt x="205660" y="0"/>
                </a:cubicBezTo>
                <a:lnTo>
                  <a:pt x="3222000" y="0"/>
                </a:lnTo>
                <a:cubicBezTo>
                  <a:pt x="3335583" y="0"/>
                  <a:pt x="3427660" y="92077"/>
                  <a:pt x="3427660" y="205660"/>
                </a:cubicBezTo>
                <a:lnTo>
                  <a:pt x="3427660" y="1850936"/>
                </a:lnTo>
                <a:cubicBezTo>
                  <a:pt x="3427660" y="1964519"/>
                  <a:pt x="3335583" y="2056596"/>
                  <a:pt x="3222000" y="2056596"/>
                </a:cubicBezTo>
                <a:lnTo>
                  <a:pt x="205660" y="2056596"/>
                </a:lnTo>
                <a:cubicBezTo>
                  <a:pt x="92077" y="2056596"/>
                  <a:pt x="0" y="1964519"/>
                  <a:pt x="0" y="1850936"/>
                </a:cubicBezTo>
                <a:lnTo>
                  <a:pt x="0" y="2056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5016" tIns="205016" rIns="205016" bIns="205016" numCol="1" spcCol="1270" anchor="ctr" anchorCtr="0">
            <a:noAutofit/>
          </a:bodyPr>
          <a:lstStyle/>
          <a:p>
            <a:pPr lvl="0" algn="ctr" defTabSz="1689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3800" kern="1200" smtClean="0"/>
              <a:t>Модель предметной области</a:t>
            </a:r>
            <a:endParaRPr lang="ru-RU" sz="3800" kern="1200"/>
          </a:p>
        </p:txBody>
      </p:sp>
      <p:grpSp>
        <p:nvGrpSpPr>
          <p:cNvPr id="10" name="Группа 9"/>
          <p:cNvGrpSpPr/>
          <p:nvPr/>
        </p:nvGrpSpPr>
        <p:grpSpPr>
          <a:xfrm>
            <a:off x="4148489" y="2237114"/>
            <a:ext cx="4455959" cy="2056596"/>
            <a:chOff x="4148489" y="2237114"/>
            <a:chExt cx="4455959" cy="2056596"/>
          </a:xfrm>
        </p:grpSpPr>
        <p:sp>
          <p:nvSpPr>
            <p:cNvPr id="8" name="Полилиния 7"/>
            <p:cNvSpPr/>
            <p:nvPr/>
          </p:nvSpPr>
          <p:spPr>
            <a:xfrm>
              <a:off x="4148489" y="2840382"/>
              <a:ext cx="726664" cy="850059"/>
            </a:xfrm>
            <a:custGeom>
              <a:avLst/>
              <a:gdLst>
                <a:gd name="connsiteX0" fmla="*/ 0 w 726664"/>
                <a:gd name="connsiteY0" fmla="*/ 170012 h 850059"/>
                <a:gd name="connsiteX1" fmla="*/ 363332 w 726664"/>
                <a:gd name="connsiteY1" fmla="*/ 170012 h 850059"/>
                <a:gd name="connsiteX2" fmla="*/ 363332 w 726664"/>
                <a:gd name="connsiteY2" fmla="*/ 0 h 850059"/>
                <a:gd name="connsiteX3" fmla="*/ 726664 w 726664"/>
                <a:gd name="connsiteY3" fmla="*/ 425030 h 850059"/>
                <a:gd name="connsiteX4" fmla="*/ 363332 w 726664"/>
                <a:gd name="connsiteY4" fmla="*/ 850059 h 850059"/>
                <a:gd name="connsiteX5" fmla="*/ 363332 w 726664"/>
                <a:gd name="connsiteY5" fmla="*/ 680047 h 850059"/>
                <a:gd name="connsiteX6" fmla="*/ 0 w 726664"/>
                <a:gd name="connsiteY6" fmla="*/ 680047 h 850059"/>
                <a:gd name="connsiteX7" fmla="*/ 0 w 726664"/>
                <a:gd name="connsiteY7" fmla="*/ 170012 h 8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6664" h="850059">
                  <a:moveTo>
                    <a:pt x="0" y="170012"/>
                  </a:moveTo>
                  <a:lnTo>
                    <a:pt x="363332" y="170012"/>
                  </a:lnTo>
                  <a:lnTo>
                    <a:pt x="363332" y="0"/>
                  </a:lnTo>
                  <a:lnTo>
                    <a:pt x="726664" y="425030"/>
                  </a:lnTo>
                  <a:lnTo>
                    <a:pt x="363332" y="850059"/>
                  </a:lnTo>
                  <a:lnTo>
                    <a:pt x="363332" y="680047"/>
                  </a:lnTo>
                  <a:lnTo>
                    <a:pt x="0" y="680047"/>
                  </a:lnTo>
                  <a:lnTo>
                    <a:pt x="0" y="17001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0012" rIns="217999" bIns="170012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000" kern="1200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5176788" y="2237114"/>
              <a:ext cx="3427660" cy="2056596"/>
            </a:xfrm>
            <a:custGeom>
              <a:avLst/>
              <a:gdLst>
                <a:gd name="connsiteX0" fmla="*/ 0 w 3427660"/>
                <a:gd name="connsiteY0" fmla="*/ 205660 h 2056596"/>
                <a:gd name="connsiteX1" fmla="*/ 205660 w 3427660"/>
                <a:gd name="connsiteY1" fmla="*/ 0 h 2056596"/>
                <a:gd name="connsiteX2" fmla="*/ 3222000 w 3427660"/>
                <a:gd name="connsiteY2" fmla="*/ 0 h 2056596"/>
                <a:gd name="connsiteX3" fmla="*/ 3427660 w 3427660"/>
                <a:gd name="connsiteY3" fmla="*/ 205660 h 2056596"/>
                <a:gd name="connsiteX4" fmla="*/ 3427660 w 3427660"/>
                <a:gd name="connsiteY4" fmla="*/ 1850936 h 2056596"/>
                <a:gd name="connsiteX5" fmla="*/ 3222000 w 3427660"/>
                <a:gd name="connsiteY5" fmla="*/ 2056596 h 2056596"/>
                <a:gd name="connsiteX6" fmla="*/ 205660 w 3427660"/>
                <a:gd name="connsiteY6" fmla="*/ 2056596 h 2056596"/>
                <a:gd name="connsiteX7" fmla="*/ 0 w 3427660"/>
                <a:gd name="connsiteY7" fmla="*/ 1850936 h 2056596"/>
                <a:gd name="connsiteX8" fmla="*/ 0 w 3427660"/>
                <a:gd name="connsiteY8" fmla="*/ 205660 h 20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7660" h="2056596">
                  <a:moveTo>
                    <a:pt x="0" y="205660"/>
                  </a:moveTo>
                  <a:cubicBezTo>
                    <a:pt x="0" y="92077"/>
                    <a:pt x="92077" y="0"/>
                    <a:pt x="205660" y="0"/>
                  </a:cubicBezTo>
                  <a:lnTo>
                    <a:pt x="3222000" y="0"/>
                  </a:lnTo>
                  <a:cubicBezTo>
                    <a:pt x="3335583" y="0"/>
                    <a:pt x="3427660" y="92077"/>
                    <a:pt x="3427660" y="205660"/>
                  </a:cubicBezTo>
                  <a:lnTo>
                    <a:pt x="3427660" y="1850936"/>
                  </a:lnTo>
                  <a:cubicBezTo>
                    <a:pt x="3427660" y="1964519"/>
                    <a:pt x="3335583" y="2056596"/>
                    <a:pt x="3222000" y="2056596"/>
                  </a:cubicBezTo>
                  <a:lnTo>
                    <a:pt x="205660" y="2056596"/>
                  </a:lnTo>
                  <a:cubicBezTo>
                    <a:pt x="92077" y="2056596"/>
                    <a:pt x="0" y="1964519"/>
                    <a:pt x="0" y="1850936"/>
                  </a:cubicBezTo>
                  <a:lnTo>
                    <a:pt x="0" y="2056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016" tIns="205016" rIns="205016" bIns="205016" numCol="1" spcCol="1270" anchor="ctr" anchorCtr="0">
              <a:noAutofit/>
            </a:bodyPr>
            <a:lstStyle/>
            <a:p>
              <a:pPr lvl="0" algn="ctr" defTabSz="1689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800" kern="1200" dirty="0" smtClean="0"/>
                <a:t>Терминология</a:t>
              </a:r>
              <a:endParaRPr lang="ru-RU" sz="3800" kern="1200" dirty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33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— система </a:t>
            </a:r>
            <a:r>
              <a:rPr lang="ru-RU" dirty="0"/>
              <a:t>терминов — слов научно-технического языка, обладающих определенным, четко отграниченным значением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3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— система </a:t>
            </a:r>
            <a:r>
              <a:rPr lang="ru-RU" dirty="0"/>
              <a:t>терминов — слов научно-технического </a:t>
            </a:r>
            <a:r>
              <a:rPr lang="ru-RU" sz="4000" b="1" dirty="0"/>
              <a:t>языка</a:t>
            </a:r>
            <a:r>
              <a:rPr lang="ru-RU" dirty="0"/>
              <a:t>, обладающих определенным, четко отграниченным значением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6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Общение между людьми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B3D2A-A63E-4379-B61A-DB9D9CA9717B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9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— система </a:t>
            </a:r>
            <a:r>
              <a:rPr lang="ru-RU" dirty="0"/>
              <a:t>терминов — слов научно-технического языка, обладающих определенным,</a:t>
            </a:r>
            <a:r>
              <a:rPr lang="ru-RU" b="1" dirty="0"/>
              <a:t> </a:t>
            </a:r>
            <a:r>
              <a:rPr lang="ru-RU" sz="4000" b="1" dirty="0"/>
              <a:t>четко отграниченным значением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0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Использование в коде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2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по модели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7099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по модели</a:t>
            </a:r>
            <a:br>
              <a:rPr lang="ru-RU" dirty="0" smtClean="0"/>
            </a:br>
            <a:r>
              <a:rPr lang="en-US" sz="3600" dirty="0" smtClean="0"/>
              <a:t>Model Driven 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– проектирование архитектуры, при котором соблюдается максимально точное соответствие между некоторым подмножеством элементов программы и элементами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0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D2A-A63E-4379-B61A-DB9D9CA9717B}" type="slidenum">
              <a:rPr lang="ru-RU" smtClean="0"/>
              <a:t>4</a:t>
            </a:fld>
            <a:endParaRPr lang="ru-RU"/>
          </a:p>
        </p:txBody>
      </p:sp>
      <p:pic>
        <p:nvPicPr>
          <p:cNvPr id="1028" name="Picture 4" descr="http://www.ithov.com/uploads/litimg/201001/2010012016182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2656"/>
            <a:ext cx="49244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40</a:t>
            </a:fld>
            <a:endParaRPr lang="ru-RU" dirty="0"/>
          </a:p>
        </p:txBody>
      </p:sp>
      <p:pic>
        <p:nvPicPr>
          <p:cNvPr id="5" name="Picture 2" descr="http://i.cmpnet.com/ddj/sdmagazine/images/sdm0101c/0101cf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8897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41</a:t>
            </a:fld>
            <a:endParaRPr lang="ru-RU" dirty="0"/>
          </a:p>
        </p:txBody>
      </p:sp>
      <p:pic>
        <p:nvPicPr>
          <p:cNvPr id="4098" name="Picture 2" descr="http://www.vbdotnetheaven.com/UploadFile/mahesh/WindowsDNA04252005015744AM/Images/AdoNetWinDNAIm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06563"/>
            <a:ext cx="7848873" cy="468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67544" y="836712"/>
            <a:ext cx="4040188" cy="639762"/>
          </a:xfrm>
        </p:spPr>
        <p:txBody>
          <a:bodyPr/>
          <a:lstStyle/>
          <a:p>
            <a:r>
              <a:rPr lang="ru-RU" dirty="0" smtClean="0"/>
              <a:t>Модель программы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0"/>
          </a:xfrm>
        </p:spPr>
        <p:txBody>
          <a:bodyPr/>
          <a:lstStyle/>
          <a:p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err="1" smtClean="0"/>
              <a:t>DataReader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Command</a:t>
            </a:r>
          </a:p>
          <a:p>
            <a:r>
              <a:rPr lang="en-US" dirty="0" err="1" smtClean="0"/>
              <a:t>DataAdapter</a:t>
            </a:r>
            <a:endParaRPr lang="en-US" dirty="0" smtClean="0"/>
          </a:p>
          <a:p>
            <a:r>
              <a:rPr lang="en-US" dirty="0" smtClean="0"/>
              <a:t>Connection</a:t>
            </a:r>
          </a:p>
          <a:p>
            <a:r>
              <a:rPr lang="ru-RU" dirty="0" smtClean="0"/>
              <a:t>И т. д.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4644008" y="836712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4645025" y="1556793"/>
            <a:ext cx="4041775" cy="4569370"/>
          </a:xfrm>
        </p:spPr>
        <p:txBody>
          <a:bodyPr/>
          <a:lstStyle/>
          <a:p>
            <a:r>
              <a:rPr lang="ru-RU" dirty="0" smtClean="0"/>
              <a:t>Книга</a:t>
            </a:r>
          </a:p>
          <a:p>
            <a:r>
              <a:rPr lang="ru-RU" dirty="0" smtClean="0"/>
              <a:t>Автор</a:t>
            </a:r>
          </a:p>
          <a:p>
            <a:r>
              <a:rPr lang="ru-RU" dirty="0" smtClean="0"/>
              <a:t>Издатель</a:t>
            </a:r>
          </a:p>
          <a:p>
            <a:r>
              <a:rPr lang="ru-RU" dirty="0" smtClean="0"/>
              <a:t>Читатель</a:t>
            </a:r>
          </a:p>
          <a:p>
            <a:r>
              <a:rPr lang="ru-RU" dirty="0" smtClean="0"/>
              <a:t>И т. д.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D2A-A63E-4379-B61A-DB9D9CA9717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43</a:t>
            </a:fld>
            <a:endParaRPr lang="ru-RU" dirty="0"/>
          </a:p>
        </p:txBody>
      </p:sp>
      <p:pic>
        <p:nvPicPr>
          <p:cNvPr id="5" name="Picture 2" descr="http://i.cmpnet.com/ddj/sdmagazine/images/sdm0101c/0101cf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8897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Умножение 2"/>
          <p:cNvSpPr/>
          <p:nvPr/>
        </p:nvSpPr>
        <p:spPr>
          <a:xfrm>
            <a:off x="575337" y="440668"/>
            <a:ext cx="7848872" cy="684076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Driven 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MDD – </a:t>
            </a:r>
            <a:r>
              <a:rPr lang="ru-RU" dirty="0" smtClean="0"/>
              <a:t>прямая</a:t>
            </a:r>
            <a:r>
              <a:rPr lang="en-US" dirty="0" smtClean="0"/>
              <a:t> </a:t>
            </a:r>
            <a:r>
              <a:rPr lang="ru-RU" dirty="0" smtClean="0"/>
              <a:t>проекция языка предметной области на объектно ориентированный язык программирования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5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Driven Development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MDD – </a:t>
            </a:r>
            <a:r>
              <a:rPr lang="ru-RU" sz="4000" b="1" dirty="0"/>
              <a:t>прямая</a:t>
            </a:r>
            <a:r>
              <a:rPr lang="en-US" sz="4000" dirty="0"/>
              <a:t> </a:t>
            </a:r>
            <a:r>
              <a:rPr lang="ru-RU" dirty="0" smtClean="0"/>
              <a:t>проекция языка предметной области на объектно ориентированный язык программирования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4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Зачислить сотрудника в подразделение начиная с заданной даты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3D2A-A63E-4379-B61A-DB9D9CA9717B}" type="slidenum">
              <a:rPr lang="ru-RU" smtClean="0"/>
              <a:t>47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667590" cy="185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5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556792"/>
            <a:ext cx="9289032" cy="45259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DepartmentHistoryRepository.Remove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smtClean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dh </a:t>
            </a:r>
            <a:r>
              <a:rPr lang="en-US" sz="2800" dirty="0" smtClean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DepartmentHistoryRepository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dirty="0" smtClean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dh.EmployeeId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employee.Id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&amp;&amp;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dh.DateStart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&gt;= date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dirty="0" smtClean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dh);</a:t>
            </a:r>
          </a:p>
          <a:p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9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dhe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dh </a:t>
            </a:r>
            <a:r>
              <a:rPr lang="en-US" sz="2400" dirty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DepartmentHistoryRepository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dh.EmployeeId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employee.Id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&amp;&amp;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dh.DateStart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&lt;= date &amp;&amp; 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dh.DateEnd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&gt;= date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solidFill>
                  <a:srgbClr val="1420FF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dh;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dhe.DateEnd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date.AddDay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(-1)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бизнес-логики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Сценарий транзакции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Модуль таблицы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82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DepartmentHistoryRepository.CreateNew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employee, date);</a:t>
            </a:r>
            <a:endParaRPr lang="ru-RU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должно быть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подразделение.Зачислить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    сотрудник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дата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2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en-US" dirty="0" smtClean="0"/>
              <a:t>DDD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B3D2A-A63E-4379-B61A-DB9D9CA9717B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</a:t>
            </a:r>
            <a:r>
              <a:rPr lang="en-US" dirty="0" smtClean="0"/>
              <a:t>DDD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569371"/>
          </a:xfrm>
        </p:spPr>
        <p:txBody>
          <a:bodyPr/>
          <a:lstStyle/>
          <a:p>
            <a:r>
              <a:rPr lang="ru-RU" dirty="0" smtClean="0"/>
              <a:t>Эффективный способ борьбы со сложностью</a:t>
            </a:r>
          </a:p>
          <a:p>
            <a:r>
              <a:rPr lang="ru-RU" dirty="0" smtClean="0"/>
              <a:t>Единый язык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Низкая стоимость разработки и сопровождения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B3D2A-A63E-4379-B61A-DB9D9CA9717B}" type="slidenum">
              <a:rPr lang="ru-RU" smtClean="0"/>
              <a:t>53</a:t>
            </a:fld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3347864" y="2924944"/>
            <a:ext cx="122413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нет?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Проблемы:</a:t>
            </a:r>
          </a:p>
          <a:p>
            <a:pPr lvl="1"/>
            <a:r>
              <a:rPr lang="ru-RU" dirty="0" smtClean="0"/>
              <a:t>Организационные:</a:t>
            </a:r>
          </a:p>
          <a:p>
            <a:pPr lvl="2"/>
            <a:r>
              <a:rPr lang="ru-RU" dirty="0" smtClean="0"/>
              <a:t>Разделение анализа и проектирования</a:t>
            </a:r>
          </a:p>
          <a:p>
            <a:pPr lvl="2"/>
            <a:r>
              <a:rPr lang="ru-RU" dirty="0" smtClean="0"/>
              <a:t>Отстранение разработчиков от анализа</a:t>
            </a:r>
          </a:p>
          <a:p>
            <a:pPr lvl="2"/>
            <a:r>
              <a:rPr lang="ru-RU" dirty="0" smtClean="0"/>
              <a:t>Отсутствие опыта </a:t>
            </a:r>
            <a:r>
              <a:rPr lang="en-US" dirty="0" smtClean="0"/>
              <a:t>DDD</a:t>
            </a:r>
            <a:endParaRPr lang="ru-RU" dirty="0" smtClean="0"/>
          </a:p>
          <a:p>
            <a:pPr lvl="1"/>
            <a:r>
              <a:rPr lang="ru-RU" dirty="0" smtClean="0"/>
              <a:t>Технические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14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3600" dirty="0" smtClean="0"/>
              <a:t>Николай Гребнев</a:t>
            </a:r>
            <a:endParaRPr lang="en-US" sz="3600" dirty="0" smtClean="0"/>
          </a:p>
          <a:p>
            <a:pPr algn="ctr"/>
            <a:r>
              <a:rPr lang="en-US" sz="3600" dirty="0" smtClean="0"/>
              <a:t>CUSTIS</a:t>
            </a:r>
          </a:p>
          <a:p>
            <a:pPr algn="ctr"/>
            <a:r>
              <a:rPr lang="en-US" sz="3600" dirty="0" smtClean="0">
                <a:hlinkClick r:id="rId2"/>
              </a:rPr>
              <a:t>ngrebnev@gmail.com</a:t>
            </a:r>
            <a:endParaRPr lang="en-US" sz="3600" dirty="0"/>
          </a:p>
          <a:p>
            <a:pPr algn="ctr"/>
            <a:r>
              <a:rPr lang="en-US" sz="3600" dirty="0">
                <a:hlinkClick r:id="rId3"/>
              </a:rPr>
              <a:t>http://www.slideshare.net/ngrebnev</a:t>
            </a:r>
            <a:endParaRPr lang="en-US" sz="36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82960"/>
          </a:xfrm>
        </p:spPr>
        <p:txBody>
          <a:bodyPr/>
          <a:lstStyle/>
          <a:p>
            <a:r>
              <a:rPr lang="ru-RU" dirty="0" smtClean="0"/>
              <a:t>Сценарий транзакции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23728" y="2924944"/>
            <a:ext cx="3528392" cy="2016224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Бизнес-операция</a:t>
            </a:r>
            <a:endParaRPr lang="ru-RU" sz="3200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5768318" y="3392996"/>
            <a:ext cx="2160240" cy="1080120"/>
          </a:xfrm>
          <a:prstGeom prst="rightArrow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Изменения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3527884" y="1245627"/>
            <a:ext cx="720080" cy="1607309"/>
            <a:chOff x="3527884" y="1245627"/>
            <a:chExt cx="720080" cy="1607309"/>
          </a:xfrm>
        </p:grpSpPr>
        <p:sp>
          <p:nvSpPr>
            <p:cNvPr id="7" name="Стрелка вниз 6"/>
            <p:cNvSpPr/>
            <p:nvPr/>
          </p:nvSpPr>
          <p:spPr>
            <a:xfrm>
              <a:off x="3527884" y="1628800"/>
              <a:ext cx="720080" cy="1224136"/>
            </a:xfrm>
            <a:prstGeom prst="downArrow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7125" y="1245627"/>
              <a:ext cx="649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Вход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3330335" y="5013176"/>
            <a:ext cx="1115177" cy="1593468"/>
            <a:chOff x="3330335" y="5013176"/>
            <a:chExt cx="1115177" cy="1593468"/>
          </a:xfrm>
        </p:grpSpPr>
        <p:sp>
          <p:nvSpPr>
            <p:cNvPr id="8" name="Стрелка вниз 7"/>
            <p:cNvSpPr/>
            <p:nvPr/>
          </p:nvSpPr>
          <p:spPr>
            <a:xfrm>
              <a:off x="3527884" y="5013176"/>
              <a:ext cx="720080" cy="1224136"/>
            </a:xfrm>
            <a:prstGeom prst="downArrow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30335" y="6237312"/>
              <a:ext cx="1115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Результат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7008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7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60" y="1521851"/>
            <a:ext cx="3240360" cy="246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61" y="4149080"/>
            <a:ext cx="3596246" cy="242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9" y="1556792"/>
            <a:ext cx="3600400" cy="242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6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Recordset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DataSet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65E995-0F45-45E8-B02A-2C75AD0BC1DA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Picture 2" descr="http://i.cmpnet.com/ddj/sdmagazine/images/sdm0101c/0101cf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28897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9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templa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</Template>
  <TotalTime>489</TotalTime>
  <Words>572</Words>
  <Application>Microsoft Office PowerPoint</Application>
  <PresentationFormat>Экран (4:3)</PresentationFormat>
  <Paragraphs>185</Paragraphs>
  <Slides>55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presentation-template</vt:lpstr>
      <vt:lpstr>Domain Driven Design - как, почему и зачем?</vt:lpstr>
      <vt:lpstr>Что такое DDD?</vt:lpstr>
      <vt:lpstr>DDD – Domain Driven Design</vt:lpstr>
      <vt:lpstr>Презентация PowerPoint</vt:lpstr>
      <vt:lpstr>Организация бизнес-логики</vt:lpstr>
      <vt:lpstr>Сценарий транзакции</vt:lpstr>
      <vt:lpstr>Модуль таблицы</vt:lpstr>
      <vt:lpstr>Recordset DataSet</vt:lpstr>
      <vt:lpstr>Модель предметной области</vt:lpstr>
      <vt:lpstr>Модель предметной области</vt:lpstr>
      <vt:lpstr>Презентация PowerPoint</vt:lpstr>
      <vt:lpstr>Что?</vt:lpstr>
      <vt:lpstr>Презентация PowerPoint</vt:lpstr>
      <vt:lpstr>Презентация PowerPoint</vt:lpstr>
      <vt:lpstr>Презентация PowerPoint</vt:lpstr>
      <vt:lpstr>Переработка знаний</vt:lpstr>
      <vt:lpstr>Переработка знаний</vt:lpstr>
      <vt:lpstr>Выполняют</vt:lpstr>
      <vt:lpstr>Руководят процессом</vt:lpstr>
      <vt:lpstr>Пример</vt:lpstr>
      <vt:lpstr>Задача</vt:lpstr>
      <vt:lpstr>Презентация PowerPoint</vt:lpstr>
      <vt:lpstr>Модель</vt:lpstr>
      <vt:lpstr>Презентация PowerPoint</vt:lpstr>
      <vt:lpstr>Модель</vt:lpstr>
      <vt:lpstr>Презентация PowerPoint</vt:lpstr>
      <vt:lpstr>Модель</vt:lpstr>
      <vt:lpstr>Презентация PowerPoint</vt:lpstr>
      <vt:lpstr>Модель</vt:lpstr>
      <vt:lpstr>Единый язык</vt:lpstr>
      <vt:lpstr>Единый язык</vt:lpstr>
      <vt:lpstr>Презентация PowerPoint</vt:lpstr>
      <vt:lpstr>Терминология</vt:lpstr>
      <vt:lpstr>Терминология</vt:lpstr>
      <vt:lpstr>Общение между людьми</vt:lpstr>
      <vt:lpstr>Терминология</vt:lpstr>
      <vt:lpstr>Использование в коде</vt:lpstr>
      <vt:lpstr>Проектирование по модели</vt:lpstr>
      <vt:lpstr>Проектирование по модели Model Driven Development</vt:lpstr>
      <vt:lpstr>Модель предметной области</vt:lpstr>
      <vt:lpstr>Модель программы</vt:lpstr>
      <vt:lpstr>Презентация PowerPoint</vt:lpstr>
      <vt:lpstr>Модель предметной области</vt:lpstr>
      <vt:lpstr>Model Driven Development</vt:lpstr>
      <vt:lpstr>Model Driven Development</vt:lpstr>
      <vt:lpstr>Задача</vt:lpstr>
      <vt:lpstr>Модель</vt:lpstr>
      <vt:lpstr>Что есть</vt:lpstr>
      <vt:lpstr>Что есть</vt:lpstr>
      <vt:lpstr>Что есть</vt:lpstr>
      <vt:lpstr>Что должно быть</vt:lpstr>
      <vt:lpstr>Зачем DDD?</vt:lpstr>
      <vt:lpstr>Зачем DDD?</vt:lpstr>
      <vt:lpstr>Почему нет?</vt:lpstr>
      <vt:lpstr>Спасибо за внимание</vt:lpstr>
    </vt:vector>
  </TitlesOfParts>
  <Company>BYTE-force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Driven Design - как, почему и зачем?</dc:title>
  <dc:creator>USER</dc:creator>
  <cp:lastModifiedBy>USER</cp:lastModifiedBy>
  <cp:revision>12</cp:revision>
  <dcterms:created xsi:type="dcterms:W3CDTF">2011-04-27T21:00:50Z</dcterms:created>
  <dcterms:modified xsi:type="dcterms:W3CDTF">2011-04-29T23:22:51Z</dcterms:modified>
</cp:coreProperties>
</file>