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4" r:id="rId18"/>
    <p:sldId id="279" r:id="rId19"/>
    <p:sldId id="281" r:id="rId20"/>
    <p:sldId id="284" r:id="rId21"/>
    <p:sldId id="285" r:id="rId22"/>
    <p:sldId id="286" r:id="rId23"/>
    <p:sldId id="287" r:id="rId24"/>
    <p:sldId id="288" r:id="rId25"/>
    <p:sldId id="289" r:id="rId26"/>
    <p:sldId id="290" r:id="rId27"/>
    <p:sldId id="311" r:id="rId28"/>
    <p:sldId id="291" r:id="rId29"/>
    <p:sldId id="293" r:id="rId30"/>
    <p:sldId id="294" r:id="rId31"/>
    <p:sldId id="295" r:id="rId32"/>
    <p:sldId id="296" r:id="rId33"/>
    <p:sldId id="297" r:id="rId34"/>
    <p:sldId id="313" r:id="rId35"/>
    <p:sldId id="312" r:id="rId36"/>
    <p:sldId id="301" r:id="rId37"/>
    <p:sldId id="302" r:id="rId38"/>
    <p:sldId id="303" r:id="rId39"/>
    <p:sldId id="304" r:id="rId40"/>
    <p:sldId id="305" r:id="rId41"/>
    <p:sldId id="307" r:id="rId42"/>
    <p:sldId id="308" r:id="rId43"/>
    <p:sldId id="309" r:id="rId44"/>
  </p:sldIdLst>
  <p:sldSz cx="9144000" cy="5143500" type="screen16x9"/>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50"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55950" y="5078600"/>
            <a:ext cx="6047724" cy="48113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7" name="Shape 137"/>
          <p:cNvSpPr>
            <a:spLocks noGrp="1" noRot="1" noChangeAspect="1"/>
          </p:cNvSpPr>
          <p:nvPr>
            <p:ph type="sldImg" idx="2"/>
          </p:nvPr>
        </p:nvSpPr>
        <p:spPr>
          <a:xfrm>
            <a:off x="217487" y="801687"/>
            <a:ext cx="7126286"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5" name="Shape 145"/>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59" name="Shape 159"/>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67" name="Shape 167"/>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74" name="Shape 17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8" name="Shape 188"/>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755950" y="5078600"/>
            <a:ext cx="6047698" cy="48114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755950" y="5078600"/>
            <a:ext cx="6047698" cy="48114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755950" y="5078600"/>
            <a:ext cx="6047698" cy="48114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755950" y="5078600"/>
            <a:ext cx="6047724" cy="4811300"/>
          </a:xfrm>
          <a:prstGeom prst="rect">
            <a:avLst/>
          </a:prstGeom>
        </p:spPr>
        <p:txBody>
          <a:bodyPr lIns="91425" tIns="91425" rIns="91425" bIns="91425" anchor="t" anchorCtr="0">
            <a:noAutofit/>
          </a:bodyPr>
          <a:lstStyle/>
          <a:p>
            <a:pPr lvl="0">
              <a:spcBef>
                <a:spcPts val="0"/>
              </a:spcBef>
              <a:buNone/>
            </a:pPr>
            <a:endParaRPr/>
          </a:p>
        </p:txBody>
      </p:sp>
      <p:sp>
        <p:nvSpPr>
          <p:cNvPr id="76" name="Shape 76"/>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73" name="Shape 273"/>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79" name="Shape 279"/>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7" name="Shape 287"/>
          <p:cNvSpPr txBox="1">
            <a:spLocks noGrp="1"/>
          </p:cNvSpPr>
          <p:nvPr>
            <p:ph type="body" idx="1"/>
          </p:nvPr>
        </p:nvSpPr>
        <p:spPr>
          <a:xfrm>
            <a:off x="755950" y="5078600"/>
            <a:ext cx="6047698" cy="48114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94" name="Shape 29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02" name="Shape 302"/>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10" name="Shape 310"/>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17" name="Shape 317"/>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87" name="Shape 387"/>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24" name="Shape 32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39" name="Shape 339"/>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755950" y="5078600"/>
            <a:ext cx="6047724" cy="48113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59" name="Shape 359"/>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66" name="Shape 366"/>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80" name="Shape 380"/>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73" name="Shape 373"/>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755950" y="5078600"/>
            <a:ext cx="6047724" cy="4811300"/>
          </a:xfrm>
          <a:prstGeom prst="rect">
            <a:avLst/>
          </a:prstGeom>
        </p:spPr>
        <p:txBody>
          <a:bodyPr lIns="91425" tIns="91425" rIns="91425" bIns="91425" anchor="t" anchorCtr="0">
            <a:noAutofit/>
          </a:bodyPr>
          <a:lstStyle/>
          <a:p>
            <a:pPr lvl="0">
              <a:spcBef>
                <a:spcPts val="0"/>
              </a:spcBef>
              <a:buNone/>
            </a:pPr>
            <a:endParaRPr/>
          </a:p>
        </p:txBody>
      </p:sp>
      <p:sp>
        <p:nvSpPr>
          <p:cNvPr id="394" name="Shape 39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00" name="Shape 400"/>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06" name="Shape 406"/>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14" name="Shape 41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217487" y="801687"/>
            <a:ext cx="7126286"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21" name="Shape 421"/>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34" name="Shape 434"/>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41" name="Shape 441"/>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48" name="Shape 448"/>
          <p:cNvSpPr>
            <a:spLocks noGrp="1" noRot="1" noChangeAspect="1"/>
          </p:cNvSpPr>
          <p:nvPr>
            <p:ph type="sldImg" idx="2"/>
          </p:nvPr>
        </p:nvSpPr>
        <p:spPr>
          <a:xfrm>
            <a:off x="217488" y="801688"/>
            <a:ext cx="7126287"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0" name="Shape 100"/>
          <p:cNvSpPr>
            <a:spLocks noGrp="1" noRot="1" noChangeAspect="1"/>
          </p:cNvSpPr>
          <p:nvPr>
            <p:ph type="sldImg" idx="2"/>
          </p:nvPr>
        </p:nvSpPr>
        <p:spPr>
          <a:xfrm>
            <a:off x="217487" y="801687"/>
            <a:ext cx="7126286"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8" name="Shape 108"/>
          <p:cNvSpPr>
            <a:spLocks noGrp="1" noRot="1" noChangeAspect="1"/>
          </p:cNvSpPr>
          <p:nvPr>
            <p:ph type="sldImg" idx="2"/>
          </p:nvPr>
        </p:nvSpPr>
        <p:spPr>
          <a:xfrm>
            <a:off x="217487" y="801687"/>
            <a:ext cx="7126286"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15" name="Shape 115"/>
          <p:cNvSpPr>
            <a:spLocks noGrp="1" noRot="1" noChangeAspect="1"/>
          </p:cNvSpPr>
          <p:nvPr>
            <p:ph type="sldImg" idx="2"/>
          </p:nvPr>
        </p:nvSpPr>
        <p:spPr>
          <a:xfrm>
            <a:off x="217487" y="801687"/>
            <a:ext cx="7126286"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22" name="Shape 122"/>
          <p:cNvSpPr>
            <a:spLocks noGrp="1" noRot="1" noChangeAspect="1"/>
          </p:cNvSpPr>
          <p:nvPr>
            <p:ph type="sldImg" idx="2"/>
          </p:nvPr>
        </p:nvSpPr>
        <p:spPr>
          <a:xfrm>
            <a:off x="217487" y="801687"/>
            <a:ext cx="7126286"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0" name="Shape 130"/>
          <p:cNvSpPr>
            <a:spLocks noGrp="1" noRot="1" noChangeAspect="1"/>
          </p:cNvSpPr>
          <p:nvPr>
            <p:ph type="sldImg" idx="2"/>
          </p:nvPr>
        </p:nvSpPr>
        <p:spPr>
          <a:xfrm>
            <a:off x="217487" y="801687"/>
            <a:ext cx="7126286" cy="40100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11" name="Shape 11"/>
          <p:cNvSpPr txBox="1">
            <a:spLocks noGrp="1"/>
          </p:cNvSpPr>
          <p:nvPr>
            <p:ph type="body" idx="1"/>
          </p:nvPr>
        </p:nvSpPr>
        <p:spPr>
          <a:xfrm>
            <a:off x="457200" y="1203479"/>
            <a:ext cx="8229238"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50" name="Shape 50"/>
          <p:cNvSpPr txBox="1">
            <a:spLocks noGrp="1"/>
          </p:cNvSpPr>
          <p:nvPr>
            <p:ph type="body" idx="1"/>
          </p:nvPr>
        </p:nvSpPr>
        <p:spPr>
          <a:xfrm>
            <a:off x="457200" y="1203479"/>
            <a:ext cx="8229238"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Shape 51"/>
          <p:cNvSpPr txBox="1">
            <a:spLocks noGrp="1"/>
          </p:cNvSpPr>
          <p:nvPr>
            <p:ph type="body" idx="2"/>
          </p:nvPr>
        </p:nvSpPr>
        <p:spPr>
          <a:xfrm>
            <a:off x="457200" y="2761917"/>
            <a:ext cx="8229238"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55" name="Shape 55"/>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body" idx="3"/>
          </p:nvPr>
        </p:nvSpPr>
        <p:spPr>
          <a:xfrm>
            <a:off x="4674239" y="2761917"/>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body" idx="4"/>
          </p:nvPr>
        </p:nvSpPr>
        <p:spPr>
          <a:xfrm>
            <a:off x="457200" y="2761917"/>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62" name="Shape 62"/>
          <p:cNvSpPr txBox="1">
            <a:spLocks noGrp="1"/>
          </p:cNvSpPr>
          <p:nvPr>
            <p:ph type="body" idx="1"/>
          </p:nvPr>
        </p:nvSpPr>
        <p:spPr>
          <a:xfrm>
            <a:off x="457200" y="1203479"/>
            <a:ext cx="8229238"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body" idx="2"/>
          </p:nvPr>
        </p:nvSpPr>
        <p:spPr>
          <a:xfrm>
            <a:off x="457200" y="1203479"/>
            <a:ext cx="8229238"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pic>
        <p:nvPicPr>
          <p:cNvPr id="64" name="Shape 64"/>
          <p:cNvPicPr preferRelativeResize="0"/>
          <p:nvPr/>
        </p:nvPicPr>
        <p:blipFill rotWithShape="1">
          <a:blip r:embed="rId2">
            <a:alphaModFix/>
          </a:blip>
          <a:srcRect/>
          <a:stretch/>
        </p:blipFill>
        <p:spPr>
          <a:xfrm>
            <a:off x="2702158" y="1203479"/>
            <a:ext cx="3738598" cy="2982959"/>
          </a:xfrm>
          <a:prstGeom prst="rect">
            <a:avLst/>
          </a:prstGeom>
          <a:noFill/>
          <a:ln>
            <a:noFill/>
          </a:ln>
        </p:spPr>
      </p:pic>
      <p:pic>
        <p:nvPicPr>
          <p:cNvPr id="65" name="Shape 65"/>
          <p:cNvPicPr preferRelativeResize="0"/>
          <p:nvPr/>
        </p:nvPicPr>
        <p:blipFill rotWithShape="1">
          <a:blip r:embed="rId2">
            <a:alphaModFix/>
          </a:blip>
          <a:srcRect/>
          <a:stretch/>
        </p:blipFill>
        <p:spPr>
          <a:xfrm>
            <a:off x="2702158" y="1203479"/>
            <a:ext cx="3738598" cy="2982959"/>
          </a:xfrm>
          <a:prstGeom prst="rect">
            <a:avLst/>
          </a:prstGeom>
          <a:noFill/>
          <a:ln>
            <a:noFill/>
          </a:ln>
        </p:spPr>
      </p:pic>
      <p:sp>
        <p:nvSpPr>
          <p:cNvPr id="66" name="Shape 66"/>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3"/>
        <p:cNvGrpSpPr/>
        <p:nvPr/>
      </p:nvGrpSpPr>
      <p:grpSpPr>
        <a:xfrm>
          <a:off x="0" y="0"/>
          <a:ext cx="0" cy="0"/>
          <a:chOff x="0" y="0"/>
          <a:chExt cx="0" cy="0"/>
        </a:xfrm>
      </p:grpSpPr>
      <p:sp>
        <p:nvSpPr>
          <p:cNvPr id="14" name="Shape 14"/>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17" name="Shape 17"/>
          <p:cNvSpPr txBox="1">
            <a:spLocks noGrp="1"/>
          </p:cNvSpPr>
          <p:nvPr>
            <p:ph type="subTitle" idx="1"/>
          </p:nvPr>
        </p:nvSpPr>
        <p:spPr>
          <a:xfrm>
            <a:off x="457200" y="1203479"/>
            <a:ext cx="8229238" cy="298295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21" name="Shape 21"/>
          <p:cNvSpPr txBox="1">
            <a:spLocks noGrp="1"/>
          </p:cNvSpPr>
          <p:nvPr>
            <p:ph type="body" idx="1"/>
          </p:nvPr>
        </p:nvSpPr>
        <p:spPr>
          <a:xfrm>
            <a:off x="457200" y="1203479"/>
            <a:ext cx="4015800"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body" idx="2"/>
          </p:nvPr>
        </p:nvSpPr>
        <p:spPr>
          <a:xfrm>
            <a:off x="4674239" y="1203479"/>
            <a:ext cx="4015800"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26" name="Shape 26"/>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7"/>
        <p:cNvGrpSpPr/>
        <p:nvPr/>
      </p:nvGrpSpPr>
      <p:grpSpPr>
        <a:xfrm>
          <a:off x="0" y="0"/>
          <a:ext cx="0" cy="0"/>
          <a:chOff x="0" y="0"/>
          <a:chExt cx="0" cy="0"/>
        </a:xfrm>
      </p:grpSpPr>
      <p:sp>
        <p:nvSpPr>
          <p:cNvPr id="28" name="Shape 28"/>
          <p:cNvSpPr txBox="1">
            <a:spLocks noGrp="1"/>
          </p:cNvSpPr>
          <p:nvPr>
            <p:ph type="subTitle" idx="1"/>
          </p:nvPr>
        </p:nvSpPr>
        <p:spPr>
          <a:xfrm>
            <a:off x="457200" y="205200"/>
            <a:ext cx="8229238" cy="398124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32" name="Shape 32"/>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Shape 33"/>
          <p:cNvSpPr txBox="1">
            <a:spLocks noGrp="1"/>
          </p:cNvSpPr>
          <p:nvPr>
            <p:ph type="body" idx="2"/>
          </p:nvPr>
        </p:nvSpPr>
        <p:spPr>
          <a:xfrm>
            <a:off x="457200" y="2761917"/>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3"/>
          </p:nvPr>
        </p:nvSpPr>
        <p:spPr>
          <a:xfrm>
            <a:off x="4674239" y="1203479"/>
            <a:ext cx="4015800"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38" name="Shape 38"/>
          <p:cNvSpPr txBox="1">
            <a:spLocks noGrp="1"/>
          </p:cNvSpPr>
          <p:nvPr>
            <p:ph type="body" idx="1"/>
          </p:nvPr>
        </p:nvSpPr>
        <p:spPr>
          <a:xfrm>
            <a:off x="457200" y="1203479"/>
            <a:ext cx="4015800"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3"/>
          </p:nvPr>
        </p:nvSpPr>
        <p:spPr>
          <a:xfrm>
            <a:off x="4674239" y="2761917"/>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05200"/>
            <a:ext cx="8229238" cy="858597"/>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44" name="Shape 44"/>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46" name="Shape 46"/>
          <p:cNvSpPr txBox="1">
            <a:spLocks noGrp="1"/>
          </p:cNvSpPr>
          <p:nvPr>
            <p:ph type="body" idx="3"/>
          </p:nvPr>
        </p:nvSpPr>
        <p:spPr>
          <a:xfrm>
            <a:off x="457200" y="2761917"/>
            <a:ext cx="8229238" cy="142272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a:t>
            </a:fld>
            <a:endParaRPr lang="en-US"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200"/>
            <a:ext cx="8228879" cy="85824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0" marR="0" lvl="1" indent="0" algn="l" rtl="0">
              <a:spcBef>
                <a:spcPts val="0"/>
              </a:spcBef>
              <a:buFont typeface="Arial"/>
              <a:buNone/>
              <a:defRPr sz="1800" b="0" i="0" u="none" strike="noStrike" cap="none"/>
            </a:lvl2pPr>
            <a:lvl3pPr marL="0" marR="0" lvl="2" indent="0" algn="l" rtl="0">
              <a:spcBef>
                <a:spcPts val="0"/>
              </a:spcBef>
              <a:buFont typeface="Arial"/>
              <a:buNone/>
              <a:defRPr sz="1800" b="0" i="0" u="none" strike="noStrike" cap="none"/>
            </a:lvl3pPr>
            <a:lvl4pPr marL="0" marR="0" lvl="3" indent="0" algn="l" rtl="0">
              <a:spcBef>
                <a:spcPts val="0"/>
              </a:spcBef>
              <a:buFont typeface="Arial"/>
              <a:buNone/>
              <a:defRPr sz="1800" b="0" i="0" u="none" strike="noStrike" cap="none"/>
            </a:lvl4pPr>
            <a:lvl5pPr marL="0" marR="0" lvl="4" indent="0" algn="l" rtl="0">
              <a:spcBef>
                <a:spcPts val="0"/>
              </a:spcBef>
              <a:buFont typeface="Arial"/>
              <a:buNone/>
              <a:defRPr sz="1800" b="0" i="0" u="none" strike="noStrike" cap="none"/>
            </a:lvl5pPr>
            <a:lvl6pPr marL="0" marR="0" lvl="5" indent="0" algn="l" rtl="0">
              <a:spcBef>
                <a:spcPts val="0"/>
              </a:spcBef>
              <a:buFont typeface="Arial"/>
              <a:buNone/>
              <a:defRPr sz="1800" b="0" i="0" u="none" strike="noStrike" cap="none"/>
            </a:lvl6pPr>
            <a:lvl7pPr marL="0" marR="0" lvl="6" indent="0" algn="l" rtl="0">
              <a:spcBef>
                <a:spcPts val="0"/>
              </a:spcBef>
              <a:buFont typeface="Arial"/>
              <a:buNone/>
              <a:defRPr sz="1800" b="0" i="0" u="none" strike="noStrike" cap="none"/>
            </a:lvl7pPr>
            <a:lvl8pPr marL="0" marR="0" lvl="7" indent="0" algn="l" rtl="0">
              <a:spcBef>
                <a:spcPts val="0"/>
              </a:spcBef>
              <a:buFont typeface="Arial"/>
              <a:buNone/>
              <a:defRPr sz="1800" b="0" i="0" u="none" strike="noStrike" cap="none"/>
            </a:lvl8pPr>
            <a:lvl9pPr marL="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body" idx="1"/>
          </p:nvPr>
        </p:nvSpPr>
        <p:spPr>
          <a:xfrm>
            <a:off x="457200" y="1203479"/>
            <a:ext cx="8229238" cy="29829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3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ct val="25000"/>
                <a:buFont typeface="Arial"/>
                <a:buNone/>
              </a:pPr>
              <a:t>‹#›</a:t>
            </a:fld>
            <a:endParaRPr lang="en-US" sz="13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hyperlink" Target="https://jobs.dou.ua/salaries/demography/dec201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eblabor.hu/php-doc-chm"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457200" y="205200"/>
            <a:ext cx="8228879" cy="85824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72" name="Shape 72"/>
          <p:cNvSpPr txBox="1"/>
          <p:nvPr/>
        </p:nvSpPr>
        <p:spPr>
          <a:xfrm>
            <a:off x="457200" y="1203479"/>
            <a:ext cx="8228879" cy="2982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3200" b="0" i="0" u="none" strike="noStrike" cap="none">
              <a:solidFill>
                <a:srgbClr val="000000"/>
              </a:solidFill>
              <a:latin typeface="Arial"/>
              <a:ea typeface="Arial"/>
              <a:cs typeface="Arial"/>
              <a:sym typeface="Arial"/>
            </a:endParaRPr>
          </a:p>
        </p:txBody>
      </p:sp>
      <p:pic>
        <p:nvPicPr>
          <p:cNvPr id="73" name="Shape 73"/>
          <p:cNvPicPr preferRelativeResize="0"/>
          <p:nvPr/>
        </p:nvPicPr>
        <p:blipFill rotWithShape="1">
          <a:blip r:embed="rId3">
            <a:alphaModFix/>
          </a:blip>
          <a:srcRect/>
          <a:stretch/>
        </p:blipFill>
        <p:spPr>
          <a:xfrm>
            <a:off x="0" y="0"/>
            <a:ext cx="9143639" cy="56505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4000" b="1" i="0" u="none" strike="noStrike" cap="none">
                <a:solidFill>
                  <a:srgbClr val="000000"/>
                </a:solidFill>
                <a:latin typeface="Arial"/>
                <a:ea typeface="Arial"/>
                <a:cs typeface="Arial"/>
                <a:sym typeface="Arial"/>
              </a:rPr>
              <a:t> Full-stack</a:t>
            </a:r>
          </a:p>
        </p:txBody>
      </p:sp>
      <p:sp>
        <p:nvSpPr>
          <p:cNvPr id="140" name="Shape 140"/>
          <p:cNvSpPr/>
          <p:nvPr/>
        </p:nvSpPr>
        <p:spPr>
          <a:xfrm>
            <a:off x="457200" y="1203479"/>
            <a:ext cx="8226360" cy="298007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Full-stack</a:t>
            </a:r>
            <a:r>
              <a:rPr lang="en-US" sz="1800" b="0" i="0" u="none" strike="noStrike" cap="none">
                <a:solidFill>
                  <a:srgbClr val="000000"/>
                </a:solidFill>
                <a:latin typeface="Arial"/>
                <a:ea typeface="Arial"/>
                <a:cs typeface="Arial"/>
                <a:sym typeface="Arial"/>
              </a:rPr>
              <a:t> = Front-end + Back-end</a:t>
            </a:r>
          </a:p>
        </p:txBody>
      </p:sp>
      <p:pic>
        <p:nvPicPr>
          <p:cNvPr id="141" name="Shape 141"/>
          <p:cNvPicPr preferRelativeResize="0"/>
          <p:nvPr/>
        </p:nvPicPr>
        <p:blipFill rotWithShape="1">
          <a:blip r:embed="rId3">
            <a:alphaModFix/>
          </a:blip>
          <a:srcRect/>
          <a:stretch/>
        </p:blipFill>
        <p:spPr>
          <a:xfrm>
            <a:off x="5004000" y="-21600"/>
            <a:ext cx="4137120" cy="5162400"/>
          </a:xfrm>
          <a:prstGeom prst="rect">
            <a:avLst/>
          </a:prstGeom>
          <a:noFill/>
          <a:ln>
            <a:noFill/>
          </a:ln>
        </p:spPr>
      </p:pic>
      <p:sp>
        <p:nvSpPr>
          <p:cNvPr id="142" name="Shape 142"/>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10</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Типовой процесс разработки</a:t>
            </a:r>
          </a:p>
        </p:txBody>
      </p:sp>
      <p:sp>
        <p:nvSpPr>
          <p:cNvPr id="148" name="Shape 148"/>
          <p:cNvSpPr/>
          <p:nvPr/>
        </p:nvSpPr>
        <p:spPr>
          <a:xfrm>
            <a:off x="457200" y="1203479"/>
            <a:ext cx="8226360" cy="2980079"/>
          </a:xfrm>
          <a:prstGeom prst="rect">
            <a:avLst/>
          </a:prstGeom>
          <a:noFill/>
          <a:ln>
            <a:noFill/>
          </a:ln>
        </p:spPr>
        <p:txBody>
          <a:bodyPr lIns="0" tIns="0" rIns="0" bIns="0" anchor="t"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uk-UA" sz="1800" b="0" i="0" u="none" strike="noStrike" cap="none" dirty="0" smtClean="0">
                <a:solidFill>
                  <a:srgbClr val="000000"/>
                </a:solidFill>
                <a:latin typeface="Arial"/>
                <a:ea typeface="Arial"/>
                <a:cs typeface="Arial"/>
                <a:sym typeface="Arial"/>
              </a:rPr>
              <a:t>ТЗ</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dirty="0" err="1" smtClean="0">
                <a:solidFill>
                  <a:srgbClr val="000000"/>
                </a:solidFill>
                <a:latin typeface="Arial"/>
                <a:ea typeface="Arial"/>
                <a:cs typeface="Arial"/>
                <a:sym typeface="Arial"/>
              </a:rPr>
              <a:t>Проектирование</a:t>
            </a:r>
            <a:r>
              <a:rPr lang="en-US" sz="1800" b="0" i="0" u="none" strike="noStrike" cap="none" dirty="0" smtClean="0">
                <a:solidFill>
                  <a:srgbClr val="000000"/>
                </a:solidFill>
                <a:latin typeface="Arial"/>
                <a:ea typeface="Arial"/>
                <a:cs typeface="Arial"/>
                <a:sym typeface="Arial"/>
              </a:rPr>
              <a:t> </a:t>
            </a:r>
            <a:endParaRPr lang="en-US" sz="1800" b="0" i="0" u="none" strike="noStrike" cap="none" dirty="0">
              <a:solidFill>
                <a:srgbClr val="000000"/>
              </a:solidFill>
              <a:latin typeface="Arial"/>
              <a:ea typeface="Arial"/>
              <a:cs typeface="Arial"/>
              <a:sym typeface="Arial"/>
            </a:endParaRP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Дизайн</a:t>
            </a:r>
            <a:r>
              <a:rPr lang="en-US" sz="1800" b="0" i="0" u="none" strike="noStrike" cap="none" dirty="0">
                <a:solidFill>
                  <a:srgbClr val="000000"/>
                </a:solidFill>
                <a:latin typeface="Arial"/>
                <a:ea typeface="Arial"/>
                <a:cs typeface="Arial"/>
                <a:sym typeface="Arial"/>
              </a:rPr>
              <a:t> </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dirty="0">
                <a:solidFill>
                  <a:srgbClr val="000000"/>
                </a:solidFill>
                <a:latin typeface="Arial"/>
                <a:ea typeface="Arial"/>
                <a:cs typeface="Arial"/>
                <a:sym typeface="Arial"/>
              </a:rPr>
              <a:t>Front-end </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dirty="0">
                <a:solidFill>
                  <a:srgbClr val="000000"/>
                </a:solidFill>
                <a:latin typeface="Arial"/>
                <a:ea typeface="Arial"/>
                <a:cs typeface="Arial"/>
                <a:sym typeface="Arial"/>
              </a:rPr>
              <a:t>Back-end </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Продукт</a:t>
            </a:r>
            <a:endParaRPr lang="en-US" sz="1800" b="0" i="0" u="none" strike="noStrike" cap="none" dirty="0">
              <a:solidFill>
                <a:srgbClr val="000000"/>
              </a:solidFill>
              <a:latin typeface="Arial"/>
              <a:ea typeface="Arial"/>
              <a:cs typeface="Arial"/>
              <a:sym typeface="Arial"/>
            </a:endParaRPr>
          </a:p>
        </p:txBody>
      </p:sp>
      <p:sp>
        <p:nvSpPr>
          <p:cNvPr id="149" name="Shape 149"/>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11</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1" i="0" u="none" strike="noStrike" cap="none">
                <a:solidFill>
                  <a:srgbClr val="000000"/>
                </a:solidFill>
                <a:latin typeface="Arial"/>
                <a:ea typeface="Arial"/>
                <a:cs typeface="Arial"/>
                <a:sym typeface="Arial"/>
              </a:rPr>
              <a:t>Ранги</a:t>
            </a:r>
          </a:p>
        </p:txBody>
      </p:sp>
      <p:sp>
        <p:nvSpPr>
          <p:cNvPr id="162" name="Shape 162"/>
          <p:cNvSpPr/>
          <p:nvPr/>
        </p:nvSpPr>
        <p:spPr>
          <a:xfrm>
            <a:off x="457200" y="1209240"/>
            <a:ext cx="8226360" cy="855719"/>
          </a:xfrm>
          <a:prstGeom prst="rect">
            <a:avLst/>
          </a:prstGeom>
          <a:noFill/>
          <a:ln>
            <a:noFill/>
          </a:ln>
        </p:spPr>
        <p:txBody>
          <a:bodyPr lIns="0" tIns="0" rIns="0" bIns="0" anchor="t"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Junior Developer</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Middle Developer</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Senior Developer</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Technical Lead</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System Architect</a:t>
            </a:r>
          </a:p>
        </p:txBody>
      </p:sp>
      <p:pic>
        <p:nvPicPr>
          <p:cNvPr id="163" name="Shape 163"/>
          <p:cNvPicPr preferRelativeResize="0"/>
          <p:nvPr/>
        </p:nvPicPr>
        <p:blipFill rotWithShape="1">
          <a:blip r:embed="rId3">
            <a:alphaModFix/>
          </a:blip>
          <a:srcRect/>
          <a:stretch/>
        </p:blipFill>
        <p:spPr>
          <a:xfrm>
            <a:off x="0" y="2300400"/>
            <a:ext cx="9141119" cy="2840399"/>
          </a:xfrm>
          <a:prstGeom prst="rect">
            <a:avLst/>
          </a:prstGeom>
          <a:noFill/>
          <a:ln>
            <a:noFill/>
          </a:ln>
        </p:spPr>
      </p:pic>
      <p:sp>
        <p:nvSpPr>
          <p:cNvPr id="164" name="Shape 164"/>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12</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Junior Developer</a:t>
            </a:r>
          </a:p>
        </p:txBody>
      </p:sp>
      <p:sp>
        <p:nvSpPr>
          <p:cNvPr id="170" name="Shape 170"/>
          <p:cNvSpPr/>
          <p:nvPr/>
        </p:nvSpPr>
        <p:spPr>
          <a:xfrm>
            <a:off x="457200" y="1203479"/>
            <a:ext cx="8226360" cy="2980079"/>
          </a:xfrm>
          <a:prstGeom prst="rect">
            <a:avLst/>
          </a:prstGeom>
          <a:noFill/>
          <a:ln>
            <a:noFill/>
          </a:ln>
        </p:spPr>
        <p:txBody>
          <a:bodyPr lIns="0" tIns="0" rIns="0" bIns="0" anchor="t"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оптимист, всегда недооценивает поставленную задачу</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постоянно ощущает нехватку времени</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стесняется показать свое незнание</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постоянно наступает на грабли</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с трудом доводит проект до финальной точки</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тестер – враг – ибо находит баги</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менеджер – не воспринимается еще всерьез</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пока не ориентируется по ЗП, но если ему предложат на $50 больше в другом месте – может уйти</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рутинную работу считает сложной, но должен справляться</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171" name="Shape 171"/>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13</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Middle developer</a:t>
            </a:r>
          </a:p>
        </p:txBody>
      </p:sp>
      <p:sp>
        <p:nvSpPr>
          <p:cNvPr id="177" name="Shape 177"/>
          <p:cNvSpPr/>
          <p:nvPr/>
        </p:nvSpPr>
        <p:spPr>
          <a:xfrm>
            <a:off x="457200" y="1203479"/>
            <a:ext cx="8226360" cy="2980079"/>
          </a:xfrm>
          <a:prstGeom prst="rect">
            <a:avLst/>
          </a:prstGeom>
          <a:noFill/>
          <a:ln>
            <a:noFill/>
          </a:ln>
        </p:spPr>
        <p:txBody>
          <a:bodyPr lIns="0" tIns="0" rIns="0" bIns="0" anchor="ctr"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пессимист, зачастую недооценивает свои силы и боится промахнуться в оценке</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всегда есть время на перекур и чашечку кофе</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не стесняется спрашивать у коллег по цеху, может даже нагло их эксплуатировать</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наступает только на грабли спрятанные в высокой траве</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скрипя зубами доводит проект до ума</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тестер – просто задолбал, хотя есть понимание, что сам налажал</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менеджер – зачем ему мои отчеты?</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уже знает свою рыночную стоимость, повышение ЗП не требует, но узнает о вакансиях на других фирмах, и иногда намекает о своей осведомленности</a:t>
            </a:r>
          </a:p>
          <a:p>
            <a:pPr marL="216000" marR="0" lvl="0" indent="-216000" algn="l" rtl="0">
              <a:lnSpc>
                <a:spcPct val="100000"/>
              </a:lnSpc>
              <a:spcBef>
                <a:spcPts val="0"/>
              </a:spcBef>
              <a:spcAft>
                <a:spcPts val="0"/>
              </a:spcAft>
              <a:buClr>
                <a:srgbClr val="000000"/>
              </a:buClr>
              <a:buSzPct val="100000"/>
              <a:buFont typeface="Arial"/>
              <a:buChar char="•"/>
            </a:pPr>
            <a:r>
              <a:rPr lang="en-US" sz="1400" b="0" i="0" u="none" strike="noStrike" cap="none">
                <a:solidFill>
                  <a:srgbClr val="000000"/>
                </a:solidFill>
                <a:latin typeface="Arial"/>
                <a:ea typeface="Arial"/>
                <a:cs typeface="Arial"/>
                <a:sym typeface="Arial"/>
              </a:rPr>
              <a:t>если выполняемые таски и проект покажется не интересным, это негативно скажется на проекте – обычно сопровождается криками проект Г.., заказчик М…, и что Вы вообще понимаете в программировании</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178" name="Shape 178"/>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14</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Senior Developer</a:t>
            </a:r>
          </a:p>
        </p:txBody>
      </p:sp>
      <p:sp>
        <p:nvSpPr>
          <p:cNvPr id="184" name="Shape 184"/>
          <p:cNvSpPr/>
          <p:nvPr/>
        </p:nvSpPr>
        <p:spPr>
          <a:xfrm>
            <a:off x="457200" y="1203479"/>
            <a:ext cx="8226360" cy="2980079"/>
          </a:xfrm>
          <a:prstGeom prst="rect">
            <a:avLst/>
          </a:prstGeom>
          <a:noFill/>
          <a:ln>
            <a:noFill/>
          </a:ln>
        </p:spPr>
        <p:txBody>
          <a:bodyPr lIns="0" tIns="0" rIns="0" bIns="0" anchor="t"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реалист, опираясь на свой опыт, видит "узкие" места проекта и закладывается на риски, а также сообщает об этом менеджерам</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успевает и делать проект, и посидеть на "митингах", и еще и подсказывать коллегам</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может помочь ближнему, не стесняется сказать, что он чего-то не знает</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если и наступает на грабли – то тут два варианта:</a:t>
            </a:r>
          </a:p>
          <a:p>
            <a:pPr marL="432000" marR="0" lvl="1" indent="-216099"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"грабли" – легли в риски, и все проходит безболезненно</a:t>
            </a:r>
          </a:p>
          <a:p>
            <a:pPr marL="432000" marR="0" lvl="1" indent="-216099"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"грабли" – наносят критический урон по проекту, ибо Senior допустил ошибки при разработки архитектуры (иль еще где, но не менее фатально)</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удачно завершенный проект – доставляет истинное удовольствие (и психологическое и материальное)</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хорошо знает себе цену, не стесняется требовать повышения ЗП</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прекрасно понимают, что работа может быть рутинной, но это не должно влиять на качество кода, может ворчать, но работу будет делать</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185" name="Shape 185"/>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15</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Куда податься джуну в Украине</a:t>
            </a:r>
          </a:p>
        </p:txBody>
      </p:sp>
      <p:pic>
        <p:nvPicPr>
          <p:cNvPr id="191" name="Shape 191"/>
          <p:cNvPicPr preferRelativeResize="0"/>
          <p:nvPr/>
        </p:nvPicPr>
        <p:blipFill rotWithShape="1">
          <a:blip r:embed="rId3">
            <a:alphaModFix/>
          </a:blip>
          <a:srcRect/>
          <a:stretch/>
        </p:blipFill>
        <p:spPr>
          <a:xfrm>
            <a:off x="1107358" y="1560600"/>
            <a:ext cx="2822040" cy="2094479"/>
          </a:xfrm>
          <a:prstGeom prst="rect">
            <a:avLst/>
          </a:prstGeom>
          <a:noFill/>
          <a:ln>
            <a:noFill/>
          </a:ln>
        </p:spPr>
      </p:pic>
      <p:pic>
        <p:nvPicPr>
          <p:cNvPr id="192" name="Shape 192"/>
          <p:cNvPicPr preferRelativeResize="0"/>
          <p:nvPr/>
        </p:nvPicPr>
        <p:blipFill rotWithShape="1">
          <a:blip r:embed="rId4">
            <a:alphaModFix/>
          </a:blip>
          <a:srcRect/>
          <a:stretch/>
        </p:blipFill>
        <p:spPr>
          <a:xfrm>
            <a:off x="5212080" y="1594440"/>
            <a:ext cx="2621519" cy="2077199"/>
          </a:xfrm>
          <a:prstGeom prst="rect">
            <a:avLst/>
          </a:prstGeom>
          <a:noFill/>
          <a:ln>
            <a:noFill/>
          </a:ln>
        </p:spPr>
      </p:pic>
      <p:sp>
        <p:nvSpPr>
          <p:cNvPr id="193" name="Shape 193"/>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16</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17</a:t>
            </a:fld>
            <a:endParaRPr lang="en-US" sz="1400" b="0" i="0" u="none" strike="noStrike" cap="none">
              <a:solidFill>
                <a:srgbClr val="000000"/>
              </a:solidFill>
              <a:latin typeface="Arial"/>
              <a:ea typeface="Arial"/>
              <a:cs typeface="Arial"/>
              <a:sym typeface="Arial"/>
            </a:endParaRPr>
          </a:p>
        </p:txBody>
      </p:sp>
      <p:sp>
        <p:nvSpPr>
          <p:cNvPr id="206" name="Shape 206"/>
          <p:cNvSpPr/>
          <p:nvPr/>
        </p:nvSpPr>
        <p:spPr>
          <a:xfrm>
            <a:off x="524700" y="205200"/>
            <a:ext cx="8158799" cy="5402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D0D0D"/>
              </a:buClr>
              <a:buSzPct val="25000"/>
              <a:buFont typeface="Arial"/>
              <a:buNone/>
            </a:pPr>
            <a:r>
              <a:rPr lang="en-US" sz="1150" b="0" i="0" u="none" strike="noStrike" cap="none">
                <a:solidFill>
                  <a:srgbClr val="0D0D0D"/>
                </a:solidFill>
                <a:highlight>
                  <a:srgbClr val="FFFFFF"/>
                </a:highlight>
                <a:latin typeface="Arial"/>
                <a:ea typeface="Arial"/>
                <a:cs typeface="Arial"/>
                <a:sym typeface="Arial"/>
              </a:rPr>
              <a:t>Распределение анкет по </a:t>
            </a:r>
            <a:r>
              <a:rPr lang="en-US" sz="1150" b="0" i="0" u="sng" strike="noStrike" cap="none">
                <a:solidFill>
                  <a:schemeClr val="hlink"/>
                </a:solidFill>
                <a:highlight>
                  <a:srgbClr val="FFFFFF"/>
                </a:highlight>
                <a:latin typeface="Arial"/>
                <a:ea typeface="Arial"/>
                <a:cs typeface="Arial"/>
                <a:sym typeface="Arial"/>
                <a:hlinkClick r:id="rId3"/>
              </a:rPr>
              <a:t>возрасту</a:t>
            </a:r>
            <a:r>
              <a:rPr lang="en-US" sz="1150" b="0" i="0" u="none" strike="noStrike" cap="none">
                <a:solidFill>
                  <a:srgbClr val="0D0D0D"/>
                </a:solidFill>
                <a:highlight>
                  <a:srgbClr val="FFFFFF"/>
                </a:highlight>
                <a:latin typeface="Arial"/>
                <a:ea typeface="Arial"/>
                <a:cs typeface="Arial"/>
                <a:sym typeface="Arial"/>
              </a:rPr>
              <a:t>, медиана — 27 лет</a:t>
            </a:r>
          </a:p>
        </p:txBody>
      </p:sp>
      <p:pic>
        <p:nvPicPr>
          <p:cNvPr id="207" name="Shape 207"/>
          <p:cNvPicPr preferRelativeResize="0"/>
          <p:nvPr/>
        </p:nvPicPr>
        <p:blipFill rotWithShape="1">
          <a:blip r:embed="rId4">
            <a:alphaModFix/>
          </a:blip>
          <a:srcRect/>
          <a:stretch/>
        </p:blipFill>
        <p:spPr>
          <a:xfrm>
            <a:off x="428625" y="1028700"/>
            <a:ext cx="8286749" cy="30860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18</a:t>
            </a:fld>
            <a:endParaRPr lang="en-US" sz="1400" b="0" i="0" u="none" strike="noStrike" cap="none">
              <a:solidFill>
                <a:srgbClr val="000000"/>
              </a:solidFill>
              <a:latin typeface="Arial"/>
              <a:ea typeface="Arial"/>
              <a:cs typeface="Arial"/>
              <a:sym typeface="Arial"/>
            </a:endParaRPr>
          </a:p>
        </p:txBody>
      </p:sp>
      <p:sp>
        <p:nvSpPr>
          <p:cNvPr id="241" name="Shape 241"/>
          <p:cNvSpPr/>
          <p:nvPr/>
        </p:nvSpPr>
        <p:spPr>
          <a:xfrm>
            <a:off x="524700" y="205200"/>
            <a:ext cx="8158799" cy="5402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D0D0D"/>
              </a:buClr>
              <a:buSzPct val="25000"/>
              <a:buFont typeface="Arial"/>
              <a:buNone/>
            </a:pPr>
            <a:r>
              <a:rPr lang="en-US" sz="1150" b="0" i="0" u="none" strike="noStrike" cap="none">
                <a:solidFill>
                  <a:srgbClr val="0D0D0D"/>
                </a:solidFill>
                <a:highlight>
                  <a:srgbClr val="FFFFFF"/>
                </a:highlight>
                <a:latin typeface="Arial"/>
                <a:ea typeface="Arial"/>
                <a:cs typeface="Arial"/>
                <a:sym typeface="Arial"/>
              </a:rPr>
              <a:t>Распределение по предметным областям</a:t>
            </a:r>
          </a:p>
        </p:txBody>
      </p:sp>
      <p:pic>
        <p:nvPicPr>
          <p:cNvPr id="242" name="Shape 242"/>
          <p:cNvPicPr preferRelativeResize="0"/>
          <p:nvPr/>
        </p:nvPicPr>
        <p:blipFill rotWithShape="1">
          <a:blip r:embed="rId3">
            <a:alphaModFix/>
          </a:blip>
          <a:srcRect/>
          <a:stretch/>
        </p:blipFill>
        <p:spPr>
          <a:xfrm>
            <a:off x="1709735" y="1262062"/>
            <a:ext cx="5724523" cy="2619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19</a:t>
            </a:fld>
            <a:endParaRPr lang="en-US" sz="1400" b="0" i="0" u="none" strike="noStrike" cap="none">
              <a:solidFill>
                <a:srgbClr val="000000"/>
              </a:solidFill>
              <a:latin typeface="Arial"/>
              <a:ea typeface="Arial"/>
              <a:cs typeface="Arial"/>
              <a:sym typeface="Arial"/>
            </a:endParaRPr>
          </a:p>
        </p:txBody>
      </p:sp>
      <p:sp>
        <p:nvSpPr>
          <p:cNvPr id="255" name="Shape 255"/>
          <p:cNvSpPr/>
          <p:nvPr/>
        </p:nvSpPr>
        <p:spPr>
          <a:xfrm>
            <a:off x="524700" y="205200"/>
            <a:ext cx="8158799" cy="5402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D0D0D"/>
              </a:buClr>
              <a:buSzPct val="25000"/>
              <a:buFont typeface="Arial"/>
              <a:buNone/>
            </a:pPr>
            <a:r>
              <a:rPr lang="en-US" sz="1150" b="0" i="0" u="none" strike="noStrike" cap="none">
                <a:solidFill>
                  <a:srgbClr val="0D0D0D"/>
                </a:solidFill>
                <a:highlight>
                  <a:srgbClr val="FFFFFF"/>
                </a:highlight>
                <a:latin typeface="Arial"/>
                <a:ea typeface="Arial"/>
                <a:cs typeface="Arial"/>
                <a:sym typeface="Arial"/>
              </a:rPr>
              <a:t>Динамика</a:t>
            </a:r>
          </a:p>
        </p:txBody>
      </p:sp>
      <p:pic>
        <p:nvPicPr>
          <p:cNvPr id="256" name="Shape 256"/>
          <p:cNvPicPr preferRelativeResize="0"/>
          <p:nvPr/>
        </p:nvPicPr>
        <p:blipFill rotWithShape="1">
          <a:blip r:embed="rId3">
            <a:alphaModFix/>
          </a:blip>
          <a:srcRect/>
          <a:stretch/>
        </p:blipFill>
        <p:spPr>
          <a:xfrm>
            <a:off x="1143000" y="762000"/>
            <a:ext cx="6858000" cy="36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a:t>
            </a:fld>
            <a:endParaRPr lang="en-US" sz="1400" b="0" i="0" u="none" strike="noStrike" cap="none">
              <a:solidFill>
                <a:srgbClr val="000000"/>
              </a:solidFill>
              <a:latin typeface="Arial"/>
              <a:ea typeface="Arial"/>
              <a:cs typeface="Arial"/>
              <a:sym typeface="Arial"/>
            </a:endParaRPr>
          </a:p>
        </p:txBody>
      </p:sp>
      <p:sp>
        <p:nvSpPr>
          <p:cNvPr id="79" name="Shape 79"/>
          <p:cNvSpPr/>
          <p:nvPr/>
        </p:nvSpPr>
        <p:spPr>
          <a:xfrm>
            <a:off x="609600" y="3576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Почему стоит заняться web</a:t>
            </a:r>
          </a:p>
        </p:txBody>
      </p:sp>
      <p:sp>
        <p:nvSpPr>
          <p:cNvPr id="80" name="Shape 80"/>
          <p:cNvSpPr/>
          <p:nvPr/>
        </p:nvSpPr>
        <p:spPr>
          <a:xfrm>
            <a:off x="609600" y="1433640"/>
            <a:ext cx="8226360" cy="301031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Высокая заработная плата</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Широкий спектр применения навыков</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Высокая нехватка специалистов</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Гибкий рабочий график</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Комфортные рабочие места</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Перспектива карьерного роста</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Командная работа</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81" name="Shape 81"/>
          <p:cNvSpPr txBox="1"/>
          <p:nvPr/>
        </p:nvSpPr>
        <p:spPr>
          <a:xfrm>
            <a:off x="8709182" y="49022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Почему именно язык PHP</a:t>
            </a:r>
          </a:p>
        </p:txBody>
      </p:sp>
      <p:sp>
        <p:nvSpPr>
          <p:cNvPr id="276" name="Shape 276"/>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20</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strike="noStrike" cap="none">
                <a:solidFill>
                  <a:srgbClr val="000000"/>
                </a:solidFill>
                <a:latin typeface="Arial"/>
                <a:ea typeface="Arial"/>
                <a:cs typeface="Arial"/>
                <a:sym typeface="Arial"/>
              </a:rPr>
              <a:t>Почему именно язык PHP</a:t>
            </a:r>
          </a:p>
        </p:txBody>
      </p:sp>
      <p:sp>
        <p:nvSpPr>
          <p:cNvPr id="282" name="Shape 282"/>
          <p:cNvSpPr/>
          <p:nvPr/>
        </p:nvSpPr>
        <p:spPr>
          <a:xfrm>
            <a:off x="457200" y="1828800"/>
            <a:ext cx="8226360" cy="2354759"/>
          </a:xfrm>
          <a:prstGeom prst="rect">
            <a:avLst/>
          </a:prstGeom>
          <a:noFill/>
          <a:ln>
            <a:noFill/>
          </a:ln>
        </p:spPr>
        <p:txBody>
          <a:bodyPr lIns="0" tIns="0" rIns="0" bIns="0" anchor="t" anchorCtr="0">
            <a:noAutofit/>
          </a:bodyPr>
          <a:lstStyle/>
          <a:p>
            <a:pPr marL="432000" marR="0" lvl="0" indent="-330400" algn="l" rtl="0">
              <a:lnSpc>
                <a:spcPct val="100000"/>
              </a:lnSpc>
              <a:spcBef>
                <a:spcPts val="0"/>
              </a:spcBef>
              <a:spcAft>
                <a:spcPts val="0"/>
              </a:spcAft>
              <a:buClr>
                <a:srgbClr val="000000"/>
              </a:buClr>
              <a:buSzPct val="45000"/>
              <a:buFont typeface="Noto Sans"/>
              <a:buChar char="●"/>
            </a:pPr>
            <a:r>
              <a:rPr lang="en-US" sz="3200" b="0" i="0" u="none" strike="noStrike" cap="none" dirty="0" err="1">
                <a:solidFill>
                  <a:srgbClr val="000000"/>
                </a:solidFill>
                <a:latin typeface="Arial"/>
                <a:ea typeface="Arial"/>
                <a:cs typeface="Arial"/>
                <a:sym typeface="Arial"/>
              </a:rPr>
              <a:t>Простота</a:t>
            </a:r>
            <a:r>
              <a:rPr lang="en-US" sz="3200" b="0" i="0" u="none" strike="noStrike" cap="none" dirty="0">
                <a:solidFill>
                  <a:srgbClr val="000000"/>
                </a:solidFill>
                <a:latin typeface="Arial"/>
                <a:ea typeface="Arial"/>
                <a:cs typeface="Arial"/>
                <a:sym typeface="Arial"/>
              </a:rPr>
              <a:t> </a:t>
            </a:r>
          </a:p>
          <a:p>
            <a:pPr marL="432000" marR="0" lvl="0" indent="-330400" algn="l" rtl="0">
              <a:lnSpc>
                <a:spcPct val="100000"/>
              </a:lnSpc>
              <a:spcBef>
                <a:spcPts val="0"/>
              </a:spcBef>
              <a:spcAft>
                <a:spcPts val="0"/>
              </a:spcAft>
              <a:buClr>
                <a:srgbClr val="000000"/>
              </a:buClr>
              <a:buSzPct val="45000"/>
              <a:buFont typeface="Noto Sans"/>
              <a:buChar char="●"/>
            </a:pPr>
            <a:r>
              <a:rPr lang="en-US" sz="3200" b="0" i="0" u="none" strike="noStrike" cap="none" dirty="0" err="1">
                <a:solidFill>
                  <a:srgbClr val="000000"/>
                </a:solidFill>
                <a:latin typeface="Arial"/>
                <a:ea typeface="Arial"/>
                <a:cs typeface="Arial"/>
                <a:sym typeface="Arial"/>
              </a:rPr>
              <a:t>Скорость</a:t>
            </a:r>
            <a:r>
              <a:rPr lang="en-US" sz="3200" b="0" i="0" u="none" strike="noStrike" cap="none" dirty="0">
                <a:solidFill>
                  <a:srgbClr val="000000"/>
                </a:solidFill>
                <a:latin typeface="Arial"/>
                <a:ea typeface="Arial"/>
                <a:cs typeface="Arial"/>
                <a:sym typeface="Arial"/>
              </a:rPr>
              <a:t> </a:t>
            </a:r>
            <a:r>
              <a:rPr lang="en-US" sz="3200" b="0" i="0" u="none" strike="noStrike" cap="none" dirty="0" err="1">
                <a:solidFill>
                  <a:srgbClr val="000000"/>
                </a:solidFill>
                <a:latin typeface="Arial"/>
                <a:ea typeface="Arial"/>
                <a:cs typeface="Arial"/>
                <a:sym typeface="Arial"/>
              </a:rPr>
              <a:t>разработки</a:t>
            </a:r>
            <a:r>
              <a:rPr lang="en-US" sz="3200" b="0" i="0" u="none" strike="noStrike" cap="none" dirty="0">
                <a:solidFill>
                  <a:srgbClr val="000000"/>
                </a:solidFill>
                <a:latin typeface="Arial"/>
                <a:ea typeface="Arial"/>
                <a:cs typeface="Arial"/>
                <a:sym typeface="Arial"/>
              </a:rPr>
              <a:t> </a:t>
            </a:r>
          </a:p>
          <a:p>
            <a:pPr marL="432000" marR="0" lvl="0" indent="-330400" algn="l" rtl="0">
              <a:lnSpc>
                <a:spcPct val="100000"/>
              </a:lnSpc>
              <a:spcBef>
                <a:spcPts val="0"/>
              </a:spcBef>
              <a:spcAft>
                <a:spcPts val="0"/>
              </a:spcAft>
              <a:buClr>
                <a:srgbClr val="000000"/>
              </a:buClr>
              <a:buSzPct val="45000"/>
              <a:buFont typeface="Noto Sans"/>
              <a:buChar char="●"/>
            </a:pPr>
            <a:r>
              <a:rPr lang="en-US" sz="3200" b="0" i="0" u="none" strike="noStrike" cap="none" dirty="0" err="1">
                <a:solidFill>
                  <a:srgbClr val="000000"/>
                </a:solidFill>
                <a:latin typeface="Arial"/>
                <a:ea typeface="Arial"/>
                <a:cs typeface="Arial"/>
                <a:sym typeface="Arial"/>
              </a:rPr>
              <a:t>Наличие</a:t>
            </a:r>
            <a:r>
              <a:rPr lang="en-US" sz="3200" b="0" i="0" u="none" strike="noStrike" cap="none" dirty="0">
                <a:solidFill>
                  <a:srgbClr val="000000"/>
                </a:solidFill>
                <a:latin typeface="Arial"/>
                <a:ea typeface="Arial"/>
                <a:cs typeface="Arial"/>
                <a:sym typeface="Arial"/>
              </a:rPr>
              <a:t> </a:t>
            </a:r>
            <a:r>
              <a:rPr lang="en-US" sz="3200" b="0" i="0" u="none" strike="noStrike" cap="none" dirty="0" err="1">
                <a:solidFill>
                  <a:srgbClr val="000000"/>
                </a:solidFill>
                <a:latin typeface="Arial"/>
                <a:ea typeface="Arial"/>
                <a:cs typeface="Arial"/>
                <a:sym typeface="Arial"/>
              </a:rPr>
              <a:t>библиотек</a:t>
            </a:r>
            <a:r>
              <a:rPr lang="en-US" sz="3200" b="0" i="0" u="none" strike="noStrike" cap="none" dirty="0">
                <a:solidFill>
                  <a:srgbClr val="000000"/>
                </a:solidFill>
                <a:latin typeface="Arial"/>
                <a:ea typeface="Arial"/>
                <a:cs typeface="Arial"/>
                <a:sym typeface="Arial"/>
              </a:rPr>
              <a:t> </a:t>
            </a:r>
          </a:p>
          <a:p>
            <a:pPr marL="432000" marR="0" lvl="0" indent="-330400" algn="l" rtl="0">
              <a:lnSpc>
                <a:spcPct val="100000"/>
              </a:lnSpc>
              <a:spcBef>
                <a:spcPts val="0"/>
              </a:spcBef>
              <a:spcAft>
                <a:spcPts val="0"/>
              </a:spcAft>
              <a:buClr>
                <a:srgbClr val="000000"/>
              </a:buClr>
              <a:buSzPct val="45000"/>
              <a:buFont typeface="Noto Sans"/>
              <a:buChar char="●"/>
            </a:pPr>
            <a:r>
              <a:rPr lang="en-US" sz="3200" b="0" i="0" u="none" strike="noStrike" cap="none" dirty="0" err="1">
                <a:solidFill>
                  <a:srgbClr val="000000"/>
                </a:solidFill>
                <a:latin typeface="Arial"/>
                <a:ea typeface="Arial"/>
                <a:cs typeface="Arial"/>
                <a:sym typeface="Arial"/>
              </a:rPr>
              <a:t>Поддержка</a:t>
            </a:r>
            <a:r>
              <a:rPr lang="en-US" sz="3200" b="0" i="0" u="none" strike="noStrike" cap="none" dirty="0">
                <a:solidFill>
                  <a:srgbClr val="000000"/>
                </a:solidFill>
                <a:latin typeface="Arial"/>
                <a:ea typeface="Arial"/>
                <a:cs typeface="Arial"/>
                <a:sym typeface="Arial"/>
              </a:rPr>
              <a:t> </a:t>
            </a:r>
          </a:p>
        </p:txBody>
      </p:sp>
      <p:sp>
        <p:nvSpPr>
          <p:cNvPr id="283" name="Shape 283"/>
          <p:cNvSpPr/>
          <p:nvPr/>
        </p:nvSpPr>
        <p:spPr>
          <a:xfrm>
            <a:off x="457200" y="1097279"/>
            <a:ext cx="8226719" cy="5389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1" i="0" u="none" strike="noStrike" cap="none">
                <a:solidFill>
                  <a:srgbClr val="000000"/>
                </a:solidFill>
                <a:latin typeface="Arial"/>
                <a:ea typeface="Arial"/>
                <a:cs typeface="Arial"/>
                <a:sym typeface="Arial"/>
              </a:rPr>
              <a:t>PHP</a:t>
            </a:r>
            <a:r>
              <a:rPr lang="en-US" sz="1600" b="0" i="0" u="none" strike="noStrike" cap="none">
                <a:solidFill>
                  <a:srgbClr val="000000"/>
                </a:solidFill>
                <a:latin typeface="Arial"/>
                <a:ea typeface="Arial"/>
                <a:cs typeface="Arial"/>
                <a:sym typeface="Arial"/>
              </a:rPr>
              <a:t> – наиболее простой скриптовый язык программирования, широко применяющийся при создании динамически генерируемых веб-страниц</a:t>
            </a:r>
          </a:p>
        </p:txBody>
      </p:sp>
      <p:sp>
        <p:nvSpPr>
          <p:cNvPr id="284" name="Shape 284"/>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21</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p:nvPr/>
        </p:nvSpPr>
        <p:spPr>
          <a:xfrm>
            <a:off x="457200" y="205200"/>
            <a:ext cx="8226300" cy="855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300" b="0" i="0" u="none" strike="noStrike" cap="none">
                <a:solidFill>
                  <a:srgbClr val="000000"/>
                </a:solidFill>
                <a:latin typeface="Arial"/>
                <a:ea typeface="Arial"/>
                <a:cs typeface="Arial"/>
                <a:sym typeface="Arial"/>
              </a:rPr>
              <a:t>Актуальность и востребованность PHP</a:t>
            </a:r>
          </a:p>
        </p:txBody>
      </p:sp>
      <p:sp>
        <p:nvSpPr>
          <p:cNvPr id="290" name="Shape 290"/>
          <p:cNvSpPr/>
          <p:nvPr/>
        </p:nvSpPr>
        <p:spPr>
          <a:xfrm>
            <a:off x="457200" y="1203479"/>
            <a:ext cx="8226300" cy="2980199"/>
          </a:xfrm>
          <a:prstGeom prst="rect">
            <a:avLst/>
          </a:prstGeom>
          <a:noFill/>
          <a:ln>
            <a:noFill/>
          </a:ln>
        </p:spPr>
        <p:txBody>
          <a:bodyPr lIns="0" tIns="0" rIns="0" bIns="0" anchor="t"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Безопасность</a:t>
            </a:r>
          </a:p>
          <a:p>
            <a:pPr marL="216000" marR="0" lvl="0" indent="-216000" algn="l" rtl="0">
              <a:lnSpc>
                <a:spcPct val="100000"/>
              </a:lnSpc>
              <a:spcBef>
                <a:spcPts val="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Удобство синтаксиса</a:t>
            </a:r>
          </a:p>
          <a:p>
            <a:pPr marL="216000" marR="0" lvl="0" indent="-216000" algn="l" rtl="0">
              <a:lnSpc>
                <a:spcPct val="100000"/>
              </a:lnSpc>
              <a:spcBef>
                <a:spcPts val="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Оплата труда</a:t>
            </a:r>
          </a:p>
          <a:p>
            <a:pPr marL="216000" marR="0" lvl="0" indent="-216000" algn="l" rtl="0">
              <a:lnSpc>
                <a:spcPct val="100000"/>
              </a:lnSpc>
              <a:spcBef>
                <a:spcPts val="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Техническая площадка</a:t>
            </a:r>
          </a:p>
          <a:p>
            <a:pPr marL="216000" marR="0" lvl="0" indent="-216000" algn="l" rtl="0">
              <a:lnSpc>
                <a:spcPct val="100000"/>
              </a:lnSpc>
              <a:spcBef>
                <a:spcPts val="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Возможности</a:t>
            </a:r>
          </a:p>
          <a:p>
            <a:pPr marL="216000" marR="0" lvl="0" indent="-216000" algn="l" rtl="0">
              <a:lnSpc>
                <a:spcPct val="100000"/>
              </a:lnSpc>
              <a:spcBef>
                <a:spcPts val="0"/>
              </a:spcBef>
              <a:spcAft>
                <a:spcPts val="0"/>
              </a:spcAft>
              <a:buClr>
                <a:srgbClr val="000000"/>
              </a:buClr>
              <a:buSzPct val="100000"/>
              <a:buFont typeface="Arial"/>
              <a:buChar char="•"/>
            </a:pPr>
            <a:r>
              <a:rPr lang="en-US" sz="2800" b="0" i="0" u="none" strike="noStrike" cap="none">
                <a:solidFill>
                  <a:srgbClr val="000000"/>
                </a:solidFill>
                <a:latin typeface="Arial"/>
                <a:ea typeface="Arial"/>
                <a:cs typeface="Arial"/>
                <a:sym typeface="Arial"/>
              </a:rPr>
              <a:t>Итоги</a:t>
            </a:r>
          </a:p>
          <a:p>
            <a:pPr marL="0" marR="0" lvl="0" indent="0" algn="l" rtl="0">
              <a:lnSpc>
                <a:spcPct val="100000"/>
              </a:lnSpc>
              <a:spcBef>
                <a:spcPts val="0"/>
              </a:spcBef>
              <a:spcAft>
                <a:spcPts val="0"/>
              </a:spcAft>
              <a:buClr>
                <a:srgbClr val="000000"/>
              </a:buClr>
              <a:buFont typeface="Arial"/>
              <a:buNone/>
            </a:pPr>
            <a:endParaRPr sz="2900" b="0" i="0" u="none" strike="noStrike" cap="none">
              <a:solidFill>
                <a:srgbClr val="000000"/>
              </a:solidFill>
              <a:latin typeface="Arial"/>
              <a:ea typeface="Arial"/>
              <a:cs typeface="Arial"/>
              <a:sym typeface="Arial"/>
            </a:endParaRPr>
          </a:p>
        </p:txBody>
      </p:sp>
      <p:sp>
        <p:nvSpPr>
          <p:cNvPr id="291" name="Shape 291"/>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22</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Для каких целей PHP используют чаще всего</a:t>
            </a:r>
          </a:p>
        </p:txBody>
      </p:sp>
      <p:sp>
        <p:nvSpPr>
          <p:cNvPr id="297" name="Shape 297"/>
          <p:cNvSpPr/>
          <p:nvPr/>
        </p:nvSpPr>
        <p:spPr>
          <a:xfrm>
            <a:off x="457200" y="1569240"/>
            <a:ext cx="8226360" cy="855719"/>
          </a:xfrm>
          <a:prstGeom prst="rect">
            <a:avLst/>
          </a:prstGeom>
          <a:noFill/>
          <a:ln>
            <a:noFill/>
          </a:ln>
        </p:spPr>
        <p:txBody>
          <a:bodyPr lIns="0" tIns="0" rIns="0" bIns="0" anchor="t" anchorCtr="0">
            <a:noAutofit/>
          </a:bodyPr>
          <a:lstStyle/>
          <a:p>
            <a:pPr marL="432000" marR="0" lvl="0" indent="-3304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 Язык программирования PHP — отличный выбор, если нужно быстро создать прототип и разработать статический или динамический сайт</a:t>
            </a:r>
          </a:p>
          <a:p>
            <a:pPr marL="432000" marR="0" lvl="0" indent="-3304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 Самые популярные сферы деятельности, где используется PHP программирование — это стартапы, рекламные и медийные агенства, а также небольшие компании по разработке ПО</a:t>
            </a:r>
          </a:p>
        </p:txBody>
      </p:sp>
      <p:pic>
        <p:nvPicPr>
          <p:cNvPr id="298" name="Shape 298"/>
          <p:cNvPicPr preferRelativeResize="0"/>
          <p:nvPr/>
        </p:nvPicPr>
        <p:blipFill rotWithShape="1">
          <a:blip r:embed="rId3">
            <a:alphaModFix/>
          </a:blip>
          <a:srcRect/>
          <a:stretch/>
        </p:blipFill>
        <p:spPr>
          <a:xfrm>
            <a:off x="5724000" y="2427840"/>
            <a:ext cx="3309480" cy="2653559"/>
          </a:xfrm>
          <a:prstGeom prst="rect">
            <a:avLst/>
          </a:prstGeom>
          <a:noFill/>
          <a:ln>
            <a:noFill/>
          </a:ln>
        </p:spPr>
      </p:pic>
      <p:sp>
        <p:nvSpPr>
          <p:cNvPr id="299" name="Shape 299"/>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23</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p:nvPr/>
        </p:nvSpPr>
        <p:spPr>
          <a:xfrm>
            <a:off x="457200" y="205200"/>
            <a:ext cx="8226360" cy="85571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05" name="Shape 305"/>
          <p:cNvSpPr/>
          <p:nvPr/>
        </p:nvSpPr>
        <p:spPr>
          <a:xfrm>
            <a:off x="457200" y="1203479"/>
            <a:ext cx="8226360" cy="298007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06" name="Shape 306"/>
          <p:cNvPicPr preferRelativeResize="0"/>
          <p:nvPr/>
        </p:nvPicPr>
        <p:blipFill rotWithShape="1">
          <a:blip r:embed="rId3">
            <a:alphaModFix/>
          </a:blip>
          <a:srcRect/>
          <a:stretch/>
        </p:blipFill>
        <p:spPr>
          <a:xfrm>
            <a:off x="827640" y="-164518"/>
            <a:ext cx="7665480" cy="5474519"/>
          </a:xfrm>
          <a:prstGeom prst="rect">
            <a:avLst/>
          </a:prstGeom>
          <a:noFill/>
          <a:ln>
            <a:noFill/>
          </a:ln>
        </p:spPr>
      </p:pic>
      <p:sp>
        <p:nvSpPr>
          <p:cNvPr id="307" name="Shape 307"/>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24</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endParaRPr lang="uk-UA" sz="3200" i="0" u="none" strike="noStrike" cap="none" dirty="0" smtClean="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US" sz="3200" i="0" u="none" strike="noStrike" cap="none" dirty="0" err="1" smtClean="0">
                <a:solidFill>
                  <a:srgbClr val="000000"/>
                </a:solidFill>
                <a:latin typeface="Arial"/>
                <a:ea typeface="Arial"/>
                <a:cs typeface="Arial"/>
                <a:sym typeface="Arial"/>
              </a:rPr>
              <a:t>Почему</a:t>
            </a:r>
            <a:r>
              <a:rPr lang="en-US" sz="3200" i="0" u="none" strike="noStrike" cap="none" dirty="0" smtClean="0">
                <a:solidFill>
                  <a:srgbClr val="000000"/>
                </a:solidFill>
                <a:latin typeface="Arial"/>
                <a:ea typeface="Arial"/>
                <a:cs typeface="Arial"/>
                <a:sym typeface="Arial"/>
              </a:rPr>
              <a:t> </a:t>
            </a:r>
            <a:r>
              <a:rPr lang="en-US" sz="3200" i="0" u="none" strike="noStrike" cap="none" dirty="0" err="1">
                <a:solidFill>
                  <a:srgbClr val="000000"/>
                </a:solidFill>
                <a:latin typeface="Arial"/>
                <a:ea typeface="Arial"/>
                <a:cs typeface="Arial"/>
                <a:sym typeface="Arial"/>
              </a:rPr>
              <a:t>бизнес</a:t>
            </a:r>
            <a:r>
              <a:rPr lang="en-US" sz="3200" i="0" u="none" strike="noStrike" cap="none" dirty="0">
                <a:solidFill>
                  <a:srgbClr val="000000"/>
                </a:solidFill>
                <a:latin typeface="Arial"/>
                <a:ea typeface="Arial"/>
                <a:cs typeface="Arial"/>
                <a:sym typeface="Arial"/>
              </a:rPr>
              <a:t> </a:t>
            </a:r>
            <a:r>
              <a:rPr lang="en-US" sz="3200" i="0" u="none" strike="noStrike" cap="none" dirty="0" err="1">
                <a:solidFill>
                  <a:srgbClr val="000000"/>
                </a:solidFill>
                <a:latin typeface="Arial"/>
                <a:ea typeface="Arial"/>
                <a:cs typeface="Arial"/>
                <a:sym typeface="Arial"/>
              </a:rPr>
              <a:t>до</a:t>
            </a:r>
            <a:r>
              <a:rPr lang="en-US" sz="3200" i="0" u="none" strike="noStrike" cap="none" dirty="0">
                <a:solidFill>
                  <a:srgbClr val="000000"/>
                </a:solidFill>
                <a:latin typeface="Arial"/>
                <a:ea typeface="Arial"/>
                <a:cs typeface="Arial"/>
                <a:sym typeface="Arial"/>
              </a:rPr>
              <a:t> </a:t>
            </a:r>
            <a:r>
              <a:rPr lang="en-US" sz="3200" i="0" u="none" strike="noStrike" cap="none" dirty="0" err="1">
                <a:solidFill>
                  <a:srgbClr val="000000"/>
                </a:solidFill>
                <a:latin typeface="Arial"/>
                <a:ea typeface="Arial"/>
                <a:cs typeface="Arial"/>
                <a:sym typeface="Arial"/>
              </a:rPr>
              <a:t>сих</a:t>
            </a:r>
            <a:r>
              <a:rPr lang="en-US" sz="3200" i="0" u="none" strike="noStrike" cap="none" dirty="0">
                <a:solidFill>
                  <a:srgbClr val="000000"/>
                </a:solidFill>
                <a:latin typeface="Arial"/>
                <a:ea typeface="Arial"/>
                <a:cs typeface="Arial"/>
                <a:sym typeface="Arial"/>
              </a:rPr>
              <a:t> </a:t>
            </a:r>
            <a:r>
              <a:rPr lang="en-US" sz="3200" i="0" u="none" strike="noStrike" cap="none" dirty="0" err="1">
                <a:solidFill>
                  <a:srgbClr val="000000"/>
                </a:solidFill>
                <a:latin typeface="Arial"/>
                <a:ea typeface="Arial"/>
                <a:cs typeface="Arial"/>
                <a:sym typeface="Arial"/>
              </a:rPr>
              <a:t>пор</a:t>
            </a:r>
            <a:r>
              <a:rPr lang="en-US" sz="3200" i="0" u="none" strike="noStrike" cap="none" dirty="0">
                <a:solidFill>
                  <a:srgbClr val="000000"/>
                </a:solidFill>
                <a:latin typeface="Arial"/>
                <a:ea typeface="Arial"/>
                <a:cs typeface="Arial"/>
                <a:sym typeface="Arial"/>
              </a:rPr>
              <a:t> </a:t>
            </a:r>
            <a:r>
              <a:rPr lang="en-US" sz="3200" i="0" u="none" strike="noStrike" cap="none" dirty="0" err="1">
                <a:solidFill>
                  <a:srgbClr val="000000"/>
                </a:solidFill>
                <a:latin typeface="Arial"/>
                <a:ea typeface="Arial"/>
                <a:cs typeface="Arial"/>
                <a:sym typeface="Arial"/>
              </a:rPr>
              <a:t>выбирает</a:t>
            </a:r>
            <a:r>
              <a:rPr lang="en-US" sz="3200" i="0" u="none" strike="noStrike" cap="none" dirty="0">
                <a:solidFill>
                  <a:srgbClr val="000000"/>
                </a:solidFill>
                <a:latin typeface="Arial"/>
                <a:ea typeface="Arial"/>
                <a:cs typeface="Arial"/>
                <a:sym typeface="Arial"/>
              </a:rPr>
              <a:t> </a:t>
            </a:r>
            <a:r>
              <a:rPr lang="en-US" sz="3200" i="0" u="none" strike="noStrike" cap="none" dirty="0" err="1">
                <a:solidFill>
                  <a:srgbClr val="000000"/>
                </a:solidFill>
                <a:latin typeface="Arial"/>
                <a:ea typeface="Arial"/>
                <a:cs typeface="Arial"/>
                <a:sym typeface="Arial"/>
              </a:rPr>
              <a:t>веб-программирование</a:t>
            </a:r>
            <a:r>
              <a:rPr lang="en-US" sz="3200" i="0" u="none" strike="noStrike" cap="none" dirty="0">
                <a:solidFill>
                  <a:srgbClr val="000000"/>
                </a:solidFill>
                <a:latin typeface="Arial"/>
                <a:ea typeface="Arial"/>
                <a:cs typeface="Arial"/>
                <a:sym typeface="Arial"/>
              </a:rPr>
              <a:t> </a:t>
            </a:r>
            <a:r>
              <a:rPr lang="en-US" sz="3200" i="0" u="none" strike="noStrike" cap="none" dirty="0" err="1">
                <a:solidFill>
                  <a:srgbClr val="000000"/>
                </a:solidFill>
                <a:latin typeface="Arial"/>
                <a:ea typeface="Arial"/>
                <a:cs typeface="Arial"/>
                <a:sym typeface="Arial"/>
              </a:rPr>
              <a:t>на</a:t>
            </a:r>
            <a:r>
              <a:rPr lang="en-US" sz="3200" i="0" u="none" strike="noStrike" cap="none" dirty="0">
                <a:solidFill>
                  <a:srgbClr val="000000"/>
                </a:solidFill>
                <a:latin typeface="Arial"/>
                <a:ea typeface="Arial"/>
                <a:cs typeface="Arial"/>
                <a:sym typeface="Arial"/>
              </a:rPr>
              <a:t> PHP?</a:t>
            </a:r>
          </a:p>
          <a:p>
            <a:pPr marL="0" marR="0" lvl="0" indent="0" algn="ctr" rtl="0">
              <a:lnSpc>
                <a:spcPct val="100000"/>
              </a:lnSpc>
              <a:spcBef>
                <a:spcPts val="0"/>
              </a:spcBef>
              <a:spcAft>
                <a:spcPts val="0"/>
              </a:spcAft>
              <a:buClr>
                <a:srgbClr val="000000"/>
              </a:buClr>
              <a:buFont typeface="Arial"/>
              <a:buNone/>
            </a:pPr>
            <a:endParaRPr sz="3200" i="0" u="none" strike="noStrike" cap="none" dirty="0">
              <a:solidFill>
                <a:srgbClr val="000000"/>
              </a:solidFill>
              <a:latin typeface="Arial"/>
              <a:ea typeface="Arial"/>
              <a:cs typeface="Arial"/>
              <a:sym typeface="Arial"/>
            </a:endParaRPr>
          </a:p>
        </p:txBody>
      </p:sp>
      <p:sp>
        <p:nvSpPr>
          <p:cNvPr id="313" name="Shape 313"/>
          <p:cNvSpPr/>
          <p:nvPr/>
        </p:nvSpPr>
        <p:spPr>
          <a:xfrm>
            <a:off x="457200" y="1419479"/>
            <a:ext cx="8226360" cy="855719"/>
          </a:xfrm>
          <a:prstGeom prst="rect">
            <a:avLst/>
          </a:prstGeom>
          <a:noFill/>
          <a:ln>
            <a:noFill/>
          </a:ln>
        </p:spPr>
        <p:txBody>
          <a:bodyPr lIns="0" tIns="0" rIns="0" bIns="0" anchor="t" anchorCtr="0">
            <a:noAutofit/>
          </a:bodyPr>
          <a:lstStyle/>
          <a:p>
            <a:pPr marL="343080" marR="0" lvl="0" indent="-343080" algn="l" rtl="0">
              <a:lnSpc>
                <a:spcPct val="100000"/>
              </a:lnSpc>
              <a:spcBef>
                <a:spcPts val="0"/>
              </a:spcBef>
              <a:spcAft>
                <a:spcPts val="0"/>
              </a:spcAft>
              <a:buClr>
                <a:srgbClr val="000000"/>
              </a:buClr>
              <a:buSzPct val="100000"/>
              <a:buFont typeface="Noto Sans"/>
              <a:buAutoNum type="arabicPeriod"/>
            </a:pPr>
            <a:r>
              <a:rPr lang="en-US" sz="1800" b="0" i="0" u="none" strike="noStrike" cap="none">
                <a:solidFill>
                  <a:srgbClr val="000000"/>
                </a:solidFill>
                <a:latin typeface="Arial"/>
                <a:ea typeface="Arial"/>
                <a:cs typeface="Arial"/>
                <a:sym typeface="Arial"/>
              </a:rPr>
              <a:t>Невысокие расходы на разработку</a:t>
            </a:r>
          </a:p>
          <a:p>
            <a:pPr marL="343080" marR="0" lvl="0" indent="-343080" algn="l" rtl="0">
              <a:lnSpc>
                <a:spcPct val="100000"/>
              </a:lnSpc>
              <a:spcBef>
                <a:spcPts val="0"/>
              </a:spcBef>
              <a:spcAft>
                <a:spcPts val="0"/>
              </a:spcAft>
              <a:buClr>
                <a:srgbClr val="000000"/>
              </a:buClr>
              <a:buSzPct val="100000"/>
              <a:buFont typeface="Noto Sans"/>
              <a:buAutoNum type="arabicPeriod"/>
            </a:pPr>
            <a:r>
              <a:rPr lang="en-US" sz="1800" b="0" i="0" u="none" strike="noStrike" cap="none">
                <a:solidFill>
                  <a:srgbClr val="000000"/>
                </a:solidFill>
                <a:latin typeface="Arial"/>
                <a:ea typeface="Arial"/>
                <a:cs typeface="Arial"/>
                <a:sym typeface="Arial"/>
              </a:rPr>
              <a:t>Быстрое создание Agile веб-приложений</a:t>
            </a:r>
          </a:p>
          <a:p>
            <a:pPr marL="343080" marR="0" lvl="0" indent="-343080" algn="l" rtl="0">
              <a:lnSpc>
                <a:spcPct val="100000"/>
              </a:lnSpc>
              <a:spcBef>
                <a:spcPts val="0"/>
              </a:spcBef>
              <a:spcAft>
                <a:spcPts val="0"/>
              </a:spcAft>
              <a:buClr>
                <a:srgbClr val="000000"/>
              </a:buClr>
              <a:buSzPct val="100000"/>
              <a:buFont typeface="Noto Sans"/>
              <a:buAutoNum type="arabicPeriod"/>
            </a:pPr>
            <a:r>
              <a:rPr lang="en-US" sz="1800" b="0" i="0" u="none" strike="noStrike" cap="none">
                <a:solidFill>
                  <a:srgbClr val="000000"/>
                </a:solidFill>
                <a:latin typeface="Arial"/>
                <a:ea typeface="Arial"/>
                <a:cs typeface="Arial"/>
                <a:sym typeface="Arial"/>
              </a:rPr>
              <a:t>Кросс-платформенность</a:t>
            </a:r>
          </a:p>
          <a:p>
            <a:pPr marL="343080" marR="0" lvl="0" indent="-343080" algn="l" rtl="0">
              <a:lnSpc>
                <a:spcPct val="100000"/>
              </a:lnSpc>
              <a:spcBef>
                <a:spcPts val="0"/>
              </a:spcBef>
              <a:spcAft>
                <a:spcPts val="0"/>
              </a:spcAft>
              <a:buClr>
                <a:srgbClr val="000000"/>
              </a:buClr>
              <a:buSzPct val="100000"/>
              <a:buFont typeface="Noto Sans"/>
              <a:buAutoNum type="arabicPeriod"/>
            </a:pPr>
            <a:r>
              <a:rPr lang="en-US" sz="1800" b="0" i="0" u="none" strike="noStrike" cap="none">
                <a:solidFill>
                  <a:srgbClr val="000000"/>
                </a:solidFill>
                <a:latin typeface="Arial"/>
                <a:ea typeface="Arial"/>
                <a:cs typeface="Arial"/>
                <a:sym typeface="Arial"/>
              </a:rPr>
              <a:t>Поддержка сайтов для бизнеса любого типа</a:t>
            </a:r>
          </a:p>
          <a:p>
            <a:pPr marL="343080" marR="0" lvl="0" indent="-343080" algn="l" rtl="0">
              <a:lnSpc>
                <a:spcPct val="100000"/>
              </a:lnSpc>
              <a:spcBef>
                <a:spcPts val="0"/>
              </a:spcBef>
              <a:spcAft>
                <a:spcPts val="0"/>
              </a:spcAft>
              <a:buClr>
                <a:srgbClr val="000000"/>
              </a:buClr>
              <a:buSzPct val="100000"/>
              <a:buFont typeface="Noto Sans"/>
              <a:buAutoNum type="arabicPeriod"/>
            </a:pPr>
            <a:r>
              <a:rPr lang="en-US" sz="1800" b="0" i="0" u="none" strike="noStrike" cap="none">
                <a:solidFill>
                  <a:srgbClr val="000000"/>
                </a:solidFill>
                <a:latin typeface="Arial"/>
                <a:ea typeface="Arial"/>
                <a:cs typeface="Arial"/>
                <a:sym typeface="Arial"/>
              </a:rPr>
              <a:t>Простое расширение функциональности веб-сайта</a:t>
            </a:r>
          </a:p>
        </p:txBody>
      </p:sp>
      <p:sp>
        <p:nvSpPr>
          <p:cNvPr id="314" name="Shape 314"/>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25</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strike="noStrike" cap="none">
                <a:solidFill>
                  <a:srgbClr val="000000"/>
                </a:solidFill>
                <a:latin typeface="Arial"/>
                <a:ea typeface="Arial"/>
                <a:cs typeface="Arial"/>
                <a:sym typeface="Arial"/>
              </a:rPr>
              <a:t>Возможности языка PHP</a:t>
            </a:r>
          </a:p>
        </p:txBody>
      </p:sp>
      <p:sp>
        <p:nvSpPr>
          <p:cNvPr id="320" name="Shape 320"/>
          <p:cNvSpPr/>
          <p:nvPr/>
        </p:nvSpPr>
        <p:spPr>
          <a:xfrm>
            <a:off x="457200" y="1203479"/>
            <a:ext cx="8226360" cy="2980079"/>
          </a:xfrm>
          <a:prstGeom prst="rect">
            <a:avLst/>
          </a:prstGeom>
          <a:noFill/>
          <a:ln>
            <a:noFill/>
          </a:ln>
        </p:spPr>
        <p:txBody>
          <a:bodyPr lIns="0" tIns="0" rIns="0" bIns="0" anchor="t" anchorCtr="0">
            <a:noAutofit/>
          </a:bodyPr>
          <a:lstStyle/>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написание скриптов, работающих на стороне сервера </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доступ для большинства операционных систем </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поддержка большинства современных веб-серверов формирование изображений, файлов PDF, роликов Flash </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генерирование любых текстовых данных</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применение совместно с использованием баз данных</a:t>
            </a:r>
          </a:p>
        </p:txBody>
      </p:sp>
      <p:sp>
        <p:nvSpPr>
          <p:cNvPr id="321" name="Shape 321"/>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26</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p:nvPr/>
        </p:nvSpPr>
        <p:spPr>
          <a:xfrm>
            <a:off x="311760" y="418320"/>
            <a:ext cx="8513279" cy="61883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 Чем PHP лучше конкурентов?</a:t>
            </a:r>
          </a:p>
        </p:txBody>
      </p:sp>
      <p:sp>
        <p:nvSpPr>
          <p:cNvPr id="390" name="Shape 390"/>
          <p:cNvSpPr/>
          <p:nvPr/>
        </p:nvSpPr>
        <p:spPr>
          <a:xfrm>
            <a:off x="311760" y="1152358"/>
            <a:ext cx="8513279" cy="34091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PHP</a:t>
            </a:r>
            <a:r>
              <a:rPr lang="en-US" sz="1800" b="0" i="0" u="none" strike="noStrike" cap="none">
                <a:solidFill>
                  <a:srgbClr val="000000"/>
                </a:solidFill>
                <a:latin typeface="Arial"/>
                <a:ea typeface="Arial"/>
                <a:cs typeface="Arial"/>
                <a:sym typeface="Arial"/>
              </a:rPr>
              <a:t> – в HTML скриптовый язык с обработкой на сервере</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a:p>
            <a:pPr marL="343080" marR="0" lvl="0" indent="-343080" algn="l" rtl="0">
              <a:lnSpc>
                <a:spcPct val="150000"/>
              </a:lnSpc>
              <a:spcBef>
                <a:spcPts val="0"/>
              </a:spcBef>
              <a:spcAft>
                <a:spcPts val="0"/>
              </a:spcAft>
              <a:buClr>
                <a:srgbClr val="000000"/>
              </a:buClr>
              <a:buSzPct val="100000"/>
              <a:buFont typeface="Arial"/>
              <a:buChar char="•"/>
            </a:pPr>
            <a:r>
              <a:rPr lang="en-US" sz="1600" b="0" i="0" u="none" strike="noStrike" cap="none">
                <a:solidFill>
                  <a:srgbClr val="000000"/>
                </a:solidFill>
                <a:latin typeface="Arial"/>
                <a:ea typeface="Arial"/>
                <a:cs typeface="Arial"/>
                <a:sym typeface="Arial"/>
              </a:rPr>
              <a:t>PHP был разработан специально для WEB</a:t>
            </a:r>
          </a:p>
          <a:p>
            <a:pPr marL="343080" marR="0" lvl="0" indent="-343080" algn="l" rtl="0">
              <a:lnSpc>
                <a:spcPct val="150000"/>
              </a:lnSpc>
              <a:spcBef>
                <a:spcPts val="0"/>
              </a:spcBef>
              <a:spcAft>
                <a:spcPts val="0"/>
              </a:spcAft>
              <a:buClr>
                <a:srgbClr val="000000"/>
              </a:buClr>
              <a:buSzPct val="100000"/>
              <a:buFont typeface="Arial"/>
              <a:buChar char="•"/>
            </a:pPr>
            <a:r>
              <a:rPr lang="en-US" sz="1600" b="0" i="0" u="none" strike="noStrike" cap="none">
                <a:solidFill>
                  <a:srgbClr val="000000"/>
                </a:solidFill>
                <a:latin typeface="Arial"/>
                <a:ea typeface="Arial"/>
                <a:cs typeface="Arial"/>
                <a:sym typeface="Arial"/>
              </a:rPr>
              <a:t>PHP работает быстрее чистых интерпретаторов</a:t>
            </a:r>
          </a:p>
          <a:p>
            <a:pPr marL="343080" marR="0" lvl="0" indent="-343080" algn="l" rtl="0">
              <a:lnSpc>
                <a:spcPct val="150000"/>
              </a:lnSpc>
              <a:spcBef>
                <a:spcPts val="0"/>
              </a:spcBef>
              <a:spcAft>
                <a:spcPts val="0"/>
              </a:spcAft>
              <a:buClr>
                <a:srgbClr val="000000"/>
              </a:buClr>
              <a:buSzPct val="100000"/>
              <a:buFont typeface="Arial"/>
              <a:buChar char="•"/>
            </a:pPr>
            <a:r>
              <a:rPr lang="en-US" sz="1600" b="0" i="0" u="none" strike="noStrike" cap="none">
                <a:solidFill>
                  <a:srgbClr val="000000"/>
                </a:solidFill>
                <a:latin typeface="Arial"/>
                <a:ea typeface="Arial"/>
                <a:cs typeface="Arial"/>
                <a:sym typeface="Arial"/>
              </a:rPr>
              <a:t>Код PHP обрабатывается сервером до передачи страницы браузеру</a:t>
            </a:r>
          </a:p>
          <a:p>
            <a:pPr marL="343080" marR="0" lvl="0" indent="-343080" algn="l" rtl="0">
              <a:lnSpc>
                <a:spcPct val="150000"/>
              </a:lnSpc>
              <a:spcBef>
                <a:spcPts val="0"/>
              </a:spcBef>
              <a:spcAft>
                <a:spcPts val="0"/>
              </a:spcAft>
              <a:buClr>
                <a:srgbClr val="000000"/>
              </a:buClr>
              <a:buSzPct val="100000"/>
              <a:buFont typeface="Arial"/>
              <a:buChar char="•"/>
            </a:pPr>
            <a:r>
              <a:rPr lang="en-US" sz="1600" b="0" i="0" u="none" strike="noStrike" cap="none">
                <a:solidFill>
                  <a:srgbClr val="000000"/>
                </a:solidFill>
                <a:latin typeface="Arial"/>
                <a:ea typeface="Arial"/>
                <a:cs typeface="Arial"/>
                <a:sym typeface="Arial"/>
              </a:rPr>
              <a:t>Код PHP может быть непосредственно встроен в HTML-код</a:t>
            </a:r>
          </a:p>
          <a:p>
            <a:pPr marL="343080" marR="0" lvl="0" indent="-343080" algn="l" rtl="0">
              <a:lnSpc>
                <a:spcPct val="150000"/>
              </a:lnSpc>
              <a:spcBef>
                <a:spcPts val="0"/>
              </a:spcBef>
              <a:spcAft>
                <a:spcPts val="0"/>
              </a:spcAft>
              <a:buClr>
                <a:srgbClr val="000000"/>
              </a:buClr>
              <a:buSzPct val="100000"/>
              <a:buFont typeface="Arial"/>
              <a:buChar char="•"/>
            </a:pPr>
            <a:r>
              <a:rPr lang="en-US" sz="1600" b="0" i="0" u="none" strike="noStrike" cap="none">
                <a:solidFill>
                  <a:srgbClr val="000000"/>
                </a:solidFill>
                <a:latin typeface="Arial"/>
                <a:ea typeface="Arial"/>
                <a:cs typeface="Arial"/>
                <a:sym typeface="Arial"/>
              </a:rPr>
              <a:t>PHP бесплатен и прост в изучении</a:t>
            </a:r>
          </a:p>
          <a:p>
            <a:pPr marL="343080" marR="0" lvl="0" indent="-343080" algn="l" rtl="0">
              <a:lnSpc>
                <a:spcPct val="150000"/>
              </a:lnSpc>
              <a:spcBef>
                <a:spcPts val="0"/>
              </a:spcBef>
              <a:spcAft>
                <a:spcPts val="0"/>
              </a:spcAft>
              <a:buClr>
                <a:srgbClr val="000000"/>
              </a:buClr>
              <a:buSzPct val="100000"/>
              <a:buFont typeface="Arial"/>
              <a:buChar char="•"/>
            </a:pPr>
            <a:r>
              <a:rPr lang="en-US" sz="1600" b="0" i="0" u="none" strike="noStrike" cap="none">
                <a:solidFill>
                  <a:srgbClr val="000000"/>
                </a:solidFill>
                <a:latin typeface="Arial"/>
                <a:ea typeface="Arial"/>
                <a:cs typeface="Arial"/>
                <a:sym typeface="Arial"/>
              </a:rPr>
              <a:t>Поддержка огромного числа БД</a:t>
            </a:r>
          </a:p>
        </p:txBody>
      </p:sp>
      <p:sp>
        <p:nvSpPr>
          <p:cNvPr id="391" name="Shape 391"/>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27</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p:nvPr/>
        </p:nvSpPr>
        <p:spPr>
          <a:xfrm>
            <a:off x="457200" y="205200"/>
            <a:ext cx="8228879" cy="85824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strike="noStrike" cap="none">
                <a:solidFill>
                  <a:srgbClr val="000000"/>
                </a:solidFill>
                <a:latin typeface="Arial"/>
                <a:ea typeface="Arial"/>
                <a:cs typeface="Arial"/>
                <a:sym typeface="Arial"/>
              </a:rPr>
              <a:t>PHP – не только сайты</a:t>
            </a:r>
          </a:p>
        </p:txBody>
      </p:sp>
      <p:sp>
        <p:nvSpPr>
          <p:cNvPr id="327" name="Shape 327"/>
          <p:cNvSpPr/>
          <p:nvPr/>
        </p:nvSpPr>
        <p:spPr>
          <a:xfrm>
            <a:off x="457200" y="1203479"/>
            <a:ext cx="8228879" cy="2982599"/>
          </a:xfrm>
          <a:prstGeom prst="rect">
            <a:avLst/>
          </a:prstGeom>
          <a:noFill/>
          <a:ln>
            <a:noFill/>
          </a:ln>
        </p:spPr>
        <p:txBody>
          <a:bodyPr lIns="0" tIns="0" rIns="0" bIns="0" anchor="t" anchorCtr="0">
            <a:noAutofit/>
          </a:bodyPr>
          <a:lstStyle/>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Обработка очередей заказов</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Кеширование и разогрев кэша большого объёма данных</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Проверка подписок/оплат</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Запись большого объёма данных кусками для избежания деградации данных</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Поддержка открытых соединений или WebSockets приложения</a:t>
            </a:r>
          </a:p>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И т.д. и т.п.</a:t>
            </a:r>
          </a:p>
        </p:txBody>
      </p:sp>
      <p:sp>
        <p:nvSpPr>
          <p:cNvPr id="328" name="Shape 328"/>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28</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Эволюция языка от 4.x к 7.1</a:t>
            </a:r>
          </a:p>
        </p:txBody>
      </p:sp>
      <p:sp>
        <p:nvSpPr>
          <p:cNvPr id="342" name="Shape 342"/>
          <p:cNvSpPr/>
          <p:nvPr/>
        </p:nvSpPr>
        <p:spPr>
          <a:xfrm>
            <a:off x="457200" y="1203479"/>
            <a:ext cx="8226360" cy="2980079"/>
          </a:xfrm>
          <a:prstGeom prst="rect">
            <a:avLst/>
          </a:prstGeom>
          <a:noFill/>
          <a:ln>
            <a:noFill/>
          </a:ln>
        </p:spPr>
        <p:txBody>
          <a:bodyPr lIns="0" tIns="0" rIns="0" bIns="0" anchor="t" anchorCtr="0">
            <a:noAutofit/>
          </a:bodyPr>
          <a:lstStyle/>
          <a:p>
            <a:pPr marL="431999" marR="0" lvl="0" indent="-330399"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4.0 (2000год)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5.0 (2004 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5.1 и 5.2 (2006-2009 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5.3 (2009 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5.4 (2012 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5.5 (2013 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5.6 (2014 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6 (никогда)</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7 (2015 год)</a:t>
            </a:r>
          </a:p>
          <a:p>
            <a:pPr marL="432000" marR="0" lvl="0" indent="-330400" algn="l" rtl="0">
              <a:lnSpc>
                <a:spcPct val="100000"/>
              </a:lnSpc>
              <a:spcBef>
                <a:spcPts val="0"/>
              </a:spcBef>
              <a:spcAft>
                <a:spcPts val="0"/>
              </a:spcAft>
              <a:buClr>
                <a:srgbClr val="000000"/>
              </a:buClr>
              <a:buSzPct val="41144"/>
              <a:buFont typeface="Noto Sans"/>
              <a:buChar char="●"/>
            </a:pPr>
            <a:r>
              <a:rPr lang="en-US" sz="1650" b="0" i="0" u="none" strike="noStrike" cap="none">
                <a:solidFill>
                  <a:srgbClr val="000000"/>
                </a:solidFill>
                <a:latin typeface="Arial"/>
                <a:ea typeface="Arial"/>
                <a:cs typeface="Arial"/>
                <a:sym typeface="Arial"/>
              </a:rPr>
              <a:t>Php 7.1(2016 год)</a:t>
            </a:r>
          </a:p>
        </p:txBody>
      </p:sp>
      <p:sp>
        <p:nvSpPr>
          <p:cNvPr id="343" name="Shape 343"/>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29</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a:t>
            </a:fld>
            <a:endParaRPr lang="en-US" sz="1400" b="0" i="0" u="none" strike="noStrike" cap="none">
              <a:solidFill>
                <a:srgbClr val="000000"/>
              </a:solidFill>
              <a:latin typeface="Arial"/>
              <a:ea typeface="Arial"/>
              <a:cs typeface="Arial"/>
              <a:sym typeface="Arial"/>
            </a:endParaRPr>
          </a:p>
        </p:txBody>
      </p:sp>
      <p:sp>
        <p:nvSpPr>
          <p:cNvPr id="87" name="Shape 87"/>
          <p:cNvSpPr txBox="1"/>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a:t>
            </a:fld>
            <a:endParaRPr lang="en-US" sz="1400" b="0" i="0" u="none" strike="noStrike" cap="none">
              <a:solidFill>
                <a:srgbClr val="000000"/>
              </a:solidFill>
              <a:latin typeface="Arial"/>
              <a:ea typeface="Arial"/>
              <a:cs typeface="Arial"/>
              <a:sym typeface="Arial"/>
            </a:endParaRPr>
          </a:p>
        </p:txBody>
      </p:sp>
      <p:sp>
        <p:nvSpPr>
          <p:cNvPr id="88" name="Shape 88"/>
          <p:cNvSpPr/>
          <p:nvPr/>
        </p:nvSpPr>
        <p:spPr>
          <a:xfrm>
            <a:off x="609600" y="3576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Как стать разработчиком </a:t>
            </a:r>
          </a:p>
        </p:txBody>
      </p:sp>
      <p:sp>
        <p:nvSpPr>
          <p:cNvPr id="89" name="Shape 89"/>
          <p:cNvSpPr/>
          <p:nvPr/>
        </p:nvSpPr>
        <p:spPr>
          <a:xfrm>
            <a:off x="609600" y="1433640"/>
            <a:ext cx="8226360" cy="3010317"/>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100000"/>
              <a:buFont typeface="Arial"/>
              <a:buChar char="•"/>
            </a:pPr>
            <a:r>
              <a:rPr lang="en-US" sz="1800" dirty="0" err="1" smtClean="0"/>
              <a:t>Само-образование</a:t>
            </a:r>
            <a:endParaRPr lang="en-US" sz="1800" dirty="0"/>
          </a:p>
          <a:p>
            <a:pPr marL="0" marR="0" lvl="0" indent="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Университет</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Ментор</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Специализированные</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практические</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курсы</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Технологии</a:t>
            </a:r>
            <a:r>
              <a:rPr lang="en-US" sz="1800" b="0" i="0" u="none" strike="noStrike" cap="none" dirty="0">
                <a:solidFill>
                  <a:srgbClr val="000000"/>
                </a:solidFill>
                <a:latin typeface="Arial"/>
                <a:ea typeface="Arial"/>
                <a:cs typeface="Arial"/>
                <a:sym typeface="Arial"/>
              </a:rPr>
              <a:t>	</a:t>
            </a:r>
          </a:p>
          <a:p>
            <a:pPr marL="0" marR="0" lvl="0" indent="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Английский</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Char char="•"/>
            </a:pPr>
            <a:r>
              <a:rPr lang="en-US" sz="1800" b="0" i="0" u="none" strike="noStrike" cap="none" dirty="0" err="1">
                <a:solidFill>
                  <a:srgbClr val="000000"/>
                </a:solidFill>
                <a:latin typeface="Arial"/>
                <a:ea typeface="Arial"/>
                <a:cs typeface="Arial"/>
                <a:sym typeface="Arial"/>
              </a:rPr>
              <a:t>Много</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работать</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100000"/>
              <a:buFont typeface="Arial"/>
              <a:buChar char="•"/>
            </a:pPr>
            <a:r>
              <a:rPr lang="en-US" sz="1800" dirty="0" err="1"/>
              <a:t>Грабли</a:t>
            </a:r>
            <a:endParaRPr lang="en-US" sz="1800" dirty="0"/>
          </a:p>
          <a:p>
            <a:pPr marL="0" marR="0" lvl="0" indent="0" algn="l" rtl="0">
              <a:lnSpc>
                <a:spcPct val="100000"/>
              </a:lnSpc>
              <a:spcBef>
                <a:spcPts val="0"/>
              </a:spcBef>
              <a:spcAft>
                <a:spcPts val="0"/>
              </a:spcAft>
              <a:buClr>
                <a:srgbClr val="000000"/>
              </a:buClr>
              <a:buSzPct val="100000"/>
              <a:buFont typeface="Arial"/>
              <a:buChar char="•"/>
            </a:pPr>
            <a:r>
              <a:rPr lang="en-US" sz="1800" dirty="0" err="1"/>
              <a:t>Резюме</a:t>
            </a:r>
            <a:endParaRPr lang="en-US" sz="1800" dirty="0"/>
          </a:p>
        </p:txBody>
      </p:sp>
      <p:sp>
        <p:nvSpPr>
          <p:cNvPr id="90" name="Shape 90"/>
          <p:cNvSpPr txBox="1"/>
          <p:nvPr/>
        </p:nvSpPr>
        <p:spPr>
          <a:xfrm>
            <a:off x="8709182" y="49022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Shape 348"/>
          <p:cNvPicPr preferRelativeResize="0"/>
          <p:nvPr/>
        </p:nvPicPr>
        <p:blipFill rotWithShape="1">
          <a:blip r:embed="rId3">
            <a:alphaModFix/>
          </a:blip>
          <a:srcRect/>
          <a:stretch/>
        </p:blipFill>
        <p:spPr>
          <a:xfrm>
            <a:off x="925200" y="1280158"/>
            <a:ext cx="7211520" cy="3275639"/>
          </a:xfrm>
          <a:prstGeom prst="rect">
            <a:avLst/>
          </a:prstGeom>
          <a:noFill/>
          <a:ln>
            <a:noFill/>
          </a:ln>
        </p:spPr>
      </p:pic>
      <p:sp>
        <p:nvSpPr>
          <p:cNvPr id="349" name="Shape 349"/>
          <p:cNvSpPr/>
          <p:nvPr/>
        </p:nvSpPr>
        <p:spPr>
          <a:xfrm>
            <a:off x="457200" y="205200"/>
            <a:ext cx="8227799" cy="85715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strike="noStrike" cap="none">
                <a:solidFill>
                  <a:srgbClr val="000000"/>
                </a:solidFill>
                <a:latin typeface="Arial"/>
                <a:ea typeface="Arial"/>
                <a:cs typeface="Arial"/>
                <a:sym typeface="Arial"/>
              </a:rPr>
              <a:t>Поддержка версий</a:t>
            </a:r>
          </a:p>
        </p:txBody>
      </p:sp>
      <p:sp>
        <p:nvSpPr>
          <p:cNvPr id="350" name="Shape 350"/>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30</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Shape 355"/>
          <p:cNvPicPr preferRelativeResize="0"/>
          <p:nvPr/>
        </p:nvPicPr>
        <p:blipFill rotWithShape="1">
          <a:blip r:embed="rId3">
            <a:alphaModFix/>
          </a:blip>
          <a:srcRect/>
          <a:stretch/>
        </p:blipFill>
        <p:spPr>
          <a:xfrm>
            <a:off x="548639" y="54720"/>
            <a:ext cx="8045639" cy="4881960"/>
          </a:xfrm>
          <a:prstGeom prst="rect">
            <a:avLst/>
          </a:prstGeom>
          <a:noFill/>
          <a:ln>
            <a:noFill/>
          </a:ln>
        </p:spPr>
      </p:pic>
      <p:sp>
        <p:nvSpPr>
          <p:cNvPr id="356" name="Shape 356"/>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31</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p:nvPr/>
        </p:nvSpPr>
        <p:spPr>
          <a:xfrm>
            <a:off x="311760" y="418320"/>
            <a:ext cx="8513279" cy="61883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Как работает PHP</a:t>
            </a:r>
          </a:p>
        </p:txBody>
      </p:sp>
      <p:pic>
        <p:nvPicPr>
          <p:cNvPr id="362" name="Shape 362"/>
          <p:cNvPicPr preferRelativeResize="0"/>
          <p:nvPr/>
        </p:nvPicPr>
        <p:blipFill rotWithShape="1">
          <a:blip r:embed="rId3">
            <a:alphaModFix/>
          </a:blip>
          <a:srcRect/>
          <a:stretch/>
        </p:blipFill>
        <p:spPr>
          <a:xfrm>
            <a:off x="1046520" y="1245240"/>
            <a:ext cx="6902639" cy="3573360"/>
          </a:xfrm>
          <a:prstGeom prst="rect">
            <a:avLst/>
          </a:prstGeom>
          <a:noFill/>
          <a:ln>
            <a:noFill/>
          </a:ln>
        </p:spPr>
      </p:pic>
      <p:sp>
        <p:nvSpPr>
          <p:cNvPr id="363" name="Shape 363"/>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32</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p:nvPr/>
        </p:nvSpPr>
        <p:spPr>
          <a:xfrm>
            <a:off x="311760" y="418320"/>
            <a:ext cx="8513279" cy="61883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Как работает динамический сайт?</a:t>
            </a:r>
          </a:p>
        </p:txBody>
      </p:sp>
      <p:pic>
        <p:nvPicPr>
          <p:cNvPr id="369" name="Shape 369"/>
          <p:cNvPicPr preferRelativeResize="0"/>
          <p:nvPr/>
        </p:nvPicPr>
        <p:blipFill rotWithShape="1">
          <a:blip r:embed="rId3">
            <a:alphaModFix/>
          </a:blip>
          <a:srcRect/>
          <a:stretch/>
        </p:blipFill>
        <p:spPr>
          <a:xfrm>
            <a:off x="2468880" y="1188720"/>
            <a:ext cx="3834360" cy="3563999"/>
          </a:xfrm>
          <a:prstGeom prst="rect">
            <a:avLst/>
          </a:prstGeom>
          <a:noFill/>
          <a:ln>
            <a:noFill/>
          </a:ln>
        </p:spPr>
      </p:pic>
      <p:sp>
        <p:nvSpPr>
          <p:cNvPr id="370" name="Shape 370"/>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33</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p:nvPr/>
        </p:nvSpPr>
        <p:spPr>
          <a:xfrm>
            <a:off x="323528" y="411510"/>
            <a:ext cx="8513279" cy="61883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Как измерить время работы backend</a:t>
            </a:r>
          </a:p>
        </p:txBody>
      </p:sp>
      <p:sp>
        <p:nvSpPr>
          <p:cNvPr id="383" name="Shape 383"/>
          <p:cNvSpPr/>
          <p:nvPr/>
        </p:nvSpPr>
        <p:spPr>
          <a:xfrm>
            <a:off x="311760" y="1152358"/>
            <a:ext cx="8513279" cy="34091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0" i="0" u="none" strike="noStrike" cap="none">
                <a:solidFill>
                  <a:srgbClr val="000000"/>
                </a:solidFill>
                <a:latin typeface="Arial"/>
                <a:ea typeface="Arial"/>
                <a:cs typeface="Arial"/>
                <a:sym typeface="Arial"/>
              </a:rPr>
              <a:t>Измерения на backend (time)</a:t>
            </a:r>
          </a:p>
          <a:p>
            <a:pPr marL="0" marR="0" lvl="0" indent="0" algn="l" rtl="0">
              <a:lnSpc>
                <a:spcPct val="100000"/>
              </a:lnSpc>
              <a:spcBef>
                <a:spcPts val="0"/>
              </a:spcBef>
              <a:spcAft>
                <a:spcPts val="0"/>
              </a:spcAft>
              <a:buClr>
                <a:srgbClr val="000000"/>
              </a:buClr>
              <a:buSzPct val="25000"/>
              <a:buFont typeface="Arial"/>
              <a:buNone/>
            </a:pPr>
            <a:r>
              <a:rPr lang="en-US" sz="1600" b="0" i="0" u="none" strike="noStrike" cap="none">
                <a:solidFill>
                  <a:srgbClr val="000000"/>
                </a:solidFill>
                <a:latin typeface="Arial"/>
                <a:ea typeface="Arial"/>
                <a:cs typeface="Arial"/>
                <a:sym typeface="Arial"/>
              </a:rPr>
              <a:t>Измерения на клиенте (wrk, siege)</a:t>
            </a:r>
          </a:p>
          <a:p>
            <a:pPr marL="0" marR="0" lvl="0" indent="0" algn="l" rtl="0">
              <a:lnSpc>
                <a:spcPct val="100000"/>
              </a:lnSpc>
              <a:spcBef>
                <a:spcPts val="0"/>
              </a:spcBef>
              <a:spcAft>
                <a:spcPts val="0"/>
              </a:spcAft>
              <a:buClr>
                <a:srgbClr val="000000"/>
              </a:buClr>
              <a:buSzPct val="25000"/>
              <a:buFont typeface="Arial"/>
              <a:buNone/>
            </a:pPr>
            <a:r>
              <a:rPr lang="en-US" sz="1600" b="0" i="0" u="none" strike="noStrike" cap="none">
                <a:solidFill>
                  <a:srgbClr val="000000"/>
                </a:solidFill>
                <a:latin typeface="Arial"/>
                <a:ea typeface="Arial"/>
                <a:cs typeface="Arial"/>
                <a:sym typeface="Arial"/>
              </a:rPr>
              <a:t>Nginx access log</a:t>
            </a:r>
          </a:p>
          <a:p>
            <a:pPr marL="0" marR="0" lvl="0" indent="0" algn="l" rtl="0">
              <a:lnSpc>
                <a:spcPct val="100000"/>
              </a:lnSpc>
              <a:spcBef>
                <a:spcPts val="0"/>
              </a:spcBef>
              <a:spcAft>
                <a:spcPts val="0"/>
              </a:spcAft>
              <a:buClr>
                <a:srgbClr val="000000"/>
              </a:buClr>
              <a:buSzPct val="25000"/>
              <a:buFont typeface="Arial"/>
              <a:buNone/>
            </a:pPr>
            <a:r>
              <a:rPr lang="en-US" sz="1600" b="0" i="0" u="none" strike="noStrike" cap="none">
                <a:solidFill>
                  <a:srgbClr val="000000"/>
                </a:solidFill>
                <a:latin typeface="Arial"/>
                <a:ea typeface="Arial"/>
                <a:cs typeface="Arial"/>
                <a:sym typeface="Arial"/>
              </a:rPr>
              <a:t> </a:t>
            </a:r>
          </a:p>
        </p:txBody>
      </p:sp>
      <p:sp>
        <p:nvSpPr>
          <p:cNvPr id="384" name="Shape 384"/>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34</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p:nvPr/>
        </p:nvSpPr>
        <p:spPr>
          <a:xfrm>
            <a:off x="323528" y="411510"/>
            <a:ext cx="8513279" cy="61883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Допустимое время ответа backend</a:t>
            </a:r>
          </a:p>
        </p:txBody>
      </p:sp>
      <p:sp>
        <p:nvSpPr>
          <p:cNvPr id="376" name="Shape 376"/>
          <p:cNvSpPr/>
          <p:nvPr/>
        </p:nvSpPr>
        <p:spPr>
          <a:xfrm>
            <a:off x="311760" y="1152358"/>
            <a:ext cx="8513279" cy="3409198"/>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600" b="0" i="0" u="none" strike="noStrike" cap="none">
                <a:solidFill>
                  <a:srgbClr val="000000"/>
                </a:solidFill>
                <a:latin typeface="Arial"/>
                <a:ea typeface="Arial"/>
                <a:cs typeface="Arial"/>
                <a:sym typeface="Arial"/>
              </a:rPr>
              <a:t>Каким должен быть response_time?</a:t>
            </a:r>
          </a:p>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Noto Sans Symbols"/>
              <a:buChar char="▪"/>
            </a:pPr>
            <a:r>
              <a:rPr lang="en-US" sz="1600" b="0" i="0" u="none" strike="noStrike" cap="none">
                <a:solidFill>
                  <a:srgbClr val="000000"/>
                </a:solidFill>
                <a:latin typeface="Arial"/>
                <a:ea typeface="Arial"/>
                <a:cs typeface="Arial"/>
                <a:sym typeface="Arial"/>
              </a:rPr>
              <a:t>1 секунда, это быстро?</a:t>
            </a:r>
          </a:p>
          <a:p>
            <a:pPr marL="0" marR="0" lvl="0" indent="0" algn="l" rtl="0">
              <a:lnSpc>
                <a:spcPct val="100000"/>
              </a:lnSpc>
              <a:spcBef>
                <a:spcPts val="0"/>
              </a:spcBef>
              <a:spcAft>
                <a:spcPts val="0"/>
              </a:spcAft>
              <a:buClr>
                <a:srgbClr val="000000"/>
              </a:buClr>
              <a:buSzPct val="25000"/>
              <a:buFont typeface="Noto Sans Symbols"/>
              <a:buChar char="▪"/>
            </a:pPr>
            <a:r>
              <a:rPr lang="en-US" sz="1600" b="0" i="0" u="none" strike="noStrike" cap="none">
                <a:solidFill>
                  <a:srgbClr val="000000"/>
                </a:solidFill>
                <a:latin typeface="Arial"/>
                <a:ea typeface="Arial"/>
                <a:cs typeface="Arial"/>
                <a:sym typeface="Arial"/>
              </a:rPr>
              <a:t>5 секунд?</a:t>
            </a:r>
          </a:p>
          <a:p>
            <a:pPr marL="0" marR="0" lvl="0" indent="0" algn="l" rtl="0">
              <a:lnSpc>
                <a:spcPct val="100000"/>
              </a:lnSpc>
              <a:spcBef>
                <a:spcPts val="0"/>
              </a:spcBef>
              <a:spcAft>
                <a:spcPts val="0"/>
              </a:spcAft>
              <a:buClr>
                <a:srgbClr val="000000"/>
              </a:buClr>
              <a:buSzPct val="25000"/>
              <a:buFont typeface="Noto Sans Symbols"/>
              <a:buChar char="▪"/>
            </a:pPr>
            <a:r>
              <a:rPr lang="en-US" sz="1600" b="0" i="0" u="none" strike="noStrike" cap="none">
                <a:solidFill>
                  <a:srgbClr val="000000"/>
                </a:solidFill>
                <a:latin typeface="Arial"/>
                <a:ea typeface="Arial"/>
                <a:cs typeface="Arial"/>
                <a:sym typeface="Arial"/>
              </a:rPr>
              <a:t>200 миллиисекунд?</a:t>
            </a:r>
          </a:p>
        </p:txBody>
      </p:sp>
      <p:sp>
        <p:nvSpPr>
          <p:cNvPr id="377" name="Shape 377"/>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35</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36</a:t>
            </a:fld>
            <a:endParaRPr lang="en-US" sz="1400" b="0" i="0" u="none" strike="noStrike" cap="none">
              <a:solidFill>
                <a:srgbClr val="000000"/>
              </a:solidFill>
              <a:latin typeface="Arial"/>
              <a:ea typeface="Arial"/>
              <a:cs typeface="Arial"/>
              <a:sym typeface="Arial"/>
            </a:endParaRPr>
          </a:p>
        </p:txBody>
      </p:sp>
      <p:pic>
        <p:nvPicPr>
          <p:cNvPr id="397" name="Shape 397" descr="Пов’язане зображення"/>
          <p:cNvPicPr preferRelativeResize="0"/>
          <p:nvPr/>
        </p:nvPicPr>
        <p:blipFill rotWithShape="1">
          <a:blip r:embed="rId3">
            <a:alphaModFix/>
          </a:blip>
          <a:srcRect/>
          <a:stretch/>
        </p:blipFill>
        <p:spPr>
          <a:xfrm>
            <a:off x="971600" y="915566"/>
            <a:ext cx="7000875" cy="3505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Shape 402"/>
          <p:cNvPicPr preferRelativeResize="0"/>
          <p:nvPr/>
        </p:nvPicPr>
        <p:blipFill rotWithShape="1">
          <a:blip r:embed="rId3">
            <a:alphaModFix/>
          </a:blip>
          <a:srcRect/>
          <a:stretch/>
        </p:blipFill>
        <p:spPr>
          <a:xfrm>
            <a:off x="7558" y="1068479"/>
            <a:ext cx="9142920" cy="3775320"/>
          </a:xfrm>
          <a:prstGeom prst="rect">
            <a:avLst/>
          </a:prstGeom>
          <a:noFill/>
          <a:ln>
            <a:noFill/>
          </a:ln>
        </p:spPr>
      </p:pic>
      <p:sp>
        <p:nvSpPr>
          <p:cNvPr id="403" name="Shape 403"/>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37</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p:nvPr/>
        </p:nvSpPr>
        <p:spPr>
          <a:xfrm>
            <a:off x="457200" y="205200"/>
            <a:ext cx="8226719" cy="85608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Что такое фреймворк</a:t>
            </a:r>
          </a:p>
        </p:txBody>
      </p:sp>
      <p:sp>
        <p:nvSpPr>
          <p:cNvPr id="409" name="Shape 409"/>
          <p:cNvSpPr/>
          <p:nvPr/>
        </p:nvSpPr>
        <p:spPr>
          <a:xfrm>
            <a:off x="457200" y="1203479"/>
            <a:ext cx="8226719" cy="298044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10" name="Shape 410"/>
          <p:cNvSpPr/>
          <p:nvPr/>
        </p:nvSpPr>
        <p:spPr>
          <a:xfrm>
            <a:off x="457200" y="1203479"/>
            <a:ext cx="8226719" cy="298044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400" b="1" i="0" u="none" strike="noStrike" cap="none">
                <a:solidFill>
                  <a:srgbClr val="000000"/>
                </a:solidFill>
                <a:latin typeface="Arial"/>
                <a:ea typeface="Arial"/>
                <a:cs typeface="Arial"/>
                <a:sym typeface="Arial"/>
              </a:rPr>
              <a:t>Фреймворк</a:t>
            </a:r>
            <a:r>
              <a:rPr lang="en-US" sz="2400" b="0" i="0" u="none" strike="noStrike" cap="none">
                <a:solidFill>
                  <a:srgbClr val="000000"/>
                </a:solidFill>
                <a:latin typeface="Arial"/>
                <a:ea typeface="Arial"/>
                <a:cs typeface="Arial"/>
                <a:sym typeface="Arial"/>
              </a:rPr>
              <a:t> - это набор всевозможных библиотек (инструментов) для быстрой разработки повседневных (рутинных) задач. Чаще всего использует одну из распространенных архитектур приложения (к примеру MVC) для разделения проекта на логические сегменты (модули). Главная цель фреймворка, предоставить программисту удобную среду для проекта с большим и хорошо расширяемым функционалом</a:t>
            </a:r>
          </a:p>
        </p:txBody>
      </p:sp>
      <p:sp>
        <p:nvSpPr>
          <p:cNvPr id="411" name="Shape 411"/>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38</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p:nvPr/>
        </p:nvSpPr>
        <p:spPr>
          <a:xfrm>
            <a:off x="457200" y="205200"/>
            <a:ext cx="8226719" cy="85608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strike="noStrike" cap="none">
                <a:solidFill>
                  <a:srgbClr val="000000"/>
                </a:solidFill>
                <a:latin typeface="Arial"/>
                <a:ea typeface="Arial"/>
                <a:cs typeface="Arial"/>
                <a:sym typeface="Arial"/>
              </a:rPr>
              <a:t>Зачем нужен PHP фреймворк?</a:t>
            </a:r>
          </a:p>
        </p:txBody>
      </p:sp>
      <p:sp>
        <p:nvSpPr>
          <p:cNvPr id="417" name="Shape 417"/>
          <p:cNvSpPr/>
          <p:nvPr/>
        </p:nvSpPr>
        <p:spPr>
          <a:xfrm>
            <a:off x="457200" y="1203479"/>
            <a:ext cx="8226719" cy="2980440"/>
          </a:xfrm>
          <a:prstGeom prst="rect">
            <a:avLst/>
          </a:prstGeom>
          <a:noFill/>
          <a:ln>
            <a:noFill/>
          </a:ln>
        </p:spPr>
        <p:txBody>
          <a:bodyPr lIns="0" tIns="0" rIns="0" bIns="0" anchor="t" anchorCtr="0">
            <a:noAutofit/>
          </a:bodyPr>
          <a:lstStyle/>
          <a:p>
            <a:pPr marL="432000" marR="0" lvl="0" indent="-330400" algn="l" rtl="0">
              <a:lnSpc>
                <a:spcPct val="100000"/>
              </a:lnSpc>
              <a:spcBef>
                <a:spcPts val="0"/>
              </a:spcBef>
              <a:spcAft>
                <a:spcPts val="0"/>
              </a:spcAft>
              <a:buClr>
                <a:srgbClr val="000000"/>
              </a:buClr>
              <a:buSzPct val="45000"/>
              <a:buFont typeface="Noto Sans"/>
              <a:buChar char="●"/>
            </a:pPr>
            <a:r>
              <a:rPr lang="en-US" sz="2000" b="0" i="0" u="none" strike="noStrike" cap="none">
                <a:solidFill>
                  <a:srgbClr val="000000"/>
                </a:solidFill>
                <a:latin typeface="Arial"/>
                <a:ea typeface="Arial"/>
                <a:cs typeface="Arial"/>
                <a:sym typeface="Arial"/>
              </a:rPr>
              <a:t>Какой смысл использовать фреймворк вместо чистого PHP для разработки приложения? Несколько преимуществ использования фреймворков:</a:t>
            </a:r>
          </a:p>
          <a:p>
            <a:pPr marL="864000" marR="0" lvl="1" indent="-330599" algn="l" rtl="0">
              <a:lnSpc>
                <a:spcPct val="100000"/>
              </a:lnSpc>
              <a:spcBef>
                <a:spcPts val="0"/>
              </a:spcBef>
              <a:spcAft>
                <a:spcPts val="0"/>
              </a:spcAft>
              <a:buClr>
                <a:srgbClr val="000000"/>
              </a:buClr>
              <a:buSzPct val="75000"/>
              <a:buFont typeface="Noto Sans"/>
              <a:buChar char="−"/>
            </a:pPr>
            <a:r>
              <a:rPr lang="en-US" sz="2000" b="0" i="0" u="none" strike="noStrike" cap="none">
                <a:solidFill>
                  <a:srgbClr val="000000"/>
                </a:solidFill>
                <a:latin typeface="Arial"/>
                <a:ea typeface="Arial"/>
                <a:cs typeface="Arial"/>
                <a:sym typeface="Arial"/>
              </a:rPr>
              <a:t>PHP фреймворк делает разработку быстрее</a:t>
            </a:r>
          </a:p>
          <a:p>
            <a:pPr marL="864000" marR="0" lvl="1" indent="-330599" algn="l" rtl="0">
              <a:lnSpc>
                <a:spcPct val="100000"/>
              </a:lnSpc>
              <a:spcBef>
                <a:spcPts val="0"/>
              </a:spcBef>
              <a:spcAft>
                <a:spcPts val="0"/>
              </a:spcAft>
              <a:buClr>
                <a:srgbClr val="000000"/>
              </a:buClr>
              <a:buSzPct val="75000"/>
              <a:buFont typeface="Noto Sans"/>
              <a:buChar char="−"/>
            </a:pPr>
            <a:r>
              <a:rPr lang="en-US" sz="2000" b="0" i="0" u="none" strike="noStrike" cap="none">
                <a:solidFill>
                  <a:srgbClr val="000000"/>
                </a:solidFill>
                <a:latin typeface="Arial"/>
                <a:ea typeface="Arial"/>
                <a:cs typeface="Arial"/>
                <a:sym typeface="Arial"/>
              </a:rPr>
              <a:t>Фреймворки позволяют разработчикам легко масштабировать системы</a:t>
            </a:r>
          </a:p>
          <a:p>
            <a:pPr marL="864000" marR="0" lvl="1" indent="-330599" algn="l" rtl="0">
              <a:lnSpc>
                <a:spcPct val="100000"/>
              </a:lnSpc>
              <a:spcBef>
                <a:spcPts val="0"/>
              </a:spcBef>
              <a:spcAft>
                <a:spcPts val="0"/>
              </a:spcAft>
              <a:buClr>
                <a:srgbClr val="000000"/>
              </a:buClr>
              <a:buSzPct val="75000"/>
              <a:buFont typeface="Noto Sans"/>
              <a:buChar char="−"/>
            </a:pPr>
            <a:r>
              <a:rPr lang="en-US" sz="2000" b="0" i="0" u="none" strike="noStrike" cap="none">
                <a:solidFill>
                  <a:srgbClr val="000000"/>
                </a:solidFill>
                <a:latin typeface="Arial"/>
                <a:ea typeface="Arial"/>
                <a:cs typeface="Arial"/>
                <a:sym typeface="Arial"/>
              </a:rPr>
              <a:t>Код приложения краткий и с ним легко работать</a:t>
            </a:r>
          </a:p>
          <a:p>
            <a:pPr marL="864000" marR="0" lvl="1" indent="-330599" algn="l" rtl="0">
              <a:lnSpc>
                <a:spcPct val="100000"/>
              </a:lnSpc>
              <a:spcBef>
                <a:spcPts val="0"/>
              </a:spcBef>
              <a:spcAft>
                <a:spcPts val="0"/>
              </a:spcAft>
              <a:buClr>
                <a:srgbClr val="000000"/>
              </a:buClr>
              <a:buSzPct val="75000"/>
              <a:buFont typeface="Noto Sans"/>
              <a:buChar char="−"/>
            </a:pPr>
            <a:r>
              <a:rPr lang="en-US" sz="2000" b="0" i="0" u="none" strike="noStrike" cap="none">
                <a:solidFill>
                  <a:srgbClr val="000000"/>
                </a:solidFill>
                <a:latin typeface="Arial"/>
                <a:ea typeface="Arial"/>
                <a:cs typeface="Arial"/>
                <a:sym typeface="Arial"/>
              </a:rPr>
              <a:t>MVC обеспечивает быструю разработку</a:t>
            </a:r>
          </a:p>
          <a:p>
            <a:pPr marL="864000" marR="0" lvl="1" indent="-330599" algn="l" rtl="0">
              <a:lnSpc>
                <a:spcPct val="100000"/>
              </a:lnSpc>
              <a:spcBef>
                <a:spcPts val="0"/>
              </a:spcBef>
              <a:spcAft>
                <a:spcPts val="0"/>
              </a:spcAft>
              <a:buClr>
                <a:srgbClr val="000000"/>
              </a:buClr>
              <a:buSzPct val="75000"/>
              <a:buFont typeface="Noto Sans"/>
              <a:buChar char="−"/>
            </a:pPr>
            <a:r>
              <a:rPr lang="en-US" sz="2000" b="0" i="0" u="none" strike="noStrike" cap="none">
                <a:solidFill>
                  <a:srgbClr val="000000"/>
                </a:solidFill>
                <a:latin typeface="Arial"/>
                <a:ea typeface="Arial"/>
                <a:cs typeface="Arial"/>
                <a:sym typeface="Arial"/>
              </a:rPr>
              <a:t>Безопасность веб-приложений выше</a:t>
            </a:r>
          </a:p>
          <a:p>
            <a:pPr marL="864000" marR="0" lvl="1" indent="-330599" algn="l" rtl="0">
              <a:lnSpc>
                <a:spcPct val="100000"/>
              </a:lnSpc>
              <a:spcBef>
                <a:spcPts val="0"/>
              </a:spcBef>
              <a:spcAft>
                <a:spcPts val="0"/>
              </a:spcAft>
              <a:buClr>
                <a:srgbClr val="000000"/>
              </a:buClr>
              <a:buSzPct val="75000"/>
              <a:buFont typeface="Noto Sans"/>
              <a:buChar char="−"/>
            </a:pPr>
            <a:r>
              <a:rPr lang="en-US" sz="2000" b="0" i="0" u="none" strike="noStrike" cap="none">
                <a:solidFill>
                  <a:srgbClr val="000000"/>
                </a:solidFill>
                <a:latin typeface="Arial"/>
                <a:ea typeface="Arial"/>
                <a:cs typeface="Arial"/>
                <a:sym typeface="Arial"/>
              </a:rPr>
              <a:t>Минимальное количество кода имеет максимальный эффект</a:t>
            </a:r>
          </a:p>
        </p:txBody>
      </p:sp>
      <p:sp>
        <p:nvSpPr>
          <p:cNvPr id="418" name="Shape 418"/>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39</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Типы web программистов</a:t>
            </a:r>
          </a:p>
        </p:txBody>
      </p:sp>
      <p:sp>
        <p:nvSpPr>
          <p:cNvPr id="96" name="Shape 96"/>
          <p:cNvSpPr/>
          <p:nvPr/>
        </p:nvSpPr>
        <p:spPr>
          <a:xfrm>
            <a:off x="457200" y="1281240"/>
            <a:ext cx="8226360" cy="855719"/>
          </a:xfrm>
          <a:prstGeom prst="rect">
            <a:avLst/>
          </a:prstGeom>
          <a:noFill/>
          <a:ln>
            <a:noFill/>
          </a:ln>
        </p:spPr>
        <p:txBody>
          <a:bodyPr lIns="0" tIns="0" rIns="0" bIns="0" anchor="t"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Frontend</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Backend</a:t>
            </a:r>
          </a:p>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Full-stack</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97" name="Shape 97"/>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4</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p:nvPr/>
        </p:nvSpPr>
        <p:spPr>
          <a:xfrm>
            <a:off x="457200" y="205200"/>
            <a:ext cx="8226719" cy="85608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strike="noStrike" cap="none">
                <a:solidFill>
                  <a:srgbClr val="000000"/>
                </a:solidFill>
                <a:latin typeface="Arial"/>
                <a:ea typeface="Arial"/>
                <a:cs typeface="Arial"/>
                <a:sym typeface="Arial"/>
              </a:rPr>
              <a:t>Как выбрать PHP фреймворк?</a:t>
            </a:r>
          </a:p>
        </p:txBody>
      </p:sp>
      <p:sp>
        <p:nvSpPr>
          <p:cNvPr id="424" name="Shape 424"/>
          <p:cNvSpPr/>
          <p:nvPr/>
        </p:nvSpPr>
        <p:spPr>
          <a:xfrm>
            <a:off x="457200" y="1203479"/>
            <a:ext cx="8226719" cy="298044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Задайте себе пару вопросов ниже, они помогут вам в выборе:</a:t>
            </a:r>
          </a:p>
          <a:p>
            <a:pPr marL="864000" marR="0" lvl="1" indent="-317899" algn="l" rtl="0">
              <a:lnSpc>
                <a:spcPct val="100000"/>
              </a:lnSpc>
              <a:spcBef>
                <a:spcPts val="0"/>
              </a:spcBef>
              <a:spcAft>
                <a:spcPts val="0"/>
              </a:spcAft>
              <a:buClr>
                <a:srgbClr val="000000"/>
              </a:buClr>
              <a:buSzPct val="100000"/>
              <a:buFont typeface="Noto Sans"/>
              <a:buChar char="−"/>
            </a:pPr>
            <a:r>
              <a:rPr lang="en-US" sz="1800" b="0" i="0" u="none" strike="noStrike" cap="none">
                <a:solidFill>
                  <a:srgbClr val="000000"/>
                </a:solidFill>
                <a:latin typeface="Arial"/>
                <a:ea typeface="Arial"/>
                <a:cs typeface="Arial"/>
                <a:sym typeface="Arial"/>
              </a:rPr>
              <a:t>Каковы особенности и функциональные возможности фреймворка? (Есть ли в нем то, что мне нужно?)</a:t>
            </a:r>
          </a:p>
          <a:p>
            <a:pPr marL="864000" marR="0" lvl="1" indent="-317899" algn="l" rtl="0">
              <a:lnSpc>
                <a:spcPct val="100000"/>
              </a:lnSpc>
              <a:spcBef>
                <a:spcPts val="0"/>
              </a:spcBef>
              <a:spcAft>
                <a:spcPts val="0"/>
              </a:spcAft>
              <a:buClr>
                <a:srgbClr val="000000"/>
              </a:buClr>
              <a:buSzPct val="100000"/>
              <a:buFont typeface="Noto Sans"/>
              <a:buChar char="−"/>
            </a:pPr>
            <a:r>
              <a:rPr lang="en-US" sz="1800" b="0" i="0" u="none" strike="noStrike" cap="none">
                <a:solidFill>
                  <a:srgbClr val="000000"/>
                </a:solidFill>
                <a:latin typeface="Arial"/>
                <a:ea typeface="Arial"/>
                <a:cs typeface="Arial"/>
                <a:sym typeface="Arial"/>
              </a:rPr>
              <a:t>Насколько его сложно изучить?</a:t>
            </a:r>
          </a:p>
          <a:p>
            <a:pPr marL="864000" marR="0" lvl="1" indent="-317899" algn="l" rtl="0">
              <a:lnSpc>
                <a:spcPct val="100000"/>
              </a:lnSpc>
              <a:spcBef>
                <a:spcPts val="0"/>
              </a:spcBef>
              <a:spcAft>
                <a:spcPts val="0"/>
              </a:spcAft>
              <a:buClr>
                <a:srgbClr val="000000"/>
              </a:buClr>
              <a:buSzPct val="100000"/>
              <a:buFont typeface="Noto Sans"/>
              <a:buChar char="−"/>
            </a:pPr>
            <a:r>
              <a:rPr lang="en-US" sz="1800" b="0" i="0" u="none" strike="noStrike" cap="none">
                <a:solidFill>
                  <a:srgbClr val="000000"/>
                </a:solidFill>
                <a:latin typeface="Arial"/>
                <a:ea typeface="Arial"/>
                <a:cs typeface="Arial"/>
                <a:sym typeface="Arial"/>
              </a:rPr>
              <a:t>Насколько высокий уровень масштабирования фреймворка?</a:t>
            </a:r>
          </a:p>
          <a:p>
            <a:pPr marL="864000" marR="0" lvl="1" indent="-317899" algn="l" rtl="0">
              <a:lnSpc>
                <a:spcPct val="100000"/>
              </a:lnSpc>
              <a:spcBef>
                <a:spcPts val="0"/>
              </a:spcBef>
              <a:spcAft>
                <a:spcPts val="0"/>
              </a:spcAft>
              <a:buClr>
                <a:srgbClr val="000000"/>
              </a:buClr>
              <a:buSzPct val="100000"/>
              <a:buFont typeface="Noto Sans"/>
              <a:buChar char="−"/>
            </a:pPr>
            <a:r>
              <a:rPr lang="en-US" sz="1800" b="0" i="0" u="none" strike="noStrike" cap="none">
                <a:solidFill>
                  <a:srgbClr val="000000"/>
                </a:solidFill>
                <a:latin typeface="Arial"/>
                <a:ea typeface="Arial"/>
                <a:cs typeface="Arial"/>
                <a:sym typeface="Arial"/>
              </a:rPr>
              <a:t>Активно ли развивается и поддерживается?</a:t>
            </a:r>
          </a:p>
          <a:p>
            <a:pPr marL="864000" marR="0" lvl="1" indent="-317899" algn="l" rtl="0">
              <a:lnSpc>
                <a:spcPct val="100000"/>
              </a:lnSpc>
              <a:spcBef>
                <a:spcPts val="0"/>
              </a:spcBef>
              <a:spcAft>
                <a:spcPts val="0"/>
              </a:spcAft>
              <a:buClr>
                <a:srgbClr val="000000"/>
              </a:buClr>
              <a:buSzPct val="100000"/>
              <a:buFont typeface="Noto Sans"/>
              <a:buChar char="−"/>
            </a:pPr>
            <a:r>
              <a:rPr lang="en-US" sz="1800" b="0" i="0" u="none" strike="noStrike" cap="none">
                <a:solidFill>
                  <a:srgbClr val="000000"/>
                </a:solidFill>
                <a:latin typeface="Arial"/>
                <a:ea typeface="Arial"/>
                <a:cs typeface="Arial"/>
                <a:sym typeface="Arial"/>
              </a:rPr>
              <a:t>Обеспечивается ли основа долгосрочной поддержки (LTS поддержка)?</a:t>
            </a:r>
          </a:p>
          <a:p>
            <a:pPr marL="864000" marR="0" lvl="1" indent="-317899" algn="l" rtl="0">
              <a:lnSpc>
                <a:spcPct val="100000"/>
              </a:lnSpc>
              <a:spcBef>
                <a:spcPts val="0"/>
              </a:spcBef>
              <a:spcAft>
                <a:spcPts val="0"/>
              </a:spcAft>
              <a:buClr>
                <a:srgbClr val="000000"/>
              </a:buClr>
              <a:buSzPct val="100000"/>
              <a:buFont typeface="Noto Sans"/>
              <a:buChar char="−"/>
            </a:pPr>
            <a:r>
              <a:rPr lang="en-US" sz="1800" b="0" i="0" u="none" strike="noStrike" cap="none">
                <a:solidFill>
                  <a:srgbClr val="000000"/>
                </a:solidFill>
                <a:latin typeface="Arial"/>
                <a:ea typeface="Arial"/>
                <a:cs typeface="Arial"/>
                <a:sym typeface="Arial"/>
              </a:rPr>
              <a:t>Есть ли у фреймворка сильная поддержка сообщества?</a:t>
            </a:r>
          </a:p>
        </p:txBody>
      </p:sp>
      <p:sp>
        <p:nvSpPr>
          <p:cNvPr id="425" name="Shape 425"/>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40</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p:nvPr/>
        </p:nvSpPr>
        <p:spPr>
          <a:xfrm>
            <a:off x="457200" y="205200"/>
            <a:ext cx="8227080" cy="85643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37" name="Shape 437"/>
          <p:cNvPicPr preferRelativeResize="0"/>
          <p:nvPr/>
        </p:nvPicPr>
        <p:blipFill rotWithShape="1">
          <a:blip r:embed="rId3">
            <a:alphaModFix/>
          </a:blip>
          <a:srcRect/>
          <a:stretch/>
        </p:blipFill>
        <p:spPr>
          <a:xfrm>
            <a:off x="325080" y="-357"/>
            <a:ext cx="8506439" cy="5141520"/>
          </a:xfrm>
          <a:prstGeom prst="rect">
            <a:avLst/>
          </a:prstGeom>
          <a:noFill/>
          <a:ln>
            <a:noFill/>
          </a:ln>
        </p:spPr>
      </p:pic>
      <p:sp>
        <p:nvSpPr>
          <p:cNvPr id="438" name="Shape 438"/>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41</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p:nvPr/>
        </p:nvSpPr>
        <p:spPr>
          <a:xfrm>
            <a:off x="457200" y="205200"/>
            <a:ext cx="8228879" cy="85824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800" b="0" i="0" u="none" strike="noStrike" cap="none">
                <a:solidFill>
                  <a:srgbClr val="000000"/>
                </a:solidFill>
                <a:latin typeface="Arial"/>
                <a:ea typeface="Arial"/>
                <a:cs typeface="Arial"/>
                <a:sym typeface="Arial"/>
              </a:rPr>
              <a:t>Документация по PHP</a:t>
            </a:r>
          </a:p>
        </p:txBody>
      </p:sp>
      <p:sp>
        <p:nvSpPr>
          <p:cNvPr id="444" name="Shape 444"/>
          <p:cNvSpPr txBox="1"/>
          <p:nvPr/>
        </p:nvSpPr>
        <p:spPr>
          <a:xfrm>
            <a:off x="457200" y="1203479"/>
            <a:ext cx="8228879" cy="2982599"/>
          </a:xfrm>
          <a:prstGeom prst="rect">
            <a:avLst/>
          </a:prstGeom>
          <a:noFill/>
          <a:ln>
            <a:noFill/>
          </a:ln>
        </p:spPr>
        <p:txBody>
          <a:bodyPr lIns="0" tIns="0" rIns="0" bIns="0" anchor="t" anchorCtr="0">
            <a:noAutofit/>
          </a:bodyPr>
          <a:lstStyle/>
          <a:p>
            <a:pPr marL="216000" marR="0" lvl="0" indent="-216000"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Документация на русском языке:  </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   перевод официальной документации - http://www.php.net/manual/ru/     </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   можно здесь: http://www.php.net/download-docs.php</a:t>
            </a:r>
          </a:p>
          <a:p>
            <a:pPr marL="432000" marR="0" lvl="1" indent="-216099"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00"/>
                </a:solidFill>
                <a:latin typeface="Arial"/>
                <a:ea typeface="Arial"/>
                <a:cs typeface="Arial"/>
                <a:sym typeface="Arial"/>
              </a:rPr>
              <a:t>Документация  на английском языке:  </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   http://www.php.net/manual/en/         </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   http://www.php.net/distributions/manual/php_manual_en.chm   </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   </a:t>
            </a:r>
            <a:r>
              <a:rPr lang="en-US" sz="1800" b="0" i="0" u="sng" strike="noStrike" cap="none">
                <a:solidFill>
                  <a:schemeClr val="hlink"/>
                </a:solidFill>
                <a:latin typeface="Arial"/>
                <a:ea typeface="Arial"/>
                <a:cs typeface="Arial"/>
                <a:sym typeface="Arial"/>
                <a:hlinkClick r:id="rId3"/>
              </a:rPr>
              <a:t>http://weblabor.hu/php-doc-chm</a:t>
            </a:r>
          </a:p>
          <a:p>
            <a:pPr marL="432000" marR="0" lvl="1" indent="-216099"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FF"/>
                </a:solidFill>
                <a:latin typeface="Arial"/>
                <a:ea typeface="Arial"/>
                <a:cs typeface="Arial"/>
                <a:sym typeface="Arial"/>
              </a:rPr>
              <a:t>Книги, журналы: </a:t>
            </a:r>
          </a:p>
          <a:p>
            <a:pPr marL="0" marR="0" lvl="0" indent="0" algn="l" rtl="0">
              <a:lnSpc>
                <a:spcPct val="100000"/>
              </a:lnSpc>
              <a:spcBef>
                <a:spcPts val="0"/>
              </a:spcBef>
              <a:spcAft>
                <a:spcPts val="0"/>
              </a:spcAft>
              <a:buClr>
                <a:srgbClr val="0000FF"/>
              </a:buClr>
              <a:buSzPct val="25000"/>
              <a:buFont typeface="Arial"/>
              <a:buNone/>
            </a:pPr>
            <a:r>
              <a:rPr lang="en-US" sz="1800" b="0" i="0" u="none" strike="noStrike" cap="none">
                <a:solidFill>
                  <a:srgbClr val="0000FF"/>
                </a:solidFill>
                <a:latin typeface="Arial"/>
                <a:ea typeface="Arial"/>
                <a:cs typeface="Arial"/>
                <a:sym typeface="Arial"/>
              </a:rPr>
              <a:t>   PHP. Сборник рецептов. </a:t>
            </a:r>
          </a:p>
          <a:p>
            <a:pPr marL="0" marR="0" lvl="0" indent="0" algn="l" rtl="0">
              <a:lnSpc>
                <a:spcPct val="100000"/>
              </a:lnSpc>
              <a:spcBef>
                <a:spcPts val="0"/>
              </a:spcBef>
              <a:spcAft>
                <a:spcPts val="0"/>
              </a:spcAft>
              <a:buClr>
                <a:srgbClr val="0000FF"/>
              </a:buClr>
              <a:buSzPct val="25000"/>
              <a:buFont typeface="Arial"/>
              <a:buNone/>
            </a:pPr>
            <a:r>
              <a:rPr lang="en-US" sz="1800" b="0" i="0" u="none" strike="noStrike" cap="none">
                <a:solidFill>
                  <a:srgbClr val="0000FF"/>
                </a:solidFill>
                <a:latin typeface="Arial"/>
                <a:ea typeface="Arial"/>
                <a:cs typeface="Arial"/>
                <a:sym typeface="Arial"/>
              </a:rPr>
              <a:t>   Котеров Д.В., Симдянов И.В. — PHP 7</a:t>
            </a:r>
          </a:p>
          <a:p>
            <a:pPr marL="432000" marR="0" lvl="1" indent="-216099" algn="l" rtl="0">
              <a:lnSpc>
                <a:spcPct val="100000"/>
              </a:lnSpc>
              <a:spcBef>
                <a:spcPts val="0"/>
              </a:spcBef>
              <a:spcAft>
                <a:spcPts val="0"/>
              </a:spcAft>
              <a:buClr>
                <a:srgbClr val="000000"/>
              </a:buClr>
              <a:buSzPct val="100000"/>
              <a:buFont typeface="Arial"/>
              <a:buChar char="•"/>
            </a:pPr>
            <a:r>
              <a:rPr lang="en-US" sz="1800" b="0" i="0" u="none" strike="noStrike" cap="none">
                <a:solidFill>
                  <a:srgbClr val="0000FF"/>
                </a:solidFill>
                <a:latin typeface="Arial"/>
                <a:ea typeface="Arial"/>
                <a:cs typeface="Arial"/>
                <a:sym typeface="Arial"/>
              </a:rPr>
              <a:t>Документация и книги по MySQL:   </a:t>
            </a:r>
          </a:p>
          <a:p>
            <a:pPr marL="0" marR="0" lvl="0" indent="0" algn="l" rtl="0">
              <a:lnSpc>
                <a:spcPct val="100000"/>
              </a:lnSpc>
              <a:spcBef>
                <a:spcPts val="0"/>
              </a:spcBef>
              <a:spcAft>
                <a:spcPts val="0"/>
              </a:spcAft>
              <a:buClr>
                <a:srgbClr val="0000FF"/>
              </a:buClr>
              <a:buSzPct val="25000"/>
              <a:buFont typeface="Arial"/>
              <a:buNone/>
            </a:pPr>
            <a:r>
              <a:rPr lang="en-US" sz="1800" b="0" i="0" u="none" strike="noStrike" cap="none">
                <a:solidFill>
                  <a:srgbClr val="0000FF"/>
                </a:solidFill>
                <a:latin typeface="Arial"/>
                <a:ea typeface="Arial"/>
                <a:cs typeface="Arial"/>
                <a:sym typeface="Arial"/>
              </a:rPr>
              <a:t>   П.Дюбуа. MySQL. Сборник рецептов   </a:t>
            </a:r>
          </a:p>
          <a:p>
            <a:pPr marL="0" marR="0" lvl="0" indent="0" algn="l" rtl="0">
              <a:lnSpc>
                <a:spcPct val="100000"/>
              </a:lnSpc>
              <a:spcBef>
                <a:spcPts val="0"/>
              </a:spcBef>
              <a:spcAft>
                <a:spcPts val="0"/>
              </a:spcAft>
              <a:buClr>
                <a:srgbClr val="0000FF"/>
              </a:buClr>
              <a:buSzPct val="25000"/>
              <a:buFont typeface="Arial"/>
              <a:buNone/>
            </a:pPr>
            <a:r>
              <a:rPr lang="en-US" sz="1800" b="0" i="0" u="none" strike="noStrike" cap="none">
                <a:solidFill>
                  <a:srgbClr val="0000FF"/>
                </a:solidFill>
                <a:latin typeface="Arial"/>
                <a:ea typeface="Arial"/>
                <a:cs typeface="Arial"/>
                <a:sym typeface="Arial"/>
              </a:rPr>
              <a:t>   Аткинсон Л. Библия MySQL</a:t>
            </a:r>
          </a:p>
        </p:txBody>
      </p:sp>
      <p:sp>
        <p:nvSpPr>
          <p:cNvPr id="445" name="Shape 445"/>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42</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p:nvPr/>
        </p:nvSpPr>
        <p:spPr>
          <a:xfrm>
            <a:off x="311760" y="418320"/>
            <a:ext cx="8513279" cy="61883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400" b="0" i="0" u="none" strike="noStrike" cap="none">
                <a:solidFill>
                  <a:srgbClr val="000000"/>
                </a:solidFill>
                <a:latin typeface="Arial"/>
                <a:ea typeface="Arial"/>
                <a:cs typeface="Arial"/>
                <a:sym typeface="Arial"/>
              </a:rPr>
              <a:t>Спасибо за внимание!</a:t>
            </a:r>
          </a:p>
        </p:txBody>
      </p:sp>
      <p:sp>
        <p:nvSpPr>
          <p:cNvPr id="451" name="Shape 451"/>
          <p:cNvSpPr/>
          <p:nvPr/>
        </p:nvSpPr>
        <p:spPr>
          <a:xfrm>
            <a:off x="311760" y="1152358"/>
            <a:ext cx="8513279" cy="34091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52" name="Shape 452"/>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43</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Front-end</a:t>
            </a:r>
          </a:p>
        </p:txBody>
      </p:sp>
      <p:sp>
        <p:nvSpPr>
          <p:cNvPr id="103" name="Shape 103"/>
          <p:cNvSpPr/>
          <p:nvPr/>
        </p:nvSpPr>
        <p:spPr>
          <a:xfrm>
            <a:off x="457200" y="1203479"/>
            <a:ext cx="4471920" cy="298007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Front-end</a:t>
            </a:r>
            <a:r>
              <a:rPr lang="en-US" sz="1800" b="0" i="0" u="none" strike="noStrike" cap="none">
                <a:solidFill>
                  <a:srgbClr val="000000"/>
                </a:solidFill>
                <a:latin typeface="Arial"/>
                <a:ea typeface="Arial"/>
                <a:cs typeface="Arial"/>
                <a:sym typeface="Arial"/>
              </a:rPr>
              <a:t> разработка – это работа с внешним видом, дизайнерским решением сайта и обеспечением взаимодействием с посетителями конкретно в браузере. Так сказать, в сиюминутном формате.</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pic>
        <p:nvPicPr>
          <p:cNvPr id="104" name="Shape 104"/>
          <p:cNvPicPr preferRelativeResize="0"/>
          <p:nvPr/>
        </p:nvPicPr>
        <p:blipFill rotWithShape="1">
          <a:blip r:embed="rId3">
            <a:alphaModFix/>
          </a:blip>
          <a:srcRect/>
          <a:stretch/>
        </p:blipFill>
        <p:spPr>
          <a:xfrm>
            <a:off x="5003280" y="0"/>
            <a:ext cx="4137838" cy="5163480"/>
          </a:xfrm>
          <a:prstGeom prst="rect">
            <a:avLst/>
          </a:prstGeom>
          <a:noFill/>
          <a:ln>
            <a:noFill/>
          </a:ln>
        </p:spPr>
      </p:pic>
      <p:sp>
        <p:nvSpPr>
          <p:cNvPr id="105" name="Shape 105"/>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5</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Frontend-разработчик должен </a:t>
            </a:r>
          </a:p>
        </p:txBody>
      </p:sp>
      <p:sp>
        <p:nvSpPr>
          <p:cNvPr id="111" name="Shape 111"/>
          <p:cNvSpPr/>
          <p:nvPr/>
        </p:nvSpPr>
        <p:spPr>
          <a:xfrm>
            <a:off x="457200" y="1203479"/>
            <a:ext cx="8226719" cy="298044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1. Разбираться в работе серверной части (backend)</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2. Разбираться в работе сетей</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3. Разбираться в производительности</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4. Разбираться в контент-стратегии</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5. Разбираться в базах данных</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6. Разбираться в тестировании</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7. Разбираться в системах сборки</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8. Разбираться в методологиях разработки</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9. Разбираться в настройке веб-серверов</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10. Разбираться в юзабилити</a:t>
            </a:r>
          </a:p>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a:solidFill>
                  <a:srgbClr val="000000"/>
                </a:solidFill>
                <a:latin typeface="Arial"/>
                <a:ea typeface="Arial"/>
                <a:cs typeface="Arial"/>
                <a:sym typeface="Arial"/>
              </a:rPr>
              <a:t>11. Разбираться в мобильном дизайне</a:t>
            </a:r>
          </a:p>
        </p:txBody>
      </p:sp>
      <p:sp>
        <p:nvSpPr>
          <p:cNvPr id="112" name="Shape 112"/>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6</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1" i="0" u="none" strike="noStrike" cap="none">
                <a:solidFill>
                  <a:srgbClr val="000000"/>
                </a:solidFill>
                <a:latin typeface="Arial"/>
                <a:ea typeface="Arial"/>
                <a:cs typeface="Arial"/>
                <a:sym typeface="Arial"/>
              </a:rPr>
              <a:t>Фронтальные технологии</a:t>
            </a:r>
          </a:p>
        </p:txBody>
      </p:sp>
      <p:sp>
        <p:nvSpPr>
          <p:cNvPr id="118" name="Shape 118"/>
          <p:cNvSpPr/>
          <p:nvPr/>
        </p:nvSpPr>
        <p:spPr>
          <a:xfrm>
            <a:off x="457200" y="1203479"/>
            <a:ext cx="8226360" cy="298007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HTML / HTML5: Семантический веб</a:t>
            </a:r>
          </a:p>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CSS / CSS3: LESS, SASS, Медиа запросы</a:t>
            </a:r>
          </a:p>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JavaScript: JQuery, AngularJS, Knockout, и т.д.</a:t>
            </a:r>
          </a:p>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Особенности совместимости всех браузерах</a:t>
            </a:r>
          </a:p>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Адаптивный дизайн</a:t>
            </a:r>
          </a:p>
          <a:p>
            <a:pPr marL="0" marR="0" lvl="0" indent="0" algn="l" rtl="0">
              <a:lnSpc>
                <a:spcPct val="100000"/>
              </a:lnSpc>
              <a:spcBef>
                <a:spcPts val="0"/>
              </a:spcBef>
              <a:spcAft>
                <a:spcPts val="0"/>
              </a:spcAft>
              <a:buClr>
                <a:srgbClr val="000000"/>
              </a:buClr>
              <a:buSzPct val="25000"/>
              <a:buFont typeface="Arial"/>
              <a:buNone/>
            </a:pPr>
            <a:r>
              <a:rPr lang="en-US" sz="2000" b="0" i="0" u="none" strike="noStrike" cap="none">
                <a:solidFill>
                  <a:srgbClr val="000000"/>
                </a:solidFill>
                <a:latin typeface="Arial"/>
                <a:ea typeface="Arial"/>
                <a:cs typeface="Arial"/>
                <a:sym typeface="Arial"/>
              </a:rPr>
              <a:t>AJAX, JSON, XML, WebSocket</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119" name="Shape 119"/>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7</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0" i="0" u="none" strike="noStrike" cap="none">
                <a:solidFill>
                  <a:srgbClr val="000000"/>
                </a:solidFill>
                <a:latin typeface="Arial"/>
                <a:ea typeface="Arial"/>
                <a:cs typeface="Arial"/>
                <a:sym typeface="Arial"/>
              </a:rPr>
              <a:t>Back-end</a:t>
            </a:r>
          </a:p>
        </p:txBody>
      </p:sp>
      <p:sp>
        <p:nvSpPr>
          <p:cNvPr id="125" name="Shape 125"/>
          <p:cNvSpPr/>
          <p:nvPr/>
        </p:nvSpPr>
        <p:spPr>
          <a:xfrm>
            <a:off x="457200" y="1203479"/>
            <a:ext cx="8226360" cy="298007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1" i="0" u="none" strike="noStrike" cap="none">
                <a:solidFill>
                  <a:srgbClr val="000000"/>
                </a:solidFill>
                <a:latin typeface="Arial"/>
                <a:ea typeface="Arial"/>
                <a:cs typeface="Arial"/>
                <a:sym typeface="Arial"/>
              </a:rPr>
              <a:t>Back-end </a:t>
            </a:r>
            <a:r>
              <a:rPr lang="en-US" sz="1800" b="0" i="0" u="none" strike="noStrike" cap="none">
                <a:solidFill>
                  <a:srgbClr val="000000"/>
                </a:solidFill>
                <a:latin typeface="Arial"/>
                <a:ea typeface="Arial"/>
                <a:cs typeface="Arial"/>
                <a:sym typeface="Arial"/>
              </a:rPr>
              <a:t>– применение программных средств для обеспечения долговременных отношения с посетителями. Хранение персональных данных. Поддержка ретаргетинга. Реституции и личные кабинеты.</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pic>
        <p:nvPicPr>
          <p:cNvPr id="126" name="Shape 126"/>
          <p:cNvPicPr preferRelativeResize="0"/>
          <p:nvPr/>
        </p:nvPicPr>
        <p:blipFill rotWithShape="1">
          <a:blip r:embed="rId3">
            <a:alphaModFix/>
          </a:blip>
          <a:srcRect/>
          <a:stretch/>
        </p:blipFill>
        <p:spPr>
          <a:xfrm>
            <a:off x="3383280" y="2103117"/>
            <a:ext cx="5712118" cy="2997358"/>
          </a:xfrm>
          <a:prstGeom prst="rect">
            <a:avLst/>
          </a:prstGeom>
          <a:noFill/>
          <a:ln>
            <a:noFill/>
          </a:ln>
        </p:spPr>
      </p:pic>
      <p:sp>
        <p:nvSpPr>
          <p:cNvPr id="127" name="Shape 127"/>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8</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457200" y="205200"/>
            <a:ext cx="8226360" cy="85571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000" b="1" i="0" u="none" strike="noStrike" cap="none">
                <a:solidFill>
                  <a:srgbClr val="000000"/>
                </a:solidFill>
                <a:latin typeface="Arial"/>
                <a:ea typeface="Arial"/>
                <a:cs typeface="Arial"/>
                <a:sym typeface="Arial"/>
              </a:rPr>
              <a:t>Бэк-энд технологии</a:t>
            </a:r>
          </a:p>
        </p:txBody>
      </p:sp>
      <p:sp>
        <p:nvSpPr>
          <p:cNvPr id="133" name="Shape 133"/>
          <p:cNvSpPr/>
          <p:nvPr/>
        </p:nvSpPr>
        <p:spPr>
          <a:xfrm>
            <a:off x="457200" y="1203479"/>
            <a:ext cx="8226360" cy="2980079"/>
          </a:xfrm>
          <a:prstGeom prst="rect">
            <a:avLst/>
          </a:prstGeom>
          <a:noFill/>
          <a:ln>
            <a:noFill/>
          </a:ln>
        </p:spPr>
        <p:txBody>
          <a:bodyPr lIns="0" tIns="0" rIns="0" bIns="0" anchor="t" anchorCtr="0">
            <a:noAutofit/>
          </a:bodyPr>
          <a:lstStyle/>
          <a:p>
            <a:pPr marL="343080" marR="0" lvl="0" indent="-343080" algn="l" rtl="0">
              <a:lnSpc>
                <a:spcPct val="100000"/>
              </a:lnSpc>
              <a:spcBef>
                <a:spcPts val="0"/>
              </a:spcBef>
              <a:spcAft>
                <a:spcPts val="0"/>
              </a:spcAft>
              <a:buClr>
                <a:srgbClr val="000000"/>
              </a:buClr>
              <a:buSzPct val="100000"/>
              <a:buFont typeface="Arial"/>
              <a:buAutoNum type="arabicPeriod"/>
            </a:pPr>
            <a:r>
              <a:rPr lang="en-US" sz="1800" b="0" i="0" u="none" strike="noStrike" cap="none">
                <a:solidFill>
                  <a:srgbClr val="000000"/>
                </a:solidFill>
                <a:latin typeface="Arial"/>
                <a:ea typeface="Arial"/>
                <a:cs typeface="Arial"/>
                <a:sym typeface="Arial"/>
              </a:rPr>
              <a:t>Веб-серверы: Apache, Nginx</a:t>
            </a:r>
          </a:p>
          <a:p>
            <a:pPr marL="343080" marR="0" lvl="0" indent="-343080" algn="l" rtl="0">
              <a:lnSpc>
                <a:spcPct val="100000"/>
              </a:lnSpc>
              <a:spcBef>
                <a:spcPts val="0"/>
              </a:spcBef>
              <a:spcAft>
                <a:spcPts val="0"/>
              </a:spcAft>
              <a:buClr>
                <a:srgbClr val="000000"/>
              </a:buClr>
              <a:buSzPct val="100000"/>
              <a:buFont typeface="Arial"/>
              <a:buAutoNum type="arabicPeriod"/>
            </a:pPr>
            <a:r>
              <a:rPr lang="en-US" sz="1800" b="0" i="0" u="none" strike="noStrike" cap="none">
                <a:solidFill>
                  <a:srgbClr val="000000"/>
                </a:solidFill>
                <a:latin typeface="Arial"/>
                <a:ea typeface="Arial"/>
                <a:cs typeface="Arial"/>
                <a:sym typeface="Arial"/>
              </a:rPr>
              <a:t>Языки программирования: PHP, NodeJS, Ruby</a:t>
            </a:r>
          </a:p>
          <a:p>
            <a:pPr marL="343080" marR="0" lvl="0" indent="-343080" algn="l" rtl="0">
              <a:lnSpc>
                <a:spcPct val="100000"/>
              </a:lnSpc>
              <a:spcBef>
                <a:spcPts val="0"/>
              </a:spcBef>
              <a:spcAft>
                <a:spcPts val="0"/>
              </a:spcAft>
              <a:buClr>
                <a:srgbClr val="000000"/>
              </a:buClr>
              <a:buSzPct val="100000"/>
              <a:buFont typeface="Arial"/>
              <a:buAutoNum type="arabicPeriod"/>
            </a:pPr>
            <a:r>
              <a:rPr lang="en-US" sz="1800" b="0" i="0" u="none" strike="noStrike" cap="none">
                <a:solidFill>
                  <a:srgbClr val="000000"/>
                </a:solidFill>
                <a:latin typeface="Arial"/>
                <a:ea typeface="Arial"/>
                <a:cs typeface="Arial"/>
                <a:sym typeface="Arial"/>
              </a:rPr>
              <a:t>Базы данных: MySQL, MongoDB, Cassandra, Redis, SQL / JSON в целом</a:t>
            </a: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Arial"/>
              <a:ea typeface="Arial"/>
              <a:cs typeface="Arial"/>
              <a:sym typeface="Arial"/>
            </a:endParaRPr>
          </a:p>
        </p:txBody>
      </p:sp>
      <p:sp>
        <p:nvSpPr>
          <p:cNvPr id="134" name="Shape 134"/>
          <p:cNvSpPr txBox="1">
            <a:spLocks noGrp="1"/>
          </p:cNvSpPr>
          <p:nvPr>
            <p:ph type="sldNum" idx="12"/>
          </p:nvPr>
        </p:nvSpPr>
        <p:spPr>
          <a:xfrm>
            <a:off x="8556782"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ct val="25000"/>
                <a:buFont typeface="Arial"/>
                <a:buNone/>
              </a:pPr>
              <a:t>9</a:t>
            </a:fld>
            <a:endParaRPr lang="en-US"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Words>
  <Application>Microsoft Office PowerPoint</Application>
  <PresentationFormat>Экран (16:9)</PresentationFormat>
  <Paragraphs>246</Paragraphs>
  <Slides>43</Slides>
  <Notes>43</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Dikiy</cp:lastModifiedBy>
  <cp:revision>1</cp:revision>
  <dcterms:modified xsi:type="dcterms:W3CDTF">2017-05-17T17:53:44Z</dcterms:modified>
</cp:coreProperties>
</file>