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denet.ru/progr/vbasic/vb_db/1.php" TargetMode="External"/><Relationship Id="rId4" Type="http://schemas.openxmlformats.org/officeDocument/2006/relationships/hyperlink" Target="http://www.codenet.ru/progr/vbasic/vb_db/1.php" TargetMode="External"/><Relationship Id="rId5" Type="http://schemas.openxmlformats.org/officeDocument/2006/relationships/hyperlink" Target="http://www.codenet.ru/progr/vbasic/vb_db/1.php" TargetMode="External"/><Relationship Id="rId6" Type="http://schemas.openxmlformats.org/officeDocument/2006/relationships/hyperlink" Target="http://www.codenet.ru/progr/vbasic/vb_db/1.php" TargetMode="External"/><Relationship Id="rId7" Type="http://schemas.openxmlformats.org/officeDocument/2006/relationships/hyperlink" Target="http://www.codenet.ru/progr/vbasic/vb_db/1.php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u.wikipedia.org/wiki/%D0%91%D0%B0%D0%B7%D0%B0_%D0%B4%D0%B0%D0%BD%D0%BD%D1%8B%D1%8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БД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57200" y="1424400"/>
            <a:ext cx="47751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 u="sng">
                <a:solidFill>
                  <a:schemeClr val="hlink"/>
                </a:solidFill>
                <a:hlinkClick r:id="rId3"/>
              </a:rPr>
              <a:t>1. Что такое база данных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 u="sng">
                <a:solidFill>
                  <a:schemeClr val="hlink"/>
                </a:solidFill>
                <a:hlinkClick r:id="rId4"/>
              </a:rPr>
              <a:t>2. Структура базы данных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 u="sng">
                <a:solidFill>
                  <a:schemeClr val="hlink"/>
                </a:solidFill>
                <a:hlinkClick r:id="rId5"/>
              </a:rPr>
              <a:t>3. Отношения между таблицами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 u="sng">
                <a:solidFill>
                  <a:schemeClr val="hlink"/>
                </a:solidFill>
                <a:hlinkClick r:id="rId6"/>
              </a:rPr>
              <a:t>4. Нормализация баз данных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 u="sng">
                <a:solidFill>
                  <a:schemeClr val="hlink"/>
                </a:solidFill>
                <a:hlinkClick r:id="rId7"/>
              </a:rPr>
              <a:t>5. Ключи и индексы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  <p:pic>
        <p:nvPicPr>
          <p:cNvPr descr="Результат пошуку зображень за запитом &quot;база даних&quot;" id="109" name="Shape 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2039" y="1563637"/>
            <a:ext cx="3137767" cy="275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b="1" lang="uk-UA" sz="4000"/>
              <a:t>Реляционная</a:t>
            </a:r>
          </a:p>
        </p:txBody>
      </p:sp>
      <p:pic>
        <p:nvPicPr>
          <p:cNvPr descr="Результат пошуку зображень за запитом &quot;Реляционная модель базы данных&quot;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5" y="1419621"/>
            <a:ext cx="5714999" cy="23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b="1" lang="uk-UA" sz="3600"/>
              <a:t>Объектно-ориентированные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059582"/>
            <a:ext cx="7031036" cy="39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b="1" lang="uk-UA" sz="4000"/>
              <a:t>Гибридные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Гибридные</a:t>
            </a:r>
            <a:r>
              <a:rPr lang="uk-UA" sz="1800"/>
              <a:t> СУБД совмещают в себе возможности реляционных и объектно-ориентированных баз данных.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Отношения между таблицами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Отношения между таблицами устанавливают связь между данными находящимися в разных таблицах базы данных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Типы связей между таблицами:</a:t>
            </a:r>
          </a:p>
          <a:p>
            <a:pPr indent="0" lvl="0">
              <a:spcBef>
                <a:spcPts val="0"/>
              </a:spcBef>
              <a:buSzPct val="100000"/>
              <a:buFont typeface="Noto Sans Symbols"/>
              <a:buChar char="•"/>
            </a:pPr>
            <a:r>
              <a:rPr lang="uk-UA" sz="1800"/>
              <a:t>Отношение один-к-одному</a:t>
            </a:r>
          </a:p>
          <a:p>
            <a:pPr indent="0" lvl="0">
              <a:spcBef>
                <a:spcPts val="0"/>
              </a:spcBef>
              <a:buSzPct val="100000"/>
              <a:buFont typeface="Noto Sans Symbols"/>
              <a:buChar char="•"/>
            </a:pPr>
            <a:r>
              <a:rPr lang="uk-UA" sz="1800"/>
              <a:t>Отношение один-ко-многим</a:t>
            </a:r>
          </a:p>
          <a:p>
            <a:pPr indent="0" lvl="0">
              <a:spcBef>
                <a:spcPts val="0"/>
              </a:spcBef>
              <a:buSzPct val="100000"/>
              <a:buFont typeface="Noto Sans Symbols"/>
              <a:buChar char="•"/>
            </a:pPr>
            <a:r>
              <a:rPr lang="uk-UA" sz="1800"/>
              <a:t>Отношение много-ко-многим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Нормализация баз данных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Нормализация схемы базы данных - пошаговый процесс разбиения одного отношения (на практике: таблицы) согласно алгоритма нормализации на несколько отношений на базе функциональных зависимостей.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1) Первая нормальная форма (1NF)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2) Вторая нормальная форма (2NF)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3) Третья нормальная форма (3NF)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4) Нормальная форма Бойса — Кодда (BCNF)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5) Четвёртая нормальная форма (4NF)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6) Пятая нормальная форма (5NF)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7) Доменно-ключевая нормальная форма (DKNF)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8) Шестая нормальная форма (6NF)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Ключи и индексы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Ключ</a:t>
            </a:r>
            <a:r>
              <a:rPr lang="uk-UA" sz="1800"/>
              <a:t> – это столбец (может быть несколько столбцов), добавляемый к таблице и позволяющий установить связь с записями в другой таблице. Существуют ключи двух типов: первичные и вторичные или внешние.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Первичный ключ </a:t>
            </a:r>
            <a:r>
              <a:rPr lang="uk-UA" sz="1800"/>
              <a:t>– это одно или несколько полей (столбцов), комбинация значений которых однозначно определяет каждую запись в 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Внешний (вторичный) ключ </a:t>
            </a:r>
            <a:r>
              <a:rPr lang="uk-UA" sz="1800"/>
              <a:t>- это одно или несколько полей (столбцов) в таблице, содержащих ссылку на поле или поля первичного ключа в другой таблице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Индекс </a:t>
            </a:r>
            <a:r>
              <a:rPr lang="uk-UA" sz="1800"/>
              <a:t>— объект </a:t>
            </a:r>
            <a:r>
              <a:rPr lang="uk-UA" sz="1800" u="sng">
                <a:solidFill>
                  <a:schemeClr val="hlink"/>
                </a:solidFill>
                <a:hlinkClick r:id="rId3"/>
              </a:rPr>
              <a:t>базы данных</a:t>
            </a:r>
            <a:r>
              <a:rPr lang="uk-UA" sz="1800"/>
              <a:t>, создаваемый с целью повышения производительности поиска данных</a:t>
            </a:r>
            <a:br>
              <a:rPr lang="uk-UA" sz="1800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uk-UA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00" name="Shape 200"/>
          <p:cNvSpPr/>
          <p:nvPr/>
        </p:nvSpPr>
        <p:spPr>
          <a:xfrm>
            <a:off x="457200" y="1203479"/>
            <a:ext cx="8225280" cy="2978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206" name="Shape 206"/>
          <p:cNvSpPr/>
          <p:nvPr/>
        </p:nvSpPr>
        <p:spPr>
          <a:xfrm>
            <a:off x="311760" y="1152359"/>
            <a:ext cx="8512920" cy="3408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Что такое база данных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457200" y="11196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Таблица</a:t>
            </a:r>
            <a:r>
              <a:rPr lang="uk-UA" sz="1800"/>
              <a:t> - набор данных организованный в виде двумерного массива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База данных </a:t>
            </a:r>
            <a:r>
              <a:rPr lang="uk-UA" sz="1800"/>
              <a:t>– совокупность взаимосвязанных данных, которые можно использовать для большого числа приложений, быстро получать и модифицировать необходимую информацию.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СУБД</a:t>
            </a:r>
            <a:r>
              <a:rPr lang="uk-UA" sz="1800"/>
              <a:t>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– SQL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uk-UA" sz="1800"/>
              <a:t>SQL </a:t>
            </a:r>
            <a:r>
              <a:rPr lang="uk-UA" sz="1800"/>
              <a:t>- язык структурированных запросов, основной задачей которого является предоставление простого способа считывания и записи информации в базу данных </a:t>
            </a:r>
          </a:p>
        </p:txBody>
      </p:sp>
      <p:pic>
        <p:nvPicPr>
          <p:cNvPr descr="https://www.site-do.ru/images/db.gif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952875"/>
            <a:ext cx="6667500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СУБД </a:t>
            </a:r>
          </a:p>
        </p:txBody>
      </p:sp>
      <p:pic>
        <p:nvPicPr>
          <p:cNvPr descr="https://www.site-do.ru/images/db1.gif"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419621"/>
            <a:ext cx="66675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Основные функции СУБД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uk-UA" sz="1800"/>
              <a:t>Непосредственное управление данными во внешней памяти</a:t>
            </a:r>
          </a:p>
          <a:p>
            <a:pPr indent="-342900" lvl="0" marL="3429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uk-UA" sz="1800"/>
              <a:t>Управление буферами оперативной памяти</a:t>
            </a:r>
          </a:p>
          <a:p>
            <a:pPr indent="-342900" lvl="0" marL="3429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uk-UA" sz="1800"/>
              <a:t>Управление транзакциями</a:t>
            </a:r>
          </a:p>
          <a:p>
            <a:pPr indent="-342900" lvl="0" marL="3429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uk-UA" sz="1800"/>
              <a:t>Журнализация</a:t>
            </a:r>
          </a:p>
          <a:p>
            <a:pPr indent="-342900" lvl="0" marL="342900"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uk-UA" sz="1800"/>
              <a:t>Поддержка языков БД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4000"/>
              <a:t>Структура базы данных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uk-UA" sz="1800"/>
              <a:t>Существуют следующие разновидности баз данных: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Иерархическая 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Сетевая 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Реляционная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Объектно-ориентированные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Гибридные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b="1" i="1"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b="1" i="1"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i="1" lang="uk-UA" sz="1800"/>
              <a:t> 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  <p:pic>
        <p:nvPicPr>
          <p:cNvPr descr="http://www.codenet.ru/np-includes/upload/2003/10/24/129611.gif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50" y="2355725"/>
            <a:ext cx="4933949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. 1.3. Схема таблицы реляционной базы данных"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699541"/>
            <a:ext cx="5838824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uk-UA" sz="3600"/>
              <a:t>Шаги проектирования базы данных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Первый шаг состоит в определении информационных потребностей базы данных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Следующий шаг включает в себя анализ объектов реального мира, которые необходимо смоделировать в базе данных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Третий шаг заключается в установлении соответствия между сущностями и характеристиками предметной области и отношениями и атрибутами в нотации выбранной СУБД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На четвертом шаге определяются атрибуты, которые уникальным образом идентифицируют каждый объект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Пятый шаг предполагает выработку правил, которые будут устанавливать и поддерживать целостность данных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uk-UA" sz="1800"/>
              <a:t>На шестом шаге устанавливаются связи между объектами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b="1" lang="uk-UA" sz="4000"/>
              <a:t>Иерархическая</a:t>
            </a:r>
          </a:p>
        </p:txBody>
      </p:sp>
      <p:pic>
        <p:nvPicPr>
          <p:cNvPr descr="https://www.site-do.ru/images/db2.gif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563637"/>
            <a:ext cx="6667500" cy="22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b="1" lang="uk-UA" sz="4000"/>
              <a:t>Сетевая</a:t>
            </a:r>
          </a:p>
        </p:txBody>
      </p:sp>
      <p:pic>
        <p:nvPicPr>
          <p:cNvPr descr="Результат пошуку зображень за запитом &quot;Сетевая модель базы данных&quot;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1347613"/>
            <a:ext cx="5772149" cy="269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