
<file path=[Content_Types].xml><?xml version="1.0" encoding="utf-8"?>
<Types xmlns="http://schemas.openxmlformats.org/package/2006/content-types">
  <Override PartName="/_rels/.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4.png" ContentType="image/png"/>
  <Override PartName="/ppt/media/image3.png" ContentType="image/png"/>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480" y="1768680"/>
            <a:ext cx="5494680" cy="4384080"/>
          </a:xfrm>
          <a:prstGeom prst="rect">
            <a:avLst/>
          </a:prstGeom>
          <a:ln>
            <a:noFill/>
          </a:ln>
        </p:spPr>
      </p:pic>
      <p:pic>
        <p:nvPicPr>
          <p:cNvPr id="35" name="" descr=""/>
          <p:cNvPicPr/>
          <p:nvPr/>
        </p:nvPicPr>
        <p:blipFill>
          <a:blip r:embed="rId3"/>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4426920" cy="43840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5152680" y="1768680"/>
            <a:ext cx="4426920" cy="43840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5152680" y="1768680"/>
            <a:ext cx="4426920" cy="43840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43840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8640"/>
            <a:ext cx="9072000" cy="20908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9072000" cy="20908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8640"/>
            <a:ext cx="9072000" cy="20908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9072000" cy="43840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8680"/>
            <a:ext cx="9072000" cy="43840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292480" y="1768680"/>
            <a:ext cx="5494680" cy="4384080"/>
          </a:xfrm>
          <a:prstGeom prst="rect">
            <a:avLst/>
          </a:prstGeom>
          <a:ln>
            <a:noFill/>
          </a:ln>
        </p:spPr>
      </p:pic>
      <p:pic>
        <p:nvPicPr>
          <p:cNvPr id="71" name="" descr=""/>
          <p:cNvPicPr/>
          <p:nvPr/>
        </p:nvPicPr>
        <p:blipFill>
          <a:blip r:embed="rId3"/>
          <a:stretch/>
        </p:blipFill>
        <p:spPr>
          <a:xfrm>
            <a:off x="2292480" y="176868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r>
              <a:rPr b="0" lang="en-US" sz="1400" spc="-1" strike="noStrike">
                <a:solidFill>
                  <a:srgbClr val="000000"/>
                </a:solidFill>
                <a:uFill>
                  <a:solidFill>
                    <a:srgbClr val="ffffff"/>
                  </a:solidFill>
                </a:uFill>
                <a:latin typeface="Arial"/>
              </a:rPr>
              <a:t>Click to edit the title text format</a:t>
            </a:r>
            <a:endParaRPr b="0" lang="en-US" sz="1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Click to edit the outline text format</a:t>
            </a:r>
            <a:endParaRPr b="0" lang="en-US"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000000"/>
                </a:solidFill>
                <a:uFill>
                  <a:solidFill>
                    <a:srgbClr val="ffffff"/>
                  </a:solidFill>
                </a:uFill>
                <a:latin typeface="Arial"/>
              </a:rPr>
              <a:t>Second Outline Level</a:t>
            </a:r>
            <a:endParaRPr b="0" lang="en-US"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400" spc="-1" strike="noStrike">
                <a:solidFill>
                  <a:srgbClr val="000000"/>
                </a:solidFill>
                <a:uFill>
                  <a:solidFill>
                    <a:srgbClr val="ffffff"/>
                  </a:solidFill>
                </a:uFill>
                <a:latin typeface="Arial"/>
              </a:rPr>
              <a:t>Third Outline Level</a:t>
            </a:r>
            <a:endParaRPr b="0" lang="en-US"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400" spc="-1" strike="noStrike">
                <a:solidFill>
                  <a:srgbClr val="000000"/>
                </a:solidFill>
                <a:uFill>
                  <a:solidFill>
                    <a:srgbClr val="ffffff"/>
                  </a:solidFill>
                </a:uFill>
                <a:latin typeface="Arial"/>
              </a:rPr>
              <a:t>Fourth Outline Level</a:t>
            </a:r>
            <a:endParaRPr b="0" lang="en-US"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r>
              <a:rPr b="0" lang="en-US" sz="1400" spc="-1" strike="noStrike">
                <a:solidFill>
                  <a:srgbClr val="000000"/>
                </a:solidFill>
                <a:uFill>
                  <a:solidFill>
                    <a:srgbClr val="ffffff"/>
                  </a:solidFill>
                </a:uFill>
                <a:latin typeface="Arial"/>
              </a:rPr>
              <a:t>Click to edit the title text format</a:t>
            </a:r>
            <a:endParaRPr b="0" lang="en-US" sz="1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Click to edit the outline text format</a:t>
            </a:r>
            <a:endParaRPr b="0" lang="en-US"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000000"/>
                </a:solidFill>
                <a:uFill>
                  <a:solidFill>
                    <a:srgbClr val="ffffff"/>
                  </a:solidFill>
                </a:uFill>
                <a:latin typeface="Arial"/>
              </a:rPr>
              <a:t>Second Outline Level</a:t>
            </a:r>
            <a:endParaRPr b="0" lang="en-US"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400" spc="-1" strike="noStrike">
                <a:solidFill>
                  <a:srgbClr val="000000"/>
                </a:solidFill>
                <a:uFill>
                  <a:solidFill>
                    <a:srgbClr val="ffffff"/>
                  </a:solidFill>
                </a:uFill>
                <a:latin typeface="Arial"/>
              </a:rPr>
              <a:t>Third Outline Level</a:t>
            </a:r>
            <a:endParaRPr b="0" lang="en-US"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400" spc="-1" strike="noStrike">
                <a:solidFill>
                  <a:srgbClr val="000000"/>
                </a:solidFill>
                <a:uFill>
                  <a:solidFill>
                    <a:srgbClr val="ffffff"/>
                  </a:solidFill>
                </a:uFill>
                <a:latin typeface="Arial"/>
              </a:rPr>
              <a:t>Fourth Outline Level</a:t>
            </a:r>
            <a:endParaRPr b="0" lang="en-US"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504000" y="301320"/>
            <a:ext cx="907056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Arial"/>
              </a:rPr>
              <a:t>Потоки данных</a:t>
            </a:r>
            <a:endParaRPr b="0" lang="en-US" sz="1800" spc="-1" strike="noStrike">
              <a:solidFill>
                <a:srgbClr val="000000"/>
              </a:solidFill>
              <a:uFill>
                <a:solidFill>
                  <a:srgbClr val="ffffff"/>
                </a:solidFill>
              </a:uFill>
              <a:latin typeface="Arial"/>
            </a:endParaRPr>
          </a:p>
        </p:txBody>
      </p:sp>
      <p:sp>
        <p:nvSpPr>
          <p:cNvPr id="73" name="CustomShape 2"/>
          <p:cNvSpPr/>
          <p:nvPr/>
        </p:nvSpPr>
        <p:spPr>
          <a:xfrm>
            <a:off x="504000" y="1768680"/>
            <a:ext cx="9070560" cy="4383000"/>
          </a:xfrm>
          <a:prstGeom prst="rect">
            <a:avLst/>
          </a:prstGeom>
          <a:noFill/>
          <a:ln>
            <a:noFill/>
          </a:ln>
        </p:spPr>
        <p:style>
          <a:lnRef idx="0"/>
          <a:fillRef idx="0"/>
          <a:effectRef idx="0"/>
          <a:fontRef idx="minor"/>
        </p:style>
        <p:txBody>
          <a:bodyPr lIns="0" rIns="0" tIns="0" bIns="0"/>
          <a:p>
            <a:pPr marL="432000" indent="-330120">
              <a:lnSpc>
                <a:spcPct val="100000"/>
              </a:lnSpc>
              <a:buClr>
                <a:srgbClr val="000000"/>
              </a:buClr>
              <a:buSzPct val="72000"/>
              <a:buFont typeface="Noto Sans Symbols"/>
              <a:buChar char="●"/>
            </a:pPr>
            <a:r>
              <a:rPr b="1" lang="en-US" sz="2000" spc="-1" strike="noStrike">
                <a:solidFill>
                  <a:srgbClr val="000000"/>
                </a:solidFill>
                <a:uFill>
                  <a:solidFill>
                    <a:srgbClr val="ffffff"/>
                  </a:solidFill>
                </a:uFill>
                <a:latin typeface="Arial"/>
                <a:ea typeface="Arial"/>
              </a:rPr>
              <a:t>stdin</a:t>
            </a:r>
            <a:r>
              <a:rPr b="0" lang="en-US" sz="3200" spc="-1" strike="noStrike">
                <a:solidFill>
                  <a:srgbClr val="000000"/>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a:p>
            <a:pPr marL="432000" indent="-330120">
              <a:lnSpc>
                <a:spcPct val="100000"/>
              </a:lnSpc>
              <a:buClr>
                <a:srgbClr val="000000"/>
              </a:buClr>
              <a:buSzPct val="72000"/>
              <a:buFont typeface="Noto Sans Symbols"/>
              <a:buChar char="●"/>
            </a:pPr>
            <a:r>
              <a:rPr b="1" lang="en-US" sz="2000" spc="-1" strike="noStrike">
                <a:solidFill>
                  <a:srgbClr val="000000"/>
                </a:solidFill>
                <a:uFill>
                  <a:solidFill>
                    <a:srgbClr val="ffffff"/>
                  </a:solidFill>
                </a:uFill>
                <a:latin typeface="Arial"/>
                <a:ea typeface="Arial"/>
              </a:rPr>
              <a:t>stdout</a:t>
            </a:r>
            <a:endParaRPr b="0" lang="en-US" sz="1800" spc="-1" strike="noStrike">
              <a:solidFill>
                <a:srgbClr val="000000"/>
              </a:solidFill>
              <a:uFill>
                <a:solidFill>
                  <a:srgbClr val="ffffff"/>
                </a:solidFill>
              </a:uFill>
              <a:latin typeface="Arial"/>
            </a:endParaRPr>
          </a:p>
          <a:p>
            <a:pPr marL="432000" indent="-330120">
              <a:lnSpc>
                <a:spcPct val="100000"/>
              </a:lnSpc>
              <a:buClr>
                <a:srgbClr val="000000"/>
              </a:buClr>
              <a:buSzPct val="72000"/>
              <a:buFont typeface="Noto Sans Symbols"/>
              <a:buChar char="●"/>
            </a:pPr>
            <a:r>
              <a:rPr b="1" lang="en-US" sz="2000" spc="-1" strike="noStrike">
                <a:solidFill>
                  <a:srgbClr val="000000"/>
                </a:solidFill>
                <a:uFill>
                  <a:solidFill>
                    <a:srgbClr val="ffffff"/>
                  </a:solidFill>
                </a:uFill>
                <a:latin typeface="Arial"/>
                <a:ea typeface="Arial"/>
              </a:rPr>
              <a:t>stderr</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504000" y="301320"/>
            <a:ext cx="907056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6469" spc="-1" strike="noStrike">
                <a:solidFill>
                  <a:srgbClr val="000000"/>
                </a:solidFill>
                <a:uFill>
                  <a:solidFill>
                    <a:srgbClr val="ffffff"/>
                  </a:solidFill>
                </a:uFill>
                <a:latin typeface="Arial"/>
                <a:ea typeface="Arial"/>
              </a:rPr>
              <a:t>Домашнее задание</a:t>
            </a:r>
            <a:endParaRPr b="0" lang="en-US" sz="1800" spc="-1" strike="noStrike">
              <a:solidFill>
                <a:srgbClr val="000000"/>
              </a:solidFill>
              <a:uFill>
                <a:solidFill>
                  <a:srgbClr val="ffffff"/>
                </a:solidFill>
              </a:uFill>
              <a:latin typeface="Arial"/>
            </a:endParaRPr>
          </a:p>
        </p:txBody>
      </p:sp>
      <p:sp>
        <p:nvSpPr>
          <p:cNvPr id="93" name="CustomShape 2"/>
          <p:cNvSpPr/>
          <p:nvPr/>
        </p:nvSpPr>
        <p:spPr>
          <a:xfrm>
            <a:off x="504000" y="1768680"/>
            <a:ext cx="9070560" cy="4383000"/>
          </a:xfrm>
          <a:prstGeom prst="rect">
            <a:avLst/>
          </a:prstGeom>
          <a:noFill/>
          <a:ln>
            <a:noFill/>
          </a:ln>
        </p:spPr>
        <p:style>
          <a:lnRef idx="0"/>
          <a:fillRef idx="0"/>
          <a:effectRef idx="0"/>
          <a:fontRef idx="minor"/>
        </p:style>
        <p:txBody>
          <a:bodyPr lIns="0" rIns="0" tIns="0" bIns="0"/>
          <a:p>
            <a:pPr marL="432000" indent="-330120">
              <a:lnSpc>
                <a:spcPct val="100000"/>
              </a:lnSpc>
              <a:buClr>
                <a:srgbClr val="000000"/>
              </a:buClr>
              <a:buSzPct val="45000"/>
              <a:buFont typeface="Noto Sans Symbols"/>
              <a:buChar char="●"/>
            </a:pPr>
            <a:r>
              <a:rPr b="0" lang="en-US" sz="2000" spc="-1" strike="noStrike">
                <a:solidFill>
                  <a:srgbClr val="000000"/>
                </a:solidFill>
                <a:uFill>
                  <a:solidFill>
                    <a:srgbClr val="ffffff"/>
                  </a:solidFill>
                </a:uFill>
                <a:latin typeface="Arial"/>
                <a:ea typeface="Arial"/>
              </a:rPr>
              <a:t>Создать файл</a:t>
            </a:r>
            <a:endParaRPr b="0" lang="en-US" sz="1800" spc="-1" strike="noStrike">
              <a:solidFill>
                <a:srgbClr val="000000"/>
              </a:solidFill>
              <a:uFill>
                <a:solidFill>
                  <a:srgbClr val="ffffff"/>
                </a:solidFill>
              </a:uFill>
              <a:latin typeface="Arial"/>
            </a:endParaRPr>
          </a:p>
          <a:p>
            <a:pPr marL="432000" indent="-330120">
              <a:lnSpc>
                <a:spcPct val="100000"/>
              </a:lnSpc>
              <a:buClr>
                <a:srgbClr val="000000"/>
              </a:buClr>
              <a:buSzPct val="45000"/>
              <a:buFont typeface="Noto Sans Symbols"/>
              <a:buChar char="●"/>
            </a:pPr>
            <a:r>
              <a:rPr b="0" lang="en-US" sz="2000" spc="-1" strike="noStrike">
                <a:solidFill>
                  <a:srgbClr val="000000"/>
                </a:solidFill>
                <a:uFill>
                  <a:solidFill>
                    <a:srgbClr val="ffffff"/>
                  </a:solidFill>
                </a:uFill>
                <a:latin typeface="Arial"/>
                <a:ea typeface="Arial"/>
              </a:rPr>
              <a:t>Проверить существование</a:t>
            </a:r>
            <a:endParaRPr b="0" lang="en-US" sz="1800" spc="-1" strike="noStrike">
              <a:solidFill>
                <a:srgbClr val="000000"/>
              </a:solidFill>
              <a:uFill>
                <a:solidFill>
                  <a:srgbClr val="ffffff"/>
                </a:solidFill>
              </a:uFill>
              <a:latin typeface="Arial"/>
            </a:endParaRPr>
          </a:p>
          <a:p>
            <a:pPr marL="432000" indent="-330120">
              <a:lnSpc>
                <a:spcPct val="100000"/>
              </a:lnSpc>
              <a:buClr>
                <a:srgbClr val="000000"/>
              </a:buClr>
              <a:buSzPct val="45000"/>
              <a:buFont typeface="Noto Sans Symbols"/>
              <a:buChar char="●"/>
            </a:pPr>
            <a:r>
              <a:rPr b="0" lang="en-US" sz="2000" spc="-1" strike="noStrike">
                <a:solidFill>
                  <a:srgbClr val="000000"/>
                </a:solidFill>
                <a:uFill>
                  <a:solidFill>
                    <a:srgbClr val="ffffff"/>
                  </a:solidFill>
                </a:uFill>
                <a:latin typeface="Arial"/>
                <a:ea typeface="Arial"/>
              </a:rPr>
              <a:t>Записать информацию о пользователе</a:t>
            </a:r>
            <a:endParaRPr b="0" lang="en-US" sz="1800" spc="-1" strike="noStrike">
              <a:solidFill>
                <a:srgbClr val="000000"/>
              </a:solidFill>
              <a:uFill>
                <a:solidFill>
                  <a:srgbClr val="ffffff"/>
                </a:solidFill>
              </a:uFill>
              <a:latin typeface="Arial"/>
            </a:endParaRPr>
          </a:p>
          <a:p>
            <a:pPr marL="432000" indent="-330120">
              <a:lnSpc>
                <a:spcPct val="100000"/>
              </a:lnSpc>
              <a:buClr>
                <a:srgbClr val="000000"/>
              </a:buClr>
              <a:buSzPct val="45000"/>
              <a:buFont typeface="Noto Sans Symbols"/>
              <a:buChar char="●"/>
            </a:pPr>
            <a:r>
              <a:rPr b="0" lang="en-US" sz="2000" spc="-1" strike="noStrike">
                <a:solidFill>
                  <a:srgbClr val="000000"/>
                </a:solidFill>
                <a:uFill>
                  <a:solidFill>
                    <a:srgbClr val="ffffff"/>
                  </a:solidFill>
                </a:uFill>
                <a:latin typeface="Arial"/>
                <a:ea typeface="Arial"/>
              </a:rPr>
              <a:t>Считать информацию о пользователе</a:t>
            </a:r>
            <a:endParaRPr b="0" lang="en-US" sz="1800" spc="-1" strike="noStrike">
              <a:solidFill>
                <a:srgbClr val="000000"/>
              </a:solidFill>
              <a:uFill>
                <a:solidFill>
                  <a:srgbClr val="ffffff"/>
                </a:solidFill>
              </a:uFill>
              <a:latin typeface="Arial"/>
            </a:endParaRPr>
          </a:p>
          <a:p>
            <a:pPr marL="432000" indent="-330120">
              <a:lnSpc>
                <a:spcPct val="100000"/>
              </a:lnSpc>
              <a:buClr>
                <a:srgbClr val="000000"/>
              </a:buClr>
              <a:buSzPct val="45000"/>
              <a:buFont typeface="Noto Sans Symbols"/>
              <a:buChar char="●"/>
            </a:pPr>
            <a:r>
              <a:rPr b="0" lang="en-US" sz="2000" spc="-1" strike="noStrike">
                <a:solidFill>
                  <a:srgbClr val="000000"/>
                </a:solidFill>
                <a:uFill>
                  <a:solidFill>
                    <a:srgbClr val="ffffff"/>
                  </a:solidFill>
                </a:uFill>
                <a:latin typeface="Arial"/>
                <a:ea typeface="Arial"/>
              </a:rPr>
              <a:t>Вывести размер файла</a:t>
            </a:r>
            <a:endParaRPr b="0" lang="en-US" sz="1800" spc="-1" strike="noStrike">
              <a:solidFill>
                <a:srgbClr val="000000"/>
              </a:solidFill>
              <a:uFill>
                <a:solidFill>
                  <a:srgbClr val="ffffff"/>
                </a:solidFill>
              </a:uFill>
              <a:latin typeface="Arial"/>
            </a:endParaRPr>
          </a:p>
          <a:p>
            <a:pPr marL="432000" indent="-330120">
              <a:lnSpc>
                <a:spcPct val="100000"/>
              </a:lnSpc>
              <a:buClr>
                <a:srgbClr val="000000"/>
              </a:buClr>
              <a:buSzPct val="45000"/>
              <a:buFont typeface="Noto Sans Symbols"/>
              <a:buChar char="●"/>
            </a:pPr>
            <a:r>
              <a:rPr b="0" lang="en-US" sz="2000" spc="-1" strike="noStrike">
                <a:solidFill>
                  <a:srgbClr val="000000"/>
                </a:solidFill>
                <a:uFill>
                  <a:solidFill>
                    <a:srgbClr val="ffffff"/>
                  </a:solidFill>
                </a:uFill>
                <a:latin typeface="Arial"/>
                <a:ea typeface="Arial"/>
              </a:rPr>
              <a:t>Напишите скрипт, выводящий на экран дерево каталога /usr и пропускающий файлы, в которые запрещена запись. Подсказка: Для этого вспомните рекурсию.</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rial"/>
                <a:ea typeface="Arial"/>
              </a:rPr>
              <a:t>Дерево должно иметь вид, например, такой:</a:t>
            </a: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rial"/>
                <a:ea typeface="Arial"/>
              </a:rPr>
              <a:t> </a:t>
            </a:r>
            <a:r>
              <a:rPr b="0" lang="en-US" sz="2000" spc="-1" strike="noStrike">
                <a:solidFill>
                  <a:srgbClr val="000000"/>
                </a:solidFill>
                <a:uFill>
                  <a:solidFill>
                    <a:srgbClr val="ffffff"/>
                  </a:solidFill>
                </a:uFill>
                <a:latin typeface="Arial"/>
                <a:ea typeface="Arial"/>
              </a:rPr>
              <a:t>/usr/</a:t>
            </a: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rial"/>
                <a:ea typeface="Arial"/>
              </a:rPr>
              <a:t> </a:t>
            </a:r>
            <a:r>
              <a:rPr b="0" lang="en-US" sz="2000" spc="-1" strike="noStrike">
                <a:solidFill>
                  <a:srgbClr val="000000"/>
                </a:solidFill>
                <a:uFill>
                  <a:solidFill>
                    <a:srgbClr val="ffffff"/>
                  </a:solidFill>
                </a:uFill>
                <a:latin typeface="Arial"/>
                <a:ea typeface="Arial"/>
              </a:rPr>
              <a:t>--local/</a:t>
            </a: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rial"/>
                <a:ea typeface="Arial"/>
              </a:rPr>
              <a:t> </a:t>
            </a:r>
            <a:r>
              <a:rPr b="0" lang="en-US" sz="2000" spc="-1" strike="noStrike">
                <a:solidFill>
                  <a:srgbClr val="000000"/>
                </a:solidFill>
                <a:uFill>
                  <a:solidFill>
                    <a:srgbClr val="ffffff"/>
                  </a:solidFill>
                </a:uFill>
                <a:latin typeface="Arial"/>
                <a:ea typeface="Arial"/>
              </a:rPr>
              <a:t>----etc/</a:t>
            </a: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rial"/>
                <a:ea typeface="Arial"/>
              </a:rPr>
              <a:t> </a:t>
            </a:r>
            <a:r>
              <a:rPr b="0" lang="en-US" sz="2000" spc="-1" strike="noStrike">
                <a:solidFill>
                  <a:srgbClr val="000000"/>
                </a:solidFill>
                <a:uFill>
                  <a:solidFill>
                    <a:srgbClr val="ffffff"/>
                  </a:solidFill>
                </a:uFill>
                <a:latin typeface="Arial"/>
                <a:ea typeface="Arial"/>
              </a:rPr>
              <a:t>----bin/</a:t>
            </a: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rial"/>
                <a:ea typeface="Arial"/>
              </a:rPr>
              <a:t> </a:t>
            </a:r>
            <a:r>
              <a:rPr b="0" lang="en-US" sz="2000" spc="-1" strike="noStrike">
                <a:solidFill>
                  <a:srgbClr val="000000"/>
                </a:solidFill>
                <a:uFill>
                  <a:solidFill>
                    <a:srgbClr val="ffffff"/>
                  </a:solidFill>
                </a:uFill>
                <a:latin typeface="Arial"/>
                <a:ea typeface="Arial"/>
              </a:rPr>
              <a:t>--home/</a:t>
            </a: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rial"/>
                <a:ea typeface="Arial"/>
              </a:rPr>
              <a:t> </a:t>
            </a:r>
            <a:r>
              <a:rPr b="0" lang="en-US" sz="2000" spc="-1" strike="noStrike">
                <a:solidFill>
                  <a:srgbClr val="000000"/>
                </a:solidFill>
                <a:uFill>
                  <a:solidFill>
                    <a:srgbClr val="ffffff"/>
                  </a:solidFill>
                </a:uFill>
                <a:latin typeface="Arial"/>
                <a:ea typeface="Arial"/>
              </a:rPr>
              <a:t>----myfolder/</a:t>
            </a: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rial"/>
                <a:ea typeface="Arial"/>
              </a:rPr>
              <a:t> </a:t>
            </a:r>
            <a:r>
              <a:rPr b="0" lang="en-US" sz="2000" spc="-1" strike="noStrike">
                <a:solidFill>
                  <a:srgbClr val="000000"/>
                </a:solidFill>
                <a:uFill>
                  <a:solidFill>
                    <a:srgbClr val="ffffff"/>
                  </a:solidFill>
                </a:uFill>
                <a:latin typeface="Arial"/>
                <a:ea typeface="Arial"/>
              </a:rPr>
              <a:t>--------my_file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504000" y="301320"/>
            <a:ext cx="907056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6469" spc="-1" strike="noStrike">
                <a:solidFill>
                  <a:srgbClr val="000000"/>
                </a:solidFill>
                <a:uFill>
                  <a:solidFill>
                    <a:srgbClr val="ffffff"/>
                  </a:solidFill>
                </a:uFill>
                <a:latin typeface="Arial"/>
                <a:ea typeface="Arial"/>
              </a:rPr>
              <a:t>Спасибо за внимание!</a:t>
            </a:r>
            <a:endParaRPr b="0" lang="en-US" sz="1800" spc="-1" strike="noStrike">
              <a:solidFill>
                <a:srgbClr val="000000"/>
              </a:solidFill>
              <a:uFill>
                <a:solidFill>
                  <a:srgbClr val="ffffff"/>
                </a:solidFill>
              </a:uFill>
              <a:latin typeface="Arial"/>
            </a:endParaRPr>
          </a:p>
        </p:txBody>
      </p:sp>
      <p:sp>
        <p:nvSpPr>
          <p:cNvPr id="95" name="CustomShape 2"/>
          <p:cNvSpPr/>
          <p:nvPr/>
        </p:nvSpPr>
        <p:spPr>
          <a:xfrm>
            <a:off x="504000" y="1768680"/>
            <a:ext cx="9070560" cy="4383000"/>
          </a:xfrm>
          <a:prstGeom prst="rect">
            <a:avLst/>
          </a:prstGeom>
          <a:noFill/>
          <a:ln>
            <a:noFill/>
          </a:ln>
        </p:spPr>
        <p:style>
          <a:lnRef idx="0"/>
          <a:fillRef idx="0"/>
          <a:effectRef idx="0"/>
          <a:fontRef idx="minor"/>
        </p:style>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504000" y="301320"/>
            <a:ext cx="907056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Arial"/>
              </a:rPr>
              <a:t>Потоки данных</a:t>
            </a:r>
            <a:endParaRPr b="0" lang="en-US" sz="1800" spc="-1" strike="noStrike">
              <a:solidFill>
                <a:srgbClr val="000000"/>
              </a:solidFill>
              <a:uFill>
                <a:solidFill>
                  <a:srgbClr val="ffffff"/>
                </a:solidFill>
              </a:uFill>
              <a:latin typeface="Arial"/>
            </a:endParaRPr>
          </a:p>
        </p:txBody>
      </p:sp>
      <p:sp>
        <p:nvSpPr>
          <p:cNvPr id="75" name="CustomShape 2"/>
          <p:cNvSpPr/>
          <p:nvPr/>
        </p:nvSpPr>
        <p:spPr>
          <a:xfrm>
            <a:off x="504000" y="1768680"/>
            <a:ext cx="9070560" cy="4383000"/>
          </a:xfrm>
          <a:prstGeom prst="rect">
            <a:avLst/>
          </a:prstGeom>
          <a:noFill/>
          <a:ln>
            <a:noFill/>
          </a:ln>
        </p:spPr>
        <p:style>
          <a:lnRef idx="0"/>
          <a:fillRef idx="0"/>
          <a:effectRef idx="0"/>
          <a:fontRef idx="minor"/>
        </p:style>
        <p:txBody>
          <a:bodyPr lIns="0" rIns="0" tIns="0" bIns="0"/>
          <a:p>
            <a:pPr marL="432000" indent="-330120">
              <a:lnSpc>
                <a:spcPct val="100000"/>
              </a:lnSpc>
              <a:buClr>
                <a:srgbClr val="000000"/>
              </a:buClr>
              <a:buSzPct val="45000"/>
              <a:buFont typeface="Noto Sans Symbols"/>
              <a:buChar char="●"/>
            </a:pPr>
            <a:r>
              <a:rPr b="1" lang="en-US" sz="2000" spc="-1" strike="noStrike">
                <a:solidFill>
                  <a:srgbClr val="000000"/>
                </a:solidFill>
                <a:uFill>
                  <a:solidFill>
                    <a:srgbClr val="ffffff"/>
                  </a:solidFill>
                </a:uFill>
                <a:latin typeface="Arial"/>
                <a:ea typeface="Arial"/>
              </a:rPr>
              <a:t>stdin </a:t>
            </a:r>
            <a:r>
              <a:rPr b="0" lang="en-US" sz="2000" spc="-1" strike="noStrike">
                <a:solidFill>
                  <a:srgbClr val="000000"/>
                </a:solidFill>
                <a:uFill>
                  <a:solidFill>
                    <a:srgbClr val="ffffff"/>
                  </a:solidFill>
                </a:uFill>
                <a:latin typeface="Arial"/>
                <a:ea typeface="Arial"/>
              </a:rPr>
              <a:t>- Поток ввода данных. А вот это довольно интересный и удобный поток. Например, его использует вэб-сервер, когда просит интерпретаторы выполнить скрипты через CGI. Мы тоже можем попробовать</a:t>
            </a:r>
            <a:endParaRPr b="0" lang="en-US" sz="1800" spc="-1" strike="noStrike">
              <a:solidFill>
                <a:srgbClr val="000000"/>
              </a:solidFill>
              <a:uFill>
                <a:solidFill>
                  <a:srgbClr val="ffffff"/>
                </a:solidFill>
              </a:uFill>
              <a:latin typeface="Arial"/>
            </a:endParaRPr>
          </a:p>
          <a:p>
            <a:pPr marL="432000" indent="-330120">
              <a:lnSpc>
                <a:spcPct val="100000"/>
              </a:lnSpc>
              <a:buClr>
                <a:srgbClr val="000000"/>
              </a:buClr>
              <a:buSzPct val="45000"/>
              <a:buFont typeface="Noto Sans Symbols"/>
              <a:buChar char="●"/>
            </a:pPr>
            <a:r>
              <a:rPr b="0" lang="en-US" sz="2000" spc="-1" strike="noStrike">
                <a:solidFill>
                  <a:srgbClr val="000000"/>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a:p>
            <a:pPr marL="432000" indent="-330120">
              <a:lnSpc>
                <a:spcPct val="100000"/>
              </a:lnSpc>
              <a:buClr>
                <a:srgbClr val="000000"/>
              </a:buClr>
              <a:buSzPct val="45000"/>
              <a:buFont typeface="Noto Sans Symbols"/>
              <a:buChar char="●"/>
            </a:pPr>
            <a:r>
              <a:rPr b="0" i="1" lang="en-US" sz="2000" spc="-1" strike="noStrike">
                <a:solidFill>
                  <a:srgbClr val="800000"/>
                </a:solidFill>
                <a:uFill>
                  <a:solidFill>
                    <a:srgbClr val="ffffff"/>
                  </a:solidFill>
                </a:uFill>
                <a:latin typeface="Arial"/>
                <a:ea typeface="Arial"/>
              </a:rPr>
              <a:t>&lt;?php</a:t>
            </a:r>
            <a:endParaRPr b="0" lang="en-US" sz="1800" spc="-1" strike="noStrike">
              <a:solidFill>
                <a:srgbClr val="000000"/>
              </a:solidFill>
              <a:uFill>
                <a:solidFill>
                  <a:srgbClr val="ffffff"/>
                </a:solidFill>
              </a:uFill>
              <a:latin typeface="Arial"/>
            </a:endParaRPr>
          </a:p>
          <a:p>
            <a:pPr marL="432000" indent="-330120">
              <a:lnSpc>
                <a:spcPct val="100000"/>
              </a:lnSpc>
              <a:buClr>
                <a:srgbClr val="000000"/>
              </a:buClr>
              <a:buSzPct val="45000"/>
              <a:buFont typeface="Noto Sans Symbols"/>
              <a:buChar char="●"/>
            </a:pPr>
            <a:r>
              <a:rPr b="0" i="1" lang="en-US" sz="2000" spc="-1" strike="noStrike">
                <a:solidFill>
                  <a:srgbClr val="800000"/>
                </a:solidFill>
                <a:uFill>
                  <a:solidFill>
                    <a:srgbClr val="ffffff"/>
                  </a:solidFill>
                </a:uFill>
                <a:latin typeface="Arial"/>
                <a:ea typeface="Arial"/>
              </a:rPr>
              <a:t>$stdin = fopen('php://stdin', 'r');</a:t>
            </a:r>
            <a:endParaRPr b="0" lang="en-US" sz="1800" spc="-1" strike="noStrike">
              <a:solidFill>
                <a:srgbClr val="000000"/>
              </a:solidFill>
              <a:uFill>
                <a:solidFill>
                  <a:srgbClr val="ffffff"/>
                </a:solidFill>
              </a:uFill>
              <a:latin typeface="Arial"/>
            </a:endParaRPr>
          </a:p>
          <a:p>
            <a:pPr marL="432000" indent="-330120">
              <a:lnSpc>
                <a:spcPct val="100000"/>
              </a:lnSpc>
              <a:buClr>
                <a:srgbClr val="000000"/>
              </a:buClr>
              <a:buSzPct val="45000"/>
              <a:buFont typeface="Noto Sans Symbols"/>
              <a:buChar char="●"/>
            </a:pPr>
            <a:r>
              <a:rPr b="0" i="1" lang="en-US" sz="2000" spc="-1" strike="noStrike">
                <a:solidFill>
                  <a:srgbClr val="800000"/>
                </a:solidFill>
                <a:uFill>
                  <a:solidFill>
                    <a:srgbClr val="ffffff"/>
                  </a:solidFill>
                </a:uFill>
                <a:latin typeface="Arial"/>
                <a:ea typeface="Arial"/>
              </a:rPr>
              <a:t>?&gt;</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504000" y="301320"/>
            <a:ext cx="907056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Arial"/>
              </a:rPr>
              <a:t>Потоки данных</a:t>
            </a:r>
            <a:endParaRPr b="0" lang="en-US" sz="1800" spc="-1" strike="noStrike">
              <a:solidFill>
                <a:srgbClr val="000000"/>
              </a:solidFill>
              <a:uFill>
                <a:solidFill>
                  <a:srgbClr val="ffffff"/>
                </a:solidFill>
              </a:uFill>
              <a:latin typeface="Arial"/>
            </a:endParaRPr>
          </a:p>
        </p:txBody>
      </p:sp>
      <p:sp>
        <p:nvSpPr>
          <p:cNvPr id="77" name="CustomShape 2"/>
          <p:cNvSpPr/>
          <p:nvPr/>
        </p:nvSpPr>
        <p:spPr>
          <a:xfrm>
            <a:off x="504000" y="1768680"/>
            <a:ext cx="9070560" cy="4383000"/>
          </a:xfrm>
          <a:prstGeom prst="rect">
            <a:avLst/>
          </a:prstGeom>
          <a:noFill/>
          <a:ln>
            <a:noFill/>
          </a:ln>
        </p:spPr>
        <p:style>
          <a:lnRef idx="0"/>
          <a:fillRef idx="0"/>
          <a:effectRef idx="0"/>
          <a:fontRef idx="minor"/>
        </p:style>
        <p:txBody>
          <a:bodyPr lIns="0" rIns="0" tIns="0" bIns="0"/>
          <a:p>
            <a:pPr marL="432000" indent="-330120">
              <a:lnSpc>
                <a:spcPct val="100000"/>
              </a:lnSpc>
              <a:buClr>
                <a:srgbClr val="000000"/>
              </a:buClr>
              <a:buSzPct val="45000"/>
              <a:buFont typeface="Noto Sans Symbols"/>
              <a:buChar char="●"/>
            </a:pPr>
            <a:r>
              <a:rPr b="1" lang="en-US" sz="2000" spc="-1" strike="noStrike">
                <a:solidFill>
                  <a:srgbClr val="000000"/>
                </a:solidFill>
                <a:uFill>
                  <a:solidFill>
                    <a:srgbClr val="ffffff"/>
                  </a:solidFill>
                </a:uFill>
                <a:latin typeface="Arial"/>
                <a:ea typeface="Arial"/>
              </a:rPr>
              <a:t>stdout </a:t>
            </a:r>
            <a:r>
              <a:rPr b="0" lang="en-US" sz="2000" spc="-1" strike="noStrike">
                <a:solidFill>
                  <a:srgbClr val="000000"/>
                </a:solidFill>
                <a:uFill>
                  <a:solidFill>
                    <a:srgbClr val="ffffff"/>
                  </a:solidFill>
                </a:uFill>
                <a:latin typeface="Arial"/>
                <a:ea typeface="Arial"/>
              </a:rPr>
              <a:t>- Стандартный поток вывода данных для программ. Например, когда мы пишем команду ls, то список папок и файлов она выводит именно в этот поток, который отображается у нас в консоли</a:t>
            </a:r>
            <a:endParaRPr b="0" lang="en-US" sz="1800" spc="-1" strike="noStrike">
              <a:solidFill>
                <a:srgbClr val="000000"/>
              </a:solidFill>
              <a:uFill>
                <a:solidFill>
                  <a:srgbClr val="ffffff"/>
                </a:solidFill>
              </a:uFill>
              <a:latin typeface="Arial"/>
            </a:endParaRPr>
          </a:p>
          <a:p>
            <a:pPr marL="432000" indent="-330120">
              <a:lnSpc>
                <a:spcPct val="100000"/>
              </a:lnSpc>
              <a:buClr>
                <a:srgbClr val="000000"/>
              </a:buClr>
              <a:buSzPct val="45000"/>
              <a:buFont typeface="Noto Sans Symbols"/>
              <a:buChar char="●"/>
            </a:pPr>
            <a:r>
              <a:rPr b="0" lang="en-US" sz="2000" spc="-1" strike="noStrike">
                <a:solidFill>
                  <a:srgbClr val="000000"/>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a:p>
            <a:pPr marL="432000" indent="-330120">
              <a:lnSpc>
                <a:spcPct val="100000"/>
              </a:lnSpc>
              <a:buClr>
                <a:srgbClr val="000000"/>
              </a:buClr>
              <a:buSzPct val="45000"/>
              <a:buFont typeface="Noto Sans Symbols"/>
              <a:buChar char="●"/>
            </a:pPr>
            <a:r>
              <a:rPr b="0" i="1" lang="en-US" sz="2000" spc="-1" strike="noStrike">
                <a:solidFill>
                  <a:srgbClr val="800000"/>
                </a:solidFill>
                <a:uFill>
                  <a:solidFill>
                    <a:srgbClr val="ffffff"/>
                  </a:solidFill>
                </a:uFill>
                <a:latin typeface="Arial"/>
                <a:ea typeface="Arial"/>
              </a:rPr>
              <a:t>&lt;?php</a:t>
            </a:r>
            <a:endParaRPr b="0" lang="en-US" sz="1800" spc="-1" strike="noStrike">
              <a:solidFill>
                <a:srgbClr val="000000"/>
              </a:solidFill>
              <a:uFill>
                <a:solidFill>
                  <a:srgbClr val="ffffff"/>
                </a:solidFill>
              </a:uFill>
              <a:latin typeface="Arial"/>
            </a:endParaRPr>
          </a:p>
          <a:p>
            <a:pPr marL="432000" indent="-330120">
              <a:lnSpc>
                <a:spcPct val="100000"/>
              </a:lnSpc>
              <a:buClr>
                <a:srgbClr val="000000"/>
              </a:buClr>
              <a:buSzPct val="45000"/>
              <a:buFont typeface="Noto Sans Symbols"/>
              <a:buChar char="●"/>
            </a:pPr>
            <a:r>
              <a:rPr b="0" i="1" lang="en-US" sz="2000" spc="-1" strike="noStrike">
                <a:solidFill>
                  <a:srgbClr val="800000"/>
                </a:solidFill>
                <a:uFill>
                  <a:solidFill>
                    <a:srgbClr val="ffffff"/>
                  </a:solidFill>
                </a:uFill>
                <a:latin typeface="Arial"/>
                <a:ea typeface="Arial"/>
              </a:rPr>
              <a:t>$stdout = fopen('php://stdout', 'w');</a:t>
            </a:r>
            <a:endParaRPr b="0" lang="en-US" sz="1800" spc="-1" strike="noStrike">
              <a:solidFill>
                <a:srgbClr val="000000"/>
              </a:solidFill>
              <a:uFill>
                <a:solidFill>
                  <a:srgbClr val="ffffff"/>
                </a:solidFill>
              </a:uFill>
              <a:latin typeface="Arial"/>
            </a:endParaRPr>
          </a:p>
          <a:p>
            <a:pPr marL="432000" indent="-330120">
              <a:lnSpc>
                <a:spcPct val="100000"/>
              </a:lnSpc>
              <a:buClr>
                <a:srgbClr val="000000"/>
              </a:buClr>
              <a:buSzPct val="45000"/>
              <a:buFont typeface="Noto Sans Symbols"/>
              <a:buChar char="●"/>
            </a:pPr>
            <a:r>
              <a:rPr b="0" i="1" lang="en-US" sz="2000" spc="-1" strike="noStrike">
                <a:solidFill>
                  <a:srgbClr val="800000"/>
                </a:solidFill>
                <a:uFill>
                  <a:solidFill>
                    <a:srgbClr val="ffffff"/>
                  </a:solidFill>
                </a:uFill>
                <a:latin typeface="Arial"/>
                <a:ea typeface="Arial"/>
              </a:rPr>
              <a:t>?&gt;</a:t>
            </a: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4000" y="301320"/>
            <a:ext cx="907056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Arial"/>
              </a:rPr>
              <a:t>Потоки данных</a:t>
            </a:r>
            <a:endParaRPr b="0" lang="en-US" sz="1800" spc="-1" strike="noStrike">
              <a:solidFill>
                <a:srgbClr val="000000"/>
              </a:solidFill>
              <a:uFill>
                <a:solidFill>
                  <a:srgbClr val="ffffff"/>
                </a:solidFill>
              </a:uFill>
              <a:latin typeface="Arial"/>
            </a:endParaRPr>
          </a:p>
        </p:txBody>
      </p:sp>
      <p:sp>
        <p:nvSpPr>
          <p:cNvPr id="79" name="CustomShape 2"/>
          <p:cNvSpPr/>
          <p:nvPr/>
        </p:nvSpPr>
        <p:spPr>
          <a:xfrm>
            <a:off x="504000" y="1768680"/>
            <a:ext cx="9070560" cy="4383000"/>
          </a:xfrm>
          <a:prstGeom prst="rect">
            <a:avLst/>
          </a:prstGeom>
          <a:noFill/>
          <a:ln>
            <a:noFill/>
          </a:ln>
        </p:spPr>
        <p:style>
          <a:lnRef idx="0"/>
          <a:fillRef idx="0"/>
          <a:effectRef idx="0"/>
          <a:fontRef idx="minor"/>
        </p:style>
        <p:txBody>
          <a:bodyPr lIns="0" rIns="0" tIns="0" bIns="0"/>
          <a:p>
            <a:pPr marL="432000" indent="-330120">
              <a:lnSpc>
                <a:spcPct val="100000"/>
              </a:lnSpc>
              <a:buClr>
                <a:srgbClr val="000000"/>
              </a:buClr>
              <a:buSzPct val="45000"/>
              <a:buFont typeface="Noto Sans Symbols"/>
              <a:buChar char="●"/>
            </a:pPr>
            <a:r>
              <a:rPr b="1" lang="en-US" sz="2000" spc="-1" strike="noStrike">
                <a:solidFill>
                  <a:srgbClr val="000000"/>
                </a:solidFill>
                <a:uFill>
                  <a:solidFill>
                    <a:srgbClr val="ffffff"/>
                  </a:solidFill>
                </a:uFill>
                <a:latin typeface="Arial"/>
                <a:ea typeface="Arial"/>
              </a:rPr>
              <a:t>Stderr – </a:t>
            </a:r>
            <a:r>
              <a:rPr b="0" lang="en-US" sz="2000" spc="-1" strike="noStrike">
                <a:solidFill>
                  <a:srgbClr val="000000"/>
                </a:solidFill>
                <a:uFill>
                  <a:solidFill>
                    <a:srgbClr val="ffffff"/>
                  </a:solidFill>
                </a:uFill>
                <a:latin typeface="Arial"/>
                <a:ea typeface="Arial"/>
              </a:rPr>
              <a:t>Поток вывода ошибок. Если программа не смогла сделать все как надо — она пишет именно в этот поток</a:t>
            </a:r>
            <a:endParaRPr b="0" lang="en-US" sz="1800" spc="-1" strike="noStrike">
              <a:solidFill>
                <a:srgbClr val="000000"/>
              </a:solidFill>
              <a:uFill>
                <a:solidFill>
                  <a:srgbClr val="ffffff"/>
                </a:solidFill>
              </a:uFill>
              <a:latin typeface="Arial"/>
            </a:endParaRPr>
          </a:p>
        </p:txBody>
      </p:sp>
      <p:sp>
        <p:nvSpPr>
          <p:cNvPr id="80" name="CustomShape 3"/>
          <p:cNvSpPr/>
          <p:nvPr/>
        </p:nvSpPr>
        <p:spPr>
          <a:xfrm>
            <a:off x="914400" y="3291840"/>
            <a:ext cx="8660160" cy="1222920"/>
          </a:xfrm>
          <a:prstGeom prst="rect">
            <a:avLst/>
          </a:prstGeom>
          <a:noFill/>
          <a:ln>
            <a:noFill/>
          </a:ln>
        </p:spPr>
        <p:style>
          <a:lnRef idx="0"/>
          <a:fillRef idx="0"/>
          <a:effectRef idx="0"/>
          <a:fontRef idx="minor"/>
        </p:style>
        <p:txBody>
          <a:bodyPr lIns="90000" rIns="90000" tIns="45000" bIns="45000"/>
          <a:p>
            <a:pPr marL="432000" indent="-330120">
              <a:lnSpc>
                <a:spcPct val="100000"/>
              </a:lnSpc>
              <a:buClr>
                <a:srgbClr val="000000"/>
              </a:buClr>
              <a:buSzPct val="45000"/>
              <a:buFont typeface="Noto Sans Symbols"/>
              <a:buChar char="●"/>
            </a:pPr>
            <a:r>
              <a:rPr b="0" i="1" lang="en-US" sz="2000" spc="-1" strike="noStrike">
                <a:solidFill>
                  <a:srgbClr val="800000"/>
                </a:solidFill>
                <a:uFill>
                  <a:solidFill>
                    <a:srgbClr val="ffffff"/>
                  </a:solidFill>
                </a:uFill>
                <a:latin typeface="Arial"/>
                <a:ea typeface="Arial"/>
              </a:rPr>
              <a:t>&lt;?php</a:t>
            </a:r>
            <a:endParaRPr b="0" lang="en-US" sz="1800" spc="-1" strike="noStrike">
              <a:solidFill>
                <a:srgbClr val="000000"/>
              </a:solidFill>
              <a:uFill>
                <a:solidFill>
                  <a:srgbClr val="ffffff"/>
                </a:solidFill>
              </a:uFill>
              <a:latin typeface="Arial"/>
            </a:endParaRPr>
          </a:p>
          <a:p>
            <a:pPr lvl="1" marL="432000" indent="-215640">
              <a:lnSpc>
                <a:spcPct val="100000"/>
              </a:lnSpc>
              <a:buClr>
                <a:srgbClr val="000000"/>
              </a:buClr>
              <a:buSzPct val="45000"/>
              <a:buFont typeface="Noto Sans Symbols"/>
              <a:buChar char="●"/>
            </a:pPr>
            <a:r>
              <a:rPr b="0" i="1" lang="en-US" sz="2000" spc="-1" strike="noStrike">
                <a:solidFill>
                  <a:srgbClr val="800000"/>
                </a:solidFill>
                <a:uFill>
                  <a:solidFill>
                    <a:srgbClr val="ffffff"/>
                  </a:solidFill>
                </a:uFill>
                <a:latin typeface="Arial"/>
                <a:ea typeface="Arial"/>
              </a:rPr>
              <a:t>$stderr = fopen('php://stderr', 'w');</a:t>
            </a:r>
            <a:endParaRPr b="0" lang="en-US" sz="1800" spc="-1" strike="noStrike">
              <a:solidFill>
                <a:srgbClr val="000000"/>
              </a:solidFill>
              <a:uFill>
                <a:solidFill>
                  <a:srgbClr val="ffffff"/>
                </a:solidFill>
              </a:uFill>
              <a:latin typeface="Arial"/>
            </a:endParaRPr>
          </a:p>
          <a:p>
            <a:pPr marL="432000" indent="-330120">
              <a:lnSpc>
                <a:spcPct val="100000"/>
              </a:lnSpc>
              <a:buClr>
                <a:srgbClr val="000000"/>
              </a:buClr>
              <a:buSzPct val="45000"/>
              <a:buFont typeface="Noto Sans Symbols"/>
              <a:buChar char="●"/>
            </a:pPr>
            <a:r>
              <a:rPr b="0" i="1" lang="en-US" sz="2000" spc="-1" strike="noStrike">
                <a:solidFill>
                  <a:srgbClr val="800000"/>
                </a:solidFill>
                <a:uFill>
                  <a:solidFill>
                    <a:srgbClr val="ffffff"/>
                  </a:solidFill>
                </a:uFill>
                <a:latin typeface="Arial"/>
                <a:ea typeface="Arial"/>
              </a:rPr>
              <a:t>?&gt;</a:t>
            </a:r>
            <a:endParaRPr b="0" lang="en-US" sz="1800" spc="-1" strike="noStrike">
              <a:solidFill>
                <a:srgbClr val="000000"/>
              </a:solidFill>
              <a:uFill>
                <a:solidFill>
                  <a:srgbClr val="ffffff"/>
                </a:solidFill>
              </a:uFill>
              <a:latin typeface="Arial"/>
            </a:endParaRPr>
          </a:p>
        </p:txBody>
      </p:sp>
      <p:sp>
        <p:nvSpPr>
          <p:cNvPr id="81" name="CustomShape 4"/>
          <p:cNvSpPr/>
          <p:nvPr/>
        </p:nvSpPr>
        <p:spPr>
          <a:xfrm>
            <a:off x="822960" y="4754880"/>
            <a:ext cx="8594640" cy="178344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Noto Sans Symbols"/>
              <a:buChar char="●"/>
            </a:pPr>
            <a:r>
              <a:rPr b="0" lang="en-US" sz="2000" spc="-1" strike="noStrike">
                <a:solidFill>
                  <a:srgbClr val="000000"/>
                </a:solidFill>
                <a:uFill>
                  <a:solidFill>
                    <a:srgbClr val="ffffff"/>
                  </a:solidFill>
                </a:uFill>
                <a:latin typeface="Arial"/>
                <a:ea typeface="Arial"/>
              </a:rPr>
              <a:t>Нет необходимости самому открывать поток, например, stderr, а можно просто использовать уже определенную константу ресурса потока</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Noto Sans Symbols"/>
              <a:buChar char="●"/>
            </a:pPr>
            <a:r>
              <a:rPr b="0" lang="en-US" sz="2000" spc="-1" strike="noStrike">
                <a:solidFill>
                  <a:srgbClr val="000000"/>
                </a:solidFill>
                <a:uFill>
                  <a:solidFill>
                    <a:srgbClr val="ffffff"/>
                  </a:solidFill>
                </a:uFill>
                <a:latin typeface="Arial"/>
                <a:ea typeface="Arial"/>
              </a:rPr>
              <a:t>Вам также не нужно их вручную закрывать, они будут закрыты PHP автоматически при окончании вашего скрипта.</a:t>
            </a: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504000" y="301320"/>
            <a:ext cx="907056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Arial"/>
              </a:rPr>
              <a:t>fopen</a:t>
            </a:r>
            <a:endParaRPr b="0" lang="en-US" sz="1800" spc="-1" strike="noStrike">
              <a:solidFill>
                <a:srgbClr val="000000"/>
              </a:solidFill>
              <a:uFill>
                <a:solidFill>
                  <a:srgbClr val="ffffff"/>
                </a:solidFill>
              </a:uFill>
              <a:latin typeface="Arial"/>
            </a:endParaRPr>
          </a:p>
        </p:txBody>
      </p:sp>
      <p:sp>
        <p:nvSpPr>
          <p:cNvPr id="83" name="CustomShape 2"/>
          <p:cNvSpPr/>
          <p:nvPr/>
        </p:nvSpPr>
        <p:spPr>
          <a:xfrm>
            <a:off x="504000" y="1768680"/>
            <a:ext cx="9070560" cy="4383000"/>
          </a:xfrm>
          <a:prstGeom prst="rect">
            <a:avLst/>
          </a:prstGeom>
          <a:noFill/>
          <a:ln>
            <a:noFill/>
          </a:ln>
        </p:spPr>
        <p:style>
          <a:lnRef idx="0"/>
          <a:fillRef idx="0"/>
          <a:effectRef idx="0"/>
          <a:fontRef idx="minor"/>
        </p:style>
        <p:txBody>
          <a:bodyPr lIns="0" rIns="0" tIns="0" bIns="0"/>
          <a:p>
            <a:pPr marL="432000" indent="-330120">
              <a:lnSpc>
                <a:spcPct val="100000"/>
              </a:lnSpc>
              <a:buClr>
                <a:srgbClr val="000000"/>
              </a:buClr>
              <a:buSzPct val="45000"/>
              <a:buFont typeface="Noto Sans Symbols"/>
              <a:buChar char="●"/>
            </a:pPr>
            <a:r>
              <a:rPr b="1" lang="en-US" sz="2000" spc="-1" strike="noStrike">
                <a:solidFill>
                  <a:srgbClr val="000000"/>
                </a:solidFill>
                <a:uFill>
                  <a:solidFill>
                    <a:srgbClr val="ffffff"/>
                  </a:solidFill>
                </a:uFill>
                <a:latin typeface="Arial"/>
                <a:ea typeface="Arial"/>
              </a:rPr>
              <a:t>fopen</a:t>
            </a:r>
            <a:r>
              <a:rPr b="0" lang="en-US" sz="2000" spc="-1" strike="noStrike">
                <a:solidFill>
                  <a:srgbClr val="000000"/>
                </a:solidFill>
                <a:uFill>
                  <a:solidFill>
                    <a:srgbClr val="ffffff"/>
                  </a:solidFill>
                </a:uFill>
                <a:latin typeface="Arial"/>
                <a:ea typeface="Arial"/>
              </a:rPr>
              <a:t> — Открывает файл или URL</a:t>
            </a:r>
            <a:endParaRPr b="0" lang="en-US" sz="1800" spc="-1" strike="noStrike">
              <a:solidFill>
                <a:srgbClr val="000000"/>
              </a:solidFill>
              <a:uFill>
                <a:solidFill>
                  <a:srgbClr val="ffffff"/>
                </a:solidFill>
              </a:uFill>
              <a:latin typeface="Arial"/>
            </a:endParaRPr>
          </a:p>
          <a:p>
            <a:pPr marL="432000" indent="-330120">
              <a:lnSpc>
                <a:spcPct val="100000"/>
              </a:lnSpc>
              <a:buClr>
                <a:srgbClr val="000000"/>
              </a:buClr>
              <a:buSzPct val="45000"/>
              <a:buFont typeface="Noto Sans Symbols"/>
              <a:buChar char="●"/>
            </a:pPr>
            <a:r>
              <a:rPr b="1" lang="en-US" sz="2000" spc="-1" strike="noStrike">
                <a:solidFill>
                  <a:srgbClr val="000000"/>
                </a:solidFill>
                <a:uFill>
                  <a:solidFill>
                    <a:srgbClr val="ffffff"/>
                  </a:solidFill>
                </a:uFill>
                <a:latin typeface="Arial"/>
                <a:ea typeface="Arial"/>
              </a:rPr>
              <a:t>Возвращаемые значения</a:t>
            </a:r>
            <a:r>
              <a:rPr b="0" lang="en-US" sz="2000" spc="-1" strike="noStrike">
                <a:solidFill>
                  <a:srgbClr val="000000"/>
                </a:solidFill>
                <a:uFill>
                  <a:solidFill>
                    <a:srgbClr val="ffffff"/>
                  </a:solidFill>
                </a:uFill>
                <a:latin typeface="Arial"/>
                <a:ea typeface="Arial"/>
              </a:rPr>
              <a:t> - возвращает указатель на файл в случае успешной работы, или FALSE в случае ошибки</a:t>
            </a:r>
            <a:endParaRPr b="0" lang="en-US" sz="1800" spc="-1" strike="noStrike">
              <a:solidFill>
                <a:srgbClr val="000000"/>
              </a:solidFill>
              <a:uFill>
                <a:solidFill>
                  <a:srgbClr val="ffffff"/>
                </a:solidFill>
              </a:uFill>
              <a:latin typeface="Arial"/>
            </a:endParaRPr>
          </a:p>
          <a:p>
            <a:pPr marL="432000" indent="-330120">
              <a:lnSpc>
                <a:spcPct val="100000"/>
              </a:lnSpc>
              <a:buClr>
                <a:srgbClr val="000000"/>
              </a:buClr>
              <a:buSzPct val="45000"/>
              <a:buFont typeface="Noto Sans Symbols"/>
              <a:buChar char="●"/>
            </a:pPr>
            <a:r>
              <a:rPr b="1" lang="en-US" sz="2000" spc="-1" strike="noStrike">
                <a:solidFill>
                  <a:srgbClr val="000000"/>
                </a:solidFill>
                <a:uFill>
                  <a:solidFill>
                    <a:srgbClr val="ffffff"/>
                  </a:solidFill>
                </a:uFill>
                <a:latin typeface="Arial"/>
                <a:ea typeface="Arial"/>
              </a:rPr>
              <a:t>Список параметров</a:t>
            </a:r>
            <a:r>
              <a:rPr b="0" lang="en-US" sz="2000" spc="-1" strike="noStrike">
                <a:solidFill>
                  <a:srgbClr val="000000"/>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lvl="1" marL="864000" indent="-330120">
              <a:lnSpc>
                <a:spcPct val="100000"/>
              </a:lnSpc>
              <a:buClr>
                <a:srgbClr val="000000"/>
              </a:buClr>
              <a:buSzPct val="75000"/>
              <a:buFont typeface="Noto Sans Symbols"/>
              <a:buChar char="−"/>
            </a:pPr>
            <a:r>
              <a:rPr b="0" lang="en-US" sz="2000" spc="-1" strike="noStrike">
                <a:solidFill>
                  <a:srgbClr val="000000"/>
                </a:solidFill>
                <a:uFill>
                  <a:solidFill>
                    <a:srgbClr val="ffffff"/>
                  </a:solidFill>
                </a:uFill>
                <a:latin typeface="Arial"/>
                <a:ea typeface="Arial"/>
              </a:rPr>
              <a:t>Filename </a:t>
            </a:r>
            <a:endParaRPr b="0" lang="en-US" sz="1800" spc="-1" strike="noStrike">
              <a:solidFill>
                <a:srgbClr val="000000"/>
              </a:solidFill>
              <a:uFill>
                <a:solidFill>
                  <a:srgbClr val="ffffff"/>
                </a:solidFill>
              </a:uFill>
              <a:latin typeface="Arial"/>
            </a:endParaRPr>
          </a:p>
          <a:p>
            <a:pPr lvl="1" marL="864000" indent="-330120">
              <a:lnSpc>
                <a:spcPct val="100000"/>
              </a:lnSpc>
              <a:buClr>
                <a:srgbClr val="000000"/>
              </a:buClr>
              <a:buSzPct val="75000"/>
              <a:buFont typeface="Noto Sans Symbols"/>
              <a:buChar char="−"/>
            </a:pPr>
            <a:r>
              <a:rPr b="0" lang="en-US" sz="2000" spc="-1" strike="noStrike">
                <a:solidFill>
                  <a:srgbClr val="000000"/>
                </a:solidFill>
                <a:uFill>
                  <a:solidFill>
                    <a:srgbClr val="ffffff"/>
                  </a:solidFill>
                </a:uFill>
                <a:latin typeface="Arial"/>
                <a:ea typeface="Arial"/>
              </a:rPr>
              <a:t>Mode</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504000" y="301320"/>
            <a:ext cx="907056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Arial"/>
              </a:rPr>
              <a:t>fread</a:t>
            </a:r>
            <a:endParaRPr b="0" lang="en-US" sz="1800" spc="-1" strike="noStrike">
              <a:solidFill>
                <a:srgbClr val="000000"/>
              </a:solidFill>
              <a:uFill>
                <a:solidFill>
                  <a:srgbClr val="ffffff"/>
                </a:solidFill>
              </a:uFill>
              <a:latin typeface="Arial"/>
            </a:endParaRPr>
          </a:p>
        </p:txBody>
      </p:sp>
      <p:sp>
        <p:nvSpPr>
          <p:cNvPr id="85" name="CustomShape 2"/>
          <p:cNvSpPr/>
          <p:nvPr/>
        </p:nvSpPr>
        <p:spPr>
          <a:xfrm>
            <a:off x="504000" y="1768680"/>
            <a:ext cx="9070560" cy="4383000"/>
          </a:xfrm>
          <a:prstGeom prst="rect">
            <a:avLst/>
          </a:prstGeom>
          <a:noFill/>
          <a:ln>
            <a:noFill/>
          </a:ln>
        </p:spPr>
        <p:style>
          <a:lnRef idx="0"/>
          <a:fillRef idx="0"/>
          <a:effectRef idx="0"/>
          <a:fontRef idx="minor"/>
        </p:style>
        <p:txBody>
          <a:bodyPr lIns="0" rIns="0" tIns="0" bIns="0"/>
          <a:p>
            <a:pPr marL="432000" indent="-330120">
              <a:lnSpc>
                <a:spcPct val="100000"/>
              </a:lnSpc>
              <a:buClr>
                <a:srgbClr val="000000"/>
              </a:buClr>
              <a:buSzPct val="45000"/>
              <a:buFont typeface="Noto Sans Symbols"/>
              <a:buChar char="●"/>
            </a:pPr>
            <a:r>
              <a:rPr b="1" lang="en-US" sz="2000" spc="-1" strike="noStrike">
                <a:solidFill>
                  <a:srgbClr val="000000"/>
                </a:solidFill>
                <a:uFill>
                  <a:solidFill>
                    <a:srgbClr val="ffffff"/>
                  </a:solidFill>
                </a:uFill>
                <a:latin typeface="Arial"/>
                <a:ea typeface="Arial"/>
              </a:rPr>
              <a:t>fread</a:t>
            </a:r>
            <a:r>
              <a:rPr b="0" lang="en-US" sz="2000" spc="-1" strike="noStrike">
                <a:solidFill>
                  <a:srgbClr val="000000"/>
                </a:solidFill>
                <a:uFill>
                  <a:solidFill>
                    <a:srgbClr val="ffffff"/>
                  </a:solidFill>
                </a:uFill>
                <a:latin typeface="Arial"/>
                <a:ea typeface="Arial"/>
              </a:rPr>
              <a:t> — Бинарно-безопасное чтение файла</a:t>
            </a:r>
            <a:endParaRPr b="0" lang="en-US" sz="1800" spc="-1" strike="noStrike">
              <a:solidFill>
                <a:srgbClr val="000000"/>
              </a:solidFill>
              <a:uFill>
                <a:solidFill>
                  <a:srgbClr val="ffffff"/>
                </a:solidFill>
              </a:uFill>
              <a:latin typeface="Arial"/>
            </a:endParaRPr>
          </a:p>
          <a:p>
            <a:pPr marL="432000" indent="-330120">
              <a:lnSpc>
                <a:spcPct val="100000"/>
              </a:lnSpc>
              <a:buClr>
                <a:srgbClr val="000000"/>
              </a:buClr>
              <a:buSzPct val="45000"/>
              <a:buFont typeface="Noto Sans Symbols"/>
              <a:buChar char="●"/>
            </a:pPr>
            <a:r>
              <a:rPr b="1" lang="en-US" sz="2000" spc="-1" strike="noStrike">
                <a:solidFill>
                  <a:srgbClr val="000000"/>
                </a:solidFill>
                <a:uFill>
                  <a:solidFill>
                    <a:srgbClr val="ffffff"/>
                  </a:solidFill>
                </a:uFill>
                <a:latin typeface="Arial"/>
                <a:ea typeface="Arial"/>
              </a:rPr>
              <a:t>Возвращаемые значения</a:t>
            </a:r>
            <a:r>
              <a:rPr b="0" lang="en-US" sz="2000" spc="-1" strike="noStrike">
                <a:solidFill>
                  <a:srgbClr val="000000"/>
                </a:solidFill>
                <a:uFill>
                  <a:solidFill>
                    <a:srgbClr val="ffffff"/>
                  </a:solidFill>
                </a:uFill>
                <a:latin typeface="Arial"/>
                <a:ea typeface="Arial"/>
              </a:rPr>
              <a:t> - возвращает прочитанную строку или FALSE в случае возникновения ошибки</a:t>
            </a:r>
            <a:endParaRPr b="0" lang="en-US" sz="1800" spc="-1" strike="noStrike">
              <a:solidFill>
                <a:srgbClr val="000000"/>
              </a:solidFill>
              <a:uFill>
                <a:solidFill>
                  <a:srgbClr val="ffffff"/>
                </a:solidFill>
              </a:uFill>
              <a:latin typeface="Arial"/>
            </a:endParaRPr>
          </a:p>
          <a:p>
            <a:pPr marL="432000" indent="-330120">
              <a:lnSpc>
                <a:spcPct val="100000"/>
              </a:lnSpc>
              <a:buClr>
                <a:srgbClr val="000000"/>
              </a:buClr>
              <a:buSzPct val="45000"/>
              <a:buFont typeface="Noto Sans Symbols"/>
              <a:buChar char="●"/>
            </a:pPr>
            <a:r>
              <a:rPr b="1" lang="en-US" sz="2000" spc="-1" strike="noStrike">
                <a:solidFill>
                  <a:srgbClr val="000000"/>
                </a:solidFill>
                <a:uFill>
                  <a:solidFill>
                    <a:srgbClr val="ffffff"/>
                  </a:solidFill>
                </a:uFill>
                <a:latin typeface="Arial"/>
                <a:ea typeface="Arial"/>
              </a:rPr>
              <a:t>Список параметров</a:t>
            </a:r>
            <a:r>
              <a:rPr b="0" lang="en-US" sz="2000" spc="-1" strike="noStrike">
                <a:solidFill>
                  <a:srgbClr val="000000"/>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lvl="1" marL="864000" indent="-330120">
              <a:lnSpc>
                <a:spcPct val="100000"/>
              </a:lnSpc>
              <a:buClr>
                <a:srgbClr val="000000"/>
              </a:buClr>
              <a:buSzPct val="75000"/>
              <a:buFont typeface="Noto Sans Symbols"/>
              <a:buChar char="−"/>
            </a:pPr>
            <a:r>
              <a:rPr b="0" lang="en-US" sz="2000" spc="-1" strike="noStrike">
                <a:solidFill>
                  <a:srgbClr val="000000"/>
                </a:solidFill>
                <a:uFill>
                  <a:solidFill>
                    <a:srgbClr val="ffffff"/>
                  </a:solidFill>
                </a:uFill>
                <a:latin typeface="Arial"/>
                <a:ea typeface="Arial"/>
              </a:rPr>
              <a:t>Handle</a:t>
            </a:r>
            <a:endParaRPr b="0" lang="en-US" sz="1800" spc="-1" strike="noStrike">
              <a:solidFill>
                <a:srgbClr val="000000"/>
              </a:solidFill>
              <a:uFill>
                <a:solidFill>
                  <a:srgbClr val="ffffff"/>
                </a:solidFill>
              </a:uFill>
              <a:latin typeface="Arial"/>
            </a:endParaRPr>
          </a:p>
          <a:p>
            <a:pPr lvl="1" marL="864000" indent="-330120">
              <a:lnSpc>
                <a:spcPct val="100000"/>
              </a:lnSpc>
              <a:buClr>
                <a:srgbClr val="000000"/>
              </a:buClr>
              <a:buSzPct val="75000"/>
              <a:buFont typeface="Noto Sans Symbols"/>
              <a:buChar char="−"/>
            </a:pPr>
            <a:r>
              <a:rPr b="0" lang="en-US" sz="2000" spc="-1" strike="noStrike">
                <a:solidFill>
                  <a:srgbClr val="000000"/>
                </a:solidFill>
                <a:uFill>
                  <a:solidFill>
                    <a:srgbClr val="ffffff"/>
                  </a:solidFill>
                </a:uFill>
                <a:latin typeface="Arial"/>
                <a:ea typeface="Arial"/>
              </a:rPr>
              <a:t>Length</a:t>
            </a:r>
            <a:endParaRPr b="0" lang="en-US" sz="1800" spc="-1" strike="noStrike">
              <a:solidFill>
                <a:srgbClr val="000000"/>
              </a:solidFill>
              <a:uFill>
                <a:solidFill>
                  <a:srgbClr val="ffffff"/>
                </a:solidFill>
              </a:uFill>
              <a:latin typeface="Arial"/>
            </a:endParaRPr>
          </a:p>
          <a:p>
            <a:pPr marL="457200">
              <a:lnSpc>
                <a:spcPct val="100000"/>
              </a:lnSpc>
            </a:pP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504000" y="301320"/>
            <a:ext cx="907056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Arial"/>
              </a:rPr>
              <a:t>fwrite</a:t>
            </a:r>
            <a:endParaRPr b="0" lang="en-US" sz="1800" spc="-1" strike="noStrike">
              <a:solidFill>
                <a:srgbClr val="000000"/>
              </a:solidFill>
              <a:uFill>
                <a:solidFill>
                  <a:srgbClr val="ffffff"/>
                </a:solidFill>
              </a:uFill>
              <a:latin typeface="Arial"/>
            </a:endParaRPr>
          </a:p>
        </p:txBody>
      </p:sp>
      <p:sp>
        <p:nvSpPr>
          <p:cNvPr id="87" name="CustomShape 2"/>
          <p:cNvSpPr/>
          <p:nvPr/>
        </p:nvSpPr>
        <p:spPr>
          <a:xfrm>
            <a:off x="504000" y="1768680"/>
            <a:ext cx="9070560" cy="4383000"/>
          </a:xfrm>
          <a:prstGeom prst="rect">
            <a:avLst/>
          </a:prstGeom>
          <a:noFill/>
          <a:ln>
            <a:noFill/>
          </a:ln>
        </p:spPr>
        <p:style>
          <a:lnRef idx="0"/>
          <a:fillRef idx="0"/>
          <a:effectRef idx="0"/>
          <a:fontRef idx="minor"/>
        </p:style>
        <p:txBody>
          <a:bodyPr lIns="0" rIns="0" tIns="0" bIns="0"/>
          <a:p>
            <a:pPr marL="432000" indent="-330120">
              <a:lnSpc>
                <a:spcPct val="100000"/>
              </a:lnSpc>
              <a:buClr>
                <a:srgbClr val="000000"/>
              </a:buClr>
              <a:buSzPct val="45000"/>
              <a:buFont typeface="Noto Sans Symbols"/>
              <a:buChar char="●"/>
            </a:pPr>
            <a:r>
              <a:rPr b="1" lang="en-US" sz="2000" spc="-1" strike="noStrike">
                <a:solidFill>
                  <a:srgbClr val="000000"/>
                </a:solidFill>
                <a:uFill>
                  <a:solidFill>
                    <a:srgbClr val="ffffff"/>
                  </a:solidFill>
                </a:uFill>
                <a:latin typeface="Arial"/>
                <a:ea typeface="Arial"/>
              </a:rPr>
              <a:t>fwrite</a:t>
            </a:r>
            <a:r>
              <a:rPr b="0" lang="en-US" sz="2000" spc="-1" strike="noStrike">
                <a:solidFill>
                  <a:srgbClr val="000000"/>
                </a:solidFill>
                <a:uFill>
                  <a:solidFill>
                    <a:srgbClr val="ffffff"/>
                  </a:solidFill>
                </a:uFill>
                <a:latin typeface="Arial"/>
                <a:ea typeface="Arial"/>
              </a:rPr>
              <a:t> — Бинарно-безопасная запись в файл</a:t>
            </a:r>
            <a:endParaRPr b="0" lang="en-US" sz="1800" spc="-1" strike="noStrike">
              <a:solidFill>
                <a:srgbClr val="000000"/>
              </a:solidFill>
              <a:uFill>
                <a:solidFill>
                  <a:srgbClr val="ffffff"/>
                </a:solidFill>
              </a:uFill>
              <a:latin typeface="Arial"/>
            </a:endParaRPr>
          </a:p>
          <a:p>
            <a:pPr marL="432000" indent="-330120">
              <a:lnSpc>
                <a:spcPct val="100000"/>
              </a:lnSpc>
              <a:buClr>
                <a:srgbClr val="000000"/>
              </a:buClr>
              <a:buSzPct val="45000"/>
              <a:buFont typeface="Noto Sans Symbols"/>
              <a:buChar char="●"/>
            </a:pPr>
            <a:r>
              <a:rPr b="1" lang="en-US" sz="2000" spc="-1" strike="noStrike">
                <a:solidFill>
                  <a:srgbClr val="000000"/>
                </a:solidFill>
                <a:uFill>
                  <a:solidFill>
                    <a:srgbClr val="ffffff"/>
                  </a:solidFill>
                </a:uFill>
                <a:latin typeface="Arial"/>
                <a:ea typeface="Arial"/>
              </a:rPr>
              <a:t>Возвращаемые значения</a:t>
            </a:r>
            <a:r>
              <a:rPr b="0" lang="en-US" sz="2000" spc="-1" strike="noStrike">
                <a:solidFill>
                  <a:srgbClr val="000000"/>
                </a:solidFill>
                <a:uFill>
                  <a:solidFill>
                    <a:srgbClr val="ffffff"/>
                  </a:solidFill>
                </a:uFill>
                <a:latin typeface="Arial"/>
                <a:ea typeface="Arial"/>
              </a:rPr>
              <a:t> - возвращает количество записанных байт или FALSE в случае ошибки</a:t>
            </a:r>
            <a:endParaRPr b="0" lang="en-US" sz="1800" spc="-1" strike="noStrike">
              <a:solidFill>
                <a:srgbClr val="000000"/>
              </a:solidFill>
              <a:uFill>
                <a:solidFill>
                  <a:srgbClr val="ffffff"/>
                </a:solidFill>
              </a:uFill>
              <a:latin typeface="Arial"/>
            </a:endParaRPr>
          </a:p>
          <a:p>
            <a:pPr marL="432000" indent="-330120">
              <a:lnSpc>
                <a:spcPct val="100000"/>
              </a:lnSpc>
              <a:buClr>
                <a:srgbClr val="000000"/>
              </a:buClr>
              <a:buSzPct val="45000"/>
              <a:buFont typeface="Noto Sans Symbols"/>
              <a:buChar char="●"/>
            </a:pPr>
            <a:r>
              <a:rPr b="1" lang="en-US" sz="2000" spc="-1" strike="noStrike">
                <a:solidFill>
                  <a:srgbClr val="000000"/>
                </a:solidFill>
                <a:uFill>
                  <a:solidFill>
                    <a:srgbClr val="ffffff"/>
                  </a:solidFill>
                </a:uFill>
                <a:latin typeface="Arial"/>
                <a:ea typeface="Arial"/>
              </a:rPr>
              <a:t>Список параметров</a:t>
            </a:r>
            <a:r>
              <a:rPr b="0" lang="en-US" sz="2000" spc="-1" strike="noStrike">
                <a:solidFill>
                  <a:srgbClr val="000000"/>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lvl="1" marL="864000" indent="-330120">
              <a:lnSpc>
                <a:spcPct val="100000"/>
              </a:lnSpc>
              <a:buClr>
                <a:srgbClr val="000000"/>
              </a:buClr>
              <a:buSzPct val="75000"/>
              <a:buFont typeface="Noto Sans Symbols"/>
              <a:buChar char="−"/>
            </a:pPr>
            <a:r>
              <a:rPr b="0" lang="en-US" sz="2000" spc="-1" strike="noStrike">
                <a:solidFill>
                  <a:srgbClr val="000000"/>
                </a:solidFill>
                <a:uFill>
                  <a:solidFill>
                    <a:srgbClr val="ffffff"/>
                  </a:solidFill>
                </a:uFill>
                <a:latin typeface="Arial"/>
                <a:ea typeface="Arial"/>
              </a:rPr>
              <a:t>Handle</a:t>
            </a:r>
            <a:endParaRPr b="0" lang="en-US" sz="1800" spc="-1" strike="noStrike">
              <a:solidFill>
                <a:srgbClr val="000000"/>
              </a:solidFill>
              <a:uFill>
                <a:solidFill>
                  <a:srgbClr val="ffffff"/>
                </a:solidFill>
              </a:uFill>
              <a:latin typeface="Arial"/>
            </a:endParaRPr>
          </a:p>
          <a:p>
            <a:pPr lvl="1" marL="864000" indent="-330120">
              <a:lnSpc>
                <a:spcPct val="100000"/>
              </a:lnSpc>
              <a:buClr>
                <a:srgbClr val="000000"/>
              </a:buClr>
              <a:buSzPct val="75000"/>
              <a:buFont typeface="Noto Sans Symbols"/>
              <a:buChar char="−"/>
            </a:pPr>
            <a:r>
              <a:rPr b="0" lang="en-US" sz="2000" spc="-1" strike="noStrike">
                <a:solidFill>
                  <a:srgbClr val="000000"/>
                </a:solidFill>
                <a:uFill>
                  <a:solidFill>
                    <a:srgbClr val="ffffff"/>
                  </a:solidFill>
                </a:uFill>
                <a:latin typeface="Arial"/>
                <a:ea typeface="Arial"/>
              </a:rPr>
              <a:t>String</a:t>
            </a:r>
            <a:endParaRPr b="0" lang="en-US" sz="1800" spc="-1" strike="noStrike">
              <a:solidFill>
                <a:srgbClr val="000000"/>
              </a:solidFill>
              <a:uFill>
                <a:solidFill>
                  <a:srgbClr val="ffffff"/>
                </a:solidFill>
              </a:uFill>
              <a:latin typeface="Arial"/>
            </a:endParaRPr>
          </a:p>
          <a:p>
            <a:pPr lvl="1" marL="864000" indent="-330120">
              <a:lnSpc>
                <a:spcPct val="100000"/>
              </a:lnSpc>
              <a:buClr>
                <a:srgbClr val="000000"/>
              </a:buClr>
              <a:buSzPct val="75000"/>
              <a:buFont typeface="Noto Sans Symbols"/>
              <a:buChar char="−"/>
            </a:pPr>
            <a:r>
              <a:rPr b="0" lang="en-US" sz="2000" spc="-1" strike="noStrike">
                <a:solidFill>
                  <a:srgbClr val="000000"/>
                </a:solidFill>
                <a:uFill>
                  <a:solidFill>
                    <a:srgbClr val="ffffff"/>
                  </a:solidFill>
                </a:uFill>
                <a:latin typeface="Arial"/>
                <a:ea typeface="Arial"/>
              </a:rPr>
              <a:t>Length</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504000" y="301320"/>
            <a:ext cx="907056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Arial"/>
              </a:rPr>
              <a:t>fclose</a:t>
            </a:r>
            <a:endParaRPr b="0" lang="en-US" sz="1800" spc="-1" strike="noStrike">
              <a:solidFill>
                <a:srgbClr val="000000"/>
              </a:solidFill>
              <a:uFill>
                <a:solidFill>
                  <a:srgbClr val="ffffff"/>
                </a:solidFill>
              </a:uFill>
              <a:latin typeface="Arial"/>
            </a:endParaRPr>
          </a:p>
        </p:txBody>
      </p:sp>
      <p:sp>
        <p:nvSpPr>
          <p:cNvPr id="89" name="CustomShape 2"/>
          <p:cNvSpPr/>
          <p:nvPr/>
        </p:nvSpPr>
        <p:spPr>
          <a:xfrm>
            <a:off x="504000" y="1768680"/>
            <a:ext cx="9070560" cy="4383000"/>
          </a:xfrm>
          <a:prstGeom prst="rect">
            <a:avLst/>
          </a:prstGeom>
          <a:noFill/>
          <a:ln>
            <a:noFill/>
          </a:ln>
        </p:spPr>
        <p:style>
          <a:lnRef idx="0"/>
          <a:fillRef idx="0"/>
          <a:effectRef idx="0"/>
          <a:fontRef idx="minor"/>
        </p:style>
        <p:txBody>
          <a:bodyPr lIns="0" rIns="0" tIns="0" bIns="0"/>
          <a:p>
            <a:pPr marL="432000" indent="-330120">
              <a:lnSpc>
                <a:spcPct val="100000"/>
              </a:lnSpc>
              <a:buClr>
                <a:srgbClr val="000000"/>
              </a:buClr>
              <a:buSzPct val="45000"/>
              <a:buFont typeface="Noto Sans Symbols"/>
              <a:buChar char="●"/>
            </a:pPr>
            <a:r>
              <a:rPr b="1" lang="en-US" sz="2000" spc="-1" strike="noStrike">
                <a:solidFill>
                  <a:srgbClr val="000000"/>
                </a:solidFill>
                <a:uFill>
                  <a:solidFill>
                    <a:srgbClr val="ffffff"/>
                  </a:solidFill>
                </a:uFill>
                <a:latin typeface="Arial"/>
                <a:ea typeface="Arial"/>
              </a:rPr>
              <a:t>fclose</a:t>
            </a:r>
            <a:r>
              <a:rPr b="0" lang="en-US" sz="2000" spc="-1" strike="noStrike">
                <a:solidFill>
                  <a:srgbClr val="000000"/>
                </a:solidFill>
                <a:uFill>
                  <a:solidFill>
                    <a:srgbClr val="ffffff"/>
                  </a:solidFill>
                </a:uFill>
                <a:latin typeface="Arial"/>
                <a:ea typeface="Arial"/>
              </a:rPr>
              <a:t> — Закрывает открытый дескриптор файла</a:t>
            </a:r>
            <a:endParaRPr b="0" lang="en-US" sz="1800" spc="-1" strike="noStrike">
              <a:solidFill>
                <a:srgbClr val="000000"/>
              </a:solidFill>
              <a:uFill>
                <a:solidFill>
                  <a:srgbClr val="ffffff"/>
                </a:solidFill>
              </a:uFill>
              <a:latin typeface="Arial"/>
            </a:endParaRPr>
          </a:p>
          <a:p>
            <a:pPr marL="432000" indent="-330120">
              <a:lnSpc>
                <a:spcPct val="100000"/>
              </a:lnSpc>
              <a:buClr>
                <a:srgbClr val="000000"/>
              </a:buClr>
              <a:buSzPct val="45000"/>
              <a:buFont typeface="Noto Sans Symbols"/>
              <a:buChar char="●"/>
            </a:pPr>
            <a:r>
              <a:rPr b="1" lang="en-US" sz="2000" spc="-1" strike="noStrike">
                <a:solidFill>
                  <a:srgbClr val="000000"/>
                </a:solidFill>
                <a:uFill>
                  <a:solidFill>
                    <a:srgbClr val="ffffff"/>
                  </a:solidFill>
                </a:uFill>
                <a:latin typeface="Arial"/>
                <a:ea typeface="Arial"/>
              </a:rPr>
              <a:t>Возвращаемые значения</a:t>
            </a:r>
            <a:r>
              <a:rPr b="0" lang="en-US" sz="2000" spc="-1" strike="noStrike">
                <a:solidFill>
                  <a:srgbClr val="000000"/>
                </a:solidFill>
                <a:uFill>
                  <a:solidFill>
                    <a:srgbClr val="ffffff"/>
                  </a:solidFill>
                </a:uFill>
                <a:latin typeface="Arial"/>
                <a:ea typeface="Arial"/>
              </a:rPr>
              <a:t> - возвращает TRUE в случае успешного завершения или FALSE в случае возникновения ошибки</a:t>
            </a:r>
            <a:endParaRPr b="0" lang="en-US" sz="1800" spc="-1" strike="noStrike">
              <a:solidFill>
                <a:srgbClr val="000000"/>
              </a:solidFill>
              <a:uFill>
                <a:solidFill>
                  <a:srgbClr val="ffffff"/>
                </a:solidFill>
              </a:uFill>
              <a:latin typeface="Arial"/>
            </a:endParaRPr>
          </a:p>
          <a:p>
            <a:pPr marL="432000" indent="-330120">
              <a:lnSpc>
                <a:spcPct val="100000"/>
              </a:lnSpc>
              <a:buClr>
                <a:srgbClr val="000000"/>
              </a:buClr>
              <a:buSzPct val="45000"/>
              <a:buFont typeface="Noto Sans Symbols"/>
              <a:buChar char="●"/>
            </a:pPr>
            <a:r>
              <a:rPr b="1" lang="en-US" sz="2000" spc="-1" strike="noStrike">
                <a:solidFill>
                  <a:srgbClr val="000000"/>
                </a:solidFill>
                <a:uFill>
                  <a:solidFill>
                    <a:srgbClr val="ffffff"/>
                  </a:solidFill>
                </a:uFill>
                <a:latin typeface="Arial"/>
                <a:ea typeface="Arial"/>
              </a:rPr>
              <a:t>Список параметров</a:t>
            </a:r>
            <a:r>
              <a:rPr b="0" lang="en-US" sz="2000" spc="-1" strike="noStrike">
                <a:solidFill>
                  <a:srgbClr val="000000"/>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lvl="1" marL="864000" indent="-330120">
              <a:lnSpc>
                <a:spcPct val="100000"/>
              </a:lnSpc>
              <a:buClr>
                <a:srgbClr val="000000"/>
              </a:buClr>
              <a:buSzPct val="75000"/>
              <a:buFont typeface="Noto Sans Symbols"/>
              <a:buChar char="−"/>
            </a:pPr>
            <a:r>
              <a:rPr b="0" lang="en-US" sz="2000" spc="-1" strike="noStrike">
                <a:solidFill>
                  <a:srgbClr val="000000"/>
                </a:solidFill>
                <a:uFill>
                  <a:solidFill>
                    <a:srgbClr val="ffffff"/>
                  </a:solidFill>
                </a:uFill>
                <a:latin typeface="Arial"/>
                <a:ea typeface="Arial"/>
              </a:rPr>
              <a:t>handle</a:t>
            </a: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504000" y="301320"/>
            <a:ext cx="907056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Arial"/>
              </a:rPr>
              <a:t>Список возможных режимов</a:t>
            </a:r>
            <a:endParaRPr b="0" lang="en-US" sz="1800" spc="-1" strike="noStrike">
              <a:solidFill>
                <a:srgbClr val="000000"/>
              </a:solidFill>
              <a:uFill>
                <a:solidFill>
                  <a:srgbClr val="ffffff"/>
                </a:solidFill>
              </a:uFill>
              <a:latin typeface="Arial"/>
            </a:endParaRPr>
          </a:p>
        </p:txBody>
      </p:sp>
      <p:sp>
        <p:nvSpPr>
          <p:cNvPr id="91" name="CustomShape 2"/>
          <p:cNvSpPr/>
          <p:nvPr/>
        </p:nvSpPr>
        <p:spPr>
          <a:xfrm>
            <a:off x="504000" y="1768680"/>
            <a:ext cx="9070560" cy="4383000"/>
          </a:xfrm>
          <a:prstGeom prst="rect">
            <a:avLst/>
          </a:prstGeom>
          <a:noFill/>
          <a:ln>
            <a:noFill/>
          </a:ln>
        </p:spPr>
        <p:style>
          <a:lnRef idx="0"/>
          <a:fillRef idx="0"/>
          <a:effectRef idx="0"/>
          <a:fontRef idx="minor"/>
        </p:style>
        <p:txBody>
          <a:bodyPr lIns="0" rIns="0" tIns="0" bIns="0"/>
          <a:p>
            <a:pPr marL="432000" indent="-314640">
              <a:lnSpc>
                <a:spcPct val="100000"/>
              </a:lnSpc>
              <a:buClr>
                <a:srgbClr val="000000"/>
              </a:buClr>
              <a:buFont typeface="Noto Sans Symbols"/>
              <a:buChar char="●"/>
            </a:pPr>
            <a:r>
              <a:rPr b="0" lang="en-US" sz="1200" spc="-1" strike="noStrike">
                <a:solidFill>
                  <a:srgbClr val="000000"/>
                </a:solidFill>
                <a:uFill>
                  <a:solidFill>
                    <a:srgbClr val="ffffff"/>
                  </a:solidFill>
                </a:uFill>
                <a:latin typeface="Arial"/>
                <a:ea typeface="Arial"/>
              </a:rPr>
              <a:t>'r'</a:t>
            </a: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Открывает файл только для чтения; помещает указатель в начало файла.</a:t>
            </a:r>
            <a:endParaRPr b="0" lang="en-US" sz="1800" spc="-1" strike="noStrike">
              <a:solidFill>
                <a:srgbClr val="000000"/>
              </a:solidFill>
              <a:uFill>
                <a:solidFill>
                  <a:srgbClr val="ffffff"/>
                </a:solidFill>
              </a:uFill>
              <a:latin typeface="Arial"/>
            </a:endParaRPr>
          </a:p>
          <a:p>
            <a:pPr marL="432000" indent="-314640">
              <a:lnSpc>
                <a:spcPct val="100000"/>
              </a:lnSpc>
              <a:buClr>
                <a:srgbClr val="000000"/>
              </a:buClr>
              <a:buFont typeface="Noto Sans Symbols"/>
              <a:buChar char="●"/>
            </a:pPr>
            <a:r>
              <a:rPr b="0" lang="en-US" sz="1200" spc="-1" strike="noStrike">
                <a:solidFill>
                  <a:srgbClr val="000000"/>
                </a:solidFill>
                <a:uFill>
                  <a:solidFill>
                    <a:srgbClr val="ffffff"/>
                  </a:solidFill>
                </a:uFill>
                <a:latin typeface="Arial"/>
                <a:ea typeface="Arial"/>
              </a:rPr>
              <a:t>'r+'</a:t>
            </a: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Открывает файл для чтения и записи; помещает указатель в начало файла.</a:t>
            </a:r>
            <a:endParaRPr b="0" lang="en-US" sz="1800" spc="-1" strike="noStrike">
              <a:solidFill>
                <a:srgbClr val="000000"/>
              </a:solidFill>
              <a:uFill>
                <a:solidFill>
                  <a:srgbClr val="ffffff"/>
                </a:solidFill>
              </a:uFill>
              <a:latin typeface="Arial"/>
            </a:endParaRPr>
          </a:p>
          <a:p>
            <a:pPr marL="432000" indent="-314640">
              <a:lnSpc>
                <a:spcPct val="100000"/>
              </a:lnSpc>
              <a:buClr>
                <a:srgbClr val="000000"/>
              </a:buClr>
              <a:buFont typeface="Noto Sans Symbols"/>
              <a:buChar char="●"/>
            </a:pPr>
            <a:r>
              <a:rPr b="0" lang="en-US" sz="1200" spc="-1" strike="noStrike">
                <a:solidFill>
                  <a:srgbClr val="000000"/>
                </a:solidFill>
                <a:uFill>
                  <a:solidFill>
                    <a:srgbClr val="ffffff"/>
                  </a:solidFill>
                </a:uFill>
                <a:latin typeface="Arial"/>
                <a:ea typeface="Arial"/>
              </a:rPr>
              <a:t>'w'</a:t>
            </a: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Открывает файл только для записи; помещает указатель в начало файла и обрезает файл до нулевой длины. Если файл не существует - пробует его создать.</a:t>
            </a:r>
            <a:endParaRPr b="0" lang="en-US" sz="1800" spc="-1" strike="noStrike">
              <a:solidFill>
                <a:srgbClr val="000000"/>
              </a:solidFill>
              <a:uFill>
                <a:solidFill>
                  <a:srgbClr val="ffffff"/>
                </a:solidFill>
              </a:uFill>
              <a:latin typeface="Arial"/>
            </a:endParaRPr>
          </a:p>
          <a:p>
            <a:pPr marL="432000" indent="-314640">
              <a:lnSpc>
                <a:spcPct val="100000"/>
              </a:lnSpc>
              <a:buClr>
                <a:srgbClr val="000000"/>
              </a:buClr>
              <a:buFont typeface="Noto Sans Symbols"/>
              <a:buChar char="●"/>
            </a:pPr>
            <a:r>
              <a:rPr b="0" lang="en-US" sz="1200" spc="-1" strike="noStrike">
                <a:solidFill>
                  <a:srgbClr val="000000"/>
                </a:solidFill>
                <a:uFill>
                  <a:solidFill>
                    <a:srgbClr val="ffffff"/>
                  </a:solidFill>
                </a:uFill>
                <a:latin typeface="Arial"/>
                <a:ea typeface="Arial"/>
              </a:rPr>
              <a:t>'w+'</a:t>
            </a: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Открывает файл для чтения и записи; помещает указатель в начало файла и обрезает файл до нулевой длины. Если файл не существует - пытается его создать.</a:t>
            </a:r>
            <a:endParaRPr b="0" lang="en-US" sz="1800" spc="-1" strike="noStrike">
              <a:solidFill>
                <a:srgbClr val="000000"/>
              </a:solidFill>
              <a:uFill>
                <a:solidFill>
                  <a:srgbClr val="ffffff"/>
                </a:solidFill>
              </a:uFill>
              <a:latin typeface="Arial"/>
            </a:endParaRPr>
          </a:p>
          <a:p>
            <a:pPr marL="432000" indent="-314640">
              <a:lnSpc>
                <a:spcPct val="100000"/>
              </a:lnSpc>
              <a:buClr>
                <a:srgbClr val="000000"/>
              </a:buClr>
              <a:buFont typeface="Noto Sans Symbols"/>
              <a:buChar char="●"/>
            </a:pPr>
            <a:r>
              <a:rPr b="0" lang="en-US" sz="1200" spc="-1" strike="noStrike">
                <a:solidFill>
                  <a:srgbClr val="000000"/>
                </a:solidFill>
                <a:uFill>
                  <a:solidFill>
                    <a:srgbClr val="ffffff"/>
                  </a:solidFill>
                </a:uFill>
                <a:latin typeface="Arial"/>
                <a:ea typeface="Arial"/>
              </a:rPr>
              <a:t>'a'</a:t>
            </a: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Открывает файл только для записи; помещает указатель в конец файла. Если файл не существует - пытается его создать. В данном режиме функция fseek() не применима, записи всегда добавляются.</a:t>
            </a:r>
            <a:endParaRPr b="0" lang="en-US" sz="1800" spc="-1" strike="noStrike">
              <a:solidFill>
                <a:srgbClr val="000000"/>
              </a:solidFill>
              <a:uFill>
                <a:solidFill>
                  <a:srgbClr val="ffffff"/>
                </a:solidFill>
              </a:uFill>
              <a:latin typeface="Arial"/>
            </a:endParaRPr>
          </a:p>
          <a:p>
            <a:pPr marL="432000" indent="-314640">
              <a:lnSpc>
                <a:spcPct val="100000"/>
              </a:lnSpc>
              <a:buClr>
                <a:srgbClr val="000000"/>
              </a:buClr>
              <a:buFont typeface="Noto Sans Symbols"/>
              <a:buChar char="●"/>
            </a:pPr>
            <a:r>
              <a:rPr b="0" lang="en-US" sz="1200" spc="-1" strike="noStrike">
                <a:solidFill>
                  <a:srgbClr val="000000"/>
                </a:solidFill>
                <a:uFill>
                  <a:solidFill>
                    <a:srgbClr val="ffffff"/>
                  </a:solidFill>
                </a:uFill>
                <a:latin typeface="Arial"/>
                <a:ea typeface="Arial"/>
              </a:rPr>
              <a:t>'a+'</a:t>
            </a: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Открывает файл для чтения и записи; помещает указатель в конец файла. Если файл не существует - пытается его создать. В данном режиме функция fseek() влияет только на место чтения, записи всегда добавляются.</a:t>
            </a:r>
            <a:endParaRPr b="0" lang="en-US" sz="1800" spc="-1" strike="noStrike">
              <a:solidFill>
                <a:srgbClr val="000000"/>
              </a:solidFill>
              <a:uFill>
                <a:solidFill>
                  <a:srgbClr val="ffffff"/>
                </a:solidFill>
              </a:uFill>
              <a:latin typeface="Arial"/>
            </a:endParaRPr>
          </a:p>
          <a:p>
            <a:pPr marL="432000" indent="-314640">
              <a:lnSpc>
                <a:spcPct val="100000"/>
              </a:lnSpc>
              <a:buClr>
                <a:srgbClr val="000000"/>
              </a:buClr>
              <a:buFont typeface="Noto Sans Symbols"/>
              <a:buChar char="●"/>
            </a:pPr>
            <a:r>
              <a:rPr b="0" lang="en-US" sz="1200" spc="-1" strike="noStrike">
                <a:solidFill>
                  <a:srgbClr val="000000"/>
                </a:solidFill>
                <a:uFill>
                  <a:solidFill>
                    <a:srgbClr val="ffffff"/>
                  </a:solidFill>
                </a:uFill>
                <a:latin typeface="Arial"/>
                <a:ea typeface="Arial"/>
              </a:rPr>
              <a:t>'x'</a:t>
            </a: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Создаёт и открывает только для записи; помещает указатель в начало файла. Если файл уже существует, вызов fopen() закончится неудачей, вернёт FALSE и выдаст ошибку уровня E_WARNING. Если файл не существует, попытается его создать. Это эквивалентно указанию флагов O_EXCL|O_CREAT для внутреннего системного вызова open(2).</a:t>
            </a:r>
            <a:endParaRPr b="0" lang="en-US" sz="1800" spc="-1" strike="noStrike">
              <a:solidFill>
                <a:srgbClr val="000000"/>
              </a:solidFill>
              <a:uFill>
                <a:solidFill>
                  <a:srgbClr val="ffffff"/>
                </a:solidFill>
              </a:uFill>
              <a:latin typeface="Arial"/>
            </a:endParaRPr>
          </a:p>
          <a:p>
            <a:pPr marL="432000" indent="-314640">
              <a:lnSpc>
                <a:spcPct val="100000"/>
              </a:lnSpc>
              <a:buClr>
                <a:srgbClr val="000000"/>
              </a:buClr>
              <a:buFont typeface="Noto Sans Symbols"/>
              <a:buChar char="●"/>
            </a:pPr>
            <a:r>
              <a:rPr b="0" lang="en-US" sz="1200" spc="-1" strike="noStrike">
                <a:solidFill>
                  <a:srgbClr val="000000"/>
                </a:solidFill>
                <a:uFill>
                  <a:solidFill>
                    <a:srgbClr val="ffffff"/>
                  </a:solidFill>
                </a:uFill>
                <a:latin typeface="Arial"/>
                <a:ea typeface="Arial"/>
              </a:rPr>
              <a:t>'x+'</a:t>
            </a: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Создаёт и открывает для чтения и записи; в остальном имеет то же поведение что и'x'.</a:t>
            </a:r>
            <a:endParaRPr b="0" lang="en-US" sz="1800" spc="-1" strike="noStrike">
              <a:solidFill>
                <a:srgbClr val="000000"/>
              </a:solidFill>
              <a:uFill>
                <a:solidFill>
                  <a:srgbClr val="ffffff"/>
                </a:solidFill>
              </a:uFill>
              <a:latin typeface="Arial"/>
            </a:endParaRPr>
          </a:p>
          <a:p>
            <a:pPr marL="432000" indent="-314640">
              <a:lnSpc>
                <a:spcPct val="100000"/>
              </a:lnSpc>
              <a:buClr>
                <a:srgbClr val="000000"/>
              </a:buClr>
              <a:buFont typeface="Noto Sans Symbols"/>
              <a:buChar char="●"/>
            </a:pPr>
            <a:r>
              <a:rPr b="0" lang="en-US" sz="1200" spc="-1" strike="noStrike">
                <a:solidFill>
                  <a:srgbClr val="000000"/>
                </a:solidFill>
                <a:uFill>
                  <a:solidFill>
                    <a:srgbClr val="ffffff"/>
                  </a:solidFill>
                </a:uFill>
                <a:latin typeface="Arial"/>
                <a:ea typeface="Arial"/>
              </a:rPr>
              <a:t>'c'</a:t>
            </a: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Открывает файл только для записи. Если файл не существует, то он создается. Если же файл существует, то он не обрезается (в отличии от 'w'), и вызов к этой функции не вызывает ошибку (также как и в случае с 'x'). Указатель на файл будет установлен на начало файла. Это может быть полезно при желании заблокировать файл (смотри flock()) перед изменением, так как использование 'w' может обрезать файл еще до того как была получена блокировка (если вы желаете обрезать файл, можно использовать функцию ftruncate() после запроса на блокировку).</a:t>
            </a:r>
            <a:endParaRPr b="0" lang="en-US" sz="1800" spc="-1" strike="noStrike">
              <a:solidFill>
                <a:srgbClr val="000000"/>
              </a:solidFill>
              <a:uFill>
                <a:solidFill>
                  <a:srgbClr val="ffffff"/>
                </a:solidFill>
              </a:uFill>
              <a:latin typeface="Arial"/>
            </a:endParaRPr>
          </a:p>
          <a:p>
            <a:pPr marL="432000" indent="-314640">
              <a:lnSpc>
                <a:spcPct val="100000"/>
              </a:lnSpc>
              <a:buClr>
                <a:srgbClr val="000000"/>
              </a:buClr>
              <a:buFont typeface="Noto Sans Symbols"/>
              <a:buChar char="●"/>
            </a:pPr>
            <a:r>
              <a:rPr b="0" lang="en-US" sz="1200" spc="-1" strike="noStrike">
                <a:solidFill>
                  <a:srgbClr val="000000"/>
                </a:solidFill>
                <a:uFill>
                  <a:solidFill>
                    <a:srgbClr val="ffffff"/>
                  </a:solidFill>
                </a:uFill>
                <a:latin typeface="Arial"/>
                <a:ea typeface="Arial"/>
              </a:rPr>
              <a:t>'c+'</a:t>
            </a: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Открывает файл для чтения и записи; в остальном имеет то же поведение, что и 'c'.</a:t>
            </a:r>
            <a:endParaRPr b="0" lang="en-US" sz="1800" spc="-1" strike="noStrike">
              <a:solidFill>
                <a:srgbClr val="000000"/>
              </a:solidFill>
              <a:uFill>
                <a:solidFill>
                  <a:srgbClr val="ffffff"/>
                </a:solidFill>
              </a:uFill>
              <a:latin typeface="Arial"/>
            </a:endParaRPr>
          </a:p>
          <a:p>
            <a:pPr marL="432000" indent="-314640">
              <a:lnSpc>
                <a:spcPct val="100000"/>
              </a:lnSpc>
              <a:buClr>
                <a:srgbClr val="000000"/>
              </a:buClr>
              <a:buFont typeface="Noto Sans Symbols"/>
              <a:buChar char="●"/>
            </a:pPr>
            <a:r>
              <a:rPr b="0" lang="en-US" sz="1200" spc="-1" strike="noStrike">
                <a:solidFill>
                  <a:srgbClr val="000000"/>
                </a:solidFill>
                <a:uFill>
                  <a:solidFill>
                    <a:srgbClr val="ffffff"/>
                  </a:solidFill>
                </a:uFill>
                <a:latin typeface="Arial"/>
                <a:ea typeface="Arial"/>
              </a:rPr>
              <a:t>'e'</a:t>
            </a: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Установить флаг close-on-exec (закрыть при запуске) на открытый файловый дескриптор. Доступно только в PHP скомпилированном на системах поддерживающихз POSIX.1-2008.</a:t>
            </a:r>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2017-06-30T09:21:40Z</dcterms:modified>
  <cp:revision>1</cp:revision>
  <dc:subject/>
  <dc:title/>
</cp:coreProperties>
</file>