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8" name="Shape 228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2" name="Shape 24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3" name="Shape 243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248" name="Shape 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2" name="Shape 272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7" name="Shape 277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2" name="Shape 282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2" name="Shape 292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297" name="Shape 2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HTML?</a:t>
            </a:r>
          </a:p>
        </p:txBody>
      </p:sp>
      <p:sp>
        <p:nvSpPr>
          <p:cNvPr id="304" name="Shape 304"/>
          <p:cNvSpPr/>
          <p:nvPr/>
        </p:nvSpPr>
        <p:spPr>
          <a:xfrm>
            <a:off x="457200" y="1203479"/>
            <a:ext cx="8228159" cy="298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 class </a:t>
            </a:r>
          </a:p>
        </p:txBody>
      </p:sp>
      <p:sp>
        <p:nvSpPr>
          <p:cNvPr id="359" name="Shape 359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 class используется для того, чтобы в произвольном порядке связать определенные элементы.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Многие элементы могут принадлежать к одному и тому же классу, также элементы </a:t>
            </a:r>
            <a:r>
              <a:rPr lang="en-US" sz="1800"/>
              <a:t>могут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принадлежать к одному или нескольким классам.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элемент принадлежит к нескольким классам, </a:t>
            </a:r>
            <a:r>
              <a:rPr lang="en-US" sz="1800"/>
              <a:t>необходимо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разделить имена классов пробелами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DOCTYPE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DOCTYPE, говорит браузеру, что это документ HTML, а если конкретнее, то документ HTML5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 DOCTYPE для документа HTML4 DOCTYPE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57200" y="1203479"/>
            <a:ext cx="8228159" cy="298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Взаимное расположение элементов HTML, HEAD, TITLE, BODY должно быть стандартным на любой странице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Всегда использовать конечные теги (не забывать,, и др.)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нарушать правила вложения тегов. Правильно: Заголовок крупный Заголовок поменьше </a:t>
            </a:r>
            <a:r>
              <a:rPr lang="en-US" sz="1800"/>
              <a:t>Неправильно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Заголовок крупный Заголовок поменьше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Любая полезная информация должна находится между начальным и конечным тегами, указывающими ее формат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Все атрибуты располагаются в начальном теге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Принято начальные теги писать ЗАГЛАВНЫМИ буквами, а конечные строчными буквами</a:t>
            </a:r>
          </a:p>
        </p:txBody>
      </p:sp>
      <p:sp>
        <p:nvSpPr>
          <p:cNvPr id="372" name="Shape 372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Правила синтаксиса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XHTML</a:t>
            </a:r>
          </a:p>
        </p:txBody>
      </p:sp>
      <p:sp>
        <p:nvSpPr>
          <p:cNvPr id="378" name="Shape 378"/>
          <p:cNvSpPr/>
          <p:nvPr/>
        </p:nvSpPr>
        <p:spPr>
          <a:xfrm>
            <a:off x="457200" y="1203479"/>
            <a:ext cx="8228159" cy="298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XHTML – более современный HTML (2000 год) HTML + XML (eXtended Markup Language) = XHTML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Браузеры отображают пришедшую к ним по запросу страницу. Страница может быть </a:t>
            </a:r>
            <a:r>
              <a:rPr lang="en-US" sz="1800"/>
              <a:t>нанесена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как на «старом» HTML, так и на более новых XML и XHTML. Мы будем использовать «современный» XHTML. Почему?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Более строгий и хорошо структурированный язык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Лучшая «переносимость» между различными браузерами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Лучше использовать более современные средства, чтобы не пришлось в будущем переделывать ваши замечательные страницы XHTML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допускает вставки на других «языках разметки» XML, SVG, MathML, MusicML и т.д.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457200" y="178559"/>
            <a:ext cx="8228159" cy="911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Ошибки XHTML, которые допустимы в HTML </a:t>
            </a:r>
          </a:p>
        </p:txBody>
      </p:sp>
      <p:sp>
        <p:nvSpPr>
          <p:cNvPr id="384" name="Shape 384"/>
          <p:cNvSpPr/>
          <p:nvPr/>
        </p:nvSpPr>
        <p:spPr>
          <a:xfrm>
            <a:off x="365760" y="1188720"/>
            <a:ext cx="8228159" cy="2010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элементы должны быть закрыты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обязательные атрибуты должны присутствовать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теле документа текст не может быть вложен непосредственно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«Блочные» элементы не могут быть вложены в «строчные»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Атрибуты должны заключаться в кавычки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Вложенность элементов должна быть правильной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Спецсимволы всегда должны быть представлены мнемоническими ссылками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Теги и атрибуты записываются только строчными буквами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878" y="1052050"/>
            <a:ext cx="6197400" cy="28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Блочные и строчные элементы</a:t>
            </a:r>
          </a:p>
        </p:txBody>
      </p:sp>
      <p:sp>
        <p:nvSpPr>
          <p:cNvPr id="395" name="Shape 395"/>
          <p:cNvSpPr/>
          <p:nvPr/>
        </p:nvSpPr>
        <p:spPr>
          <a:xfrm>
            <a:off x="457200" y="1203479"/>
            <a:ext cx="8228159" cy="298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Блочные элементы содержат фрагменты текста, которые всегда отображаются в отдельных блоках. Браузеры всегда визуально отделяют блочные элементы друг от друга. Пример: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&lt;div&gt;,&lt;p&gt;,&lt;ul&gt;,&lt;tr&gt;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Строчные элементы могут располагаться друг за другом в пределах одной строки. Пример: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&lt;img&gt;,&lt;a&gt;,&lt;b&gt;,&lt;span&gt;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Комментарии вставляются в HTML текст так же, как и обычные элементы: &lt;!-- </a:t>
            </a:r>
            <a:r>
              <a:rPr lang="en-US" sz="1800"/>
              <a:t>комментарий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57200" y="1203479"/>
            <a:ext cx="8228159" cy="298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Популярные HTML элементы </a:t>
            </a:r>
          </a:p>
        </p:txBody>
      </p:sp>
      <p:sp>
        <p:nvSpPr>
          <p:cNvPr id="403" name="Shape 403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h1..h6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 SCRIPT</a:t>
            </a:r>
          </a:p>
        </p:txBody>
      </p:sp>
      <p:sp>
        <p:nvSpPr>
          <p:cNvPr id="409" name="Shape 409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дает возможность создания сценариев — внедрение в страницу исполняемых элементов, что превращает ее в динамический документ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имеет несколько атрибутов. Наиболее употребительный атрибут LANGUAGE — определяет язык, используемый для создания сценария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457200" y="178559"/>
            <a:ext cx="8228879" cy="911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Программа собирает информацию о вашем браузере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59" y="1267559"/>
            <a:ext cx="6140160" cy="357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HTML?</a:t>
            </a:r>
          </a:p>
        </p:txBody>
      </p:sp>
      <p:sp>
        <p:nvSpPr>
          <p:cNvPr id="310" name="Shape 310"/>
          <p:cNvSpPr/>
          <p:nvPr/>
        </p:nvSpPr>
        <p:spPr>
          <a:xfrm>
            <a:off x="457200" y="1203479"/>
            <a:ext cx="8228159" cy="2047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не язык программирования, а «язык разметки» (HyperText Markup Language)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определяет содержание и структуру страницы, но не внешний вид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элементы языка имеют структуру дерева (вложенные элементы) 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пробелы либо игнорируются, либо заменяются одним пробелом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узлы дерева представляют собой либо текст (содержание), либо «структурные элементы», маркируемые «тегами» и имеющие «атрибуты»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59" y="3147814"/>
            <a:ext cx="6778799" cy="188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программа работает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загрузке страницы начинает выполняться сценарий, динамически </a:t>
            </a:r>
            <a:r>
              <a:rPr lang="en-US" sz="1800"/>
              <a:t>генерируемый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HTML-данные и передающий их в браузер. В процессе загрузки программа также собирает информацию о браузере, в котором работает. Затем эти данные отображаются на экране. Специфику оператора document.write мы рассмотрим в одной из следующих лекций. А сейчас мы лишь посмотрели, каким образом путем создания сценариев можно генерировать динамические Wеb-страницы. 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о Вашем браузере генерировались непосредственно при загрузке страницы.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311760" y="418320"/>
            <a:ext cx="8516879" cy="622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427" name="Shape 427"/>
          <p:cNvSpPr/>
          <p:nvPr/>
        </p:nvSpPr>
        <p:spPr>
          <a:xfrm>
            <a:off x="311760" y="1152359"/>
            <a:ext cx="8516879" cy="34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440" y="10080"/>
            <a:ext cx="6856560" cy="5142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Особенности языка HTML </a:t>
            </a:r>
          </a:p>
        </p:txBody>
      </p:sp>
      <p:sp>
        <p:nvSpPr>
          <p:cNvPr id="317" name="Shape 317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возможность вставлять объекты в веб- документы с помощью элементов IMG, OBJECT, FORM и другими;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каскадные страницы стилей (элемент STYLE) позволяют изменять внешний вид страниц; 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рамочная разметка страниц (frame-based layout) обеспечивает управление структурой страницы, обеспечивая возможности перемещения текстов и изображений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Терминология</a:t>
            </a:r>
          </a:p>
        </p:txBody>
      </p:sp>
      <p:sp>
        <p:nvSpPr>
          <p:cNvPr id="323" name="Shape 323"/>
          <p:cNvSpPr/>
          <p:nvPr/>
        </p:nvSpPr>
        <p:spPr>
          <a:xfrm>
            <a:off x="457200" y="1203479"/>
            <a:ext cx="8228159" cy="298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Элемент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конструкция языка HTML. Это контейнер, содержащий данные и позволяющий отформатировать из определенным образом. Любая Web-страница представляет собой набор элементов. Одна из основных идей гипертекста возможность вложения элементов.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Тег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начальный или конечный маркеры элемента. Теги определяют границы действия элементов и отделяют элементы друг от друга. В тексте Web-страницы теги заключаются в угловые скобки, а конечный тег всегда снабжается косой чертой.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Терминология</a:t>
            </a:r>
          </a:p>
        </p:txBody>
      </p:sp>
      <p:sp>
        <p:nvSpPr>
          <p:cNvPr id="329" name="Shape 329"/>
          <p:cNvSpPr/>
          <p:nvPr/>
        </p:nvSpPr>
        <p:spPr>
          <a:xfrm>
            <a:off x="457200" y="1203479"/>
            <a:ext cx="8228159" cy="298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Атрибут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параметр или свойство элемента. Это, по сути, переменная, которая имеет стандартное имя и которой может присваиваться определенный набор значений: стандартный или произвольный. Атрибуты располагаются внутри начального тега и отделяются друг от друга пробелами. Этот текст будет выровнен по центру экрана В данном примере атрибут align (выравнивание) расположен внутри тега, следовательно он задает выравнивание этого абзаца. Значение атрибута равно "center", т.е. выравнивание абзаца будет по центру экрана. На экране мы увидим: Этот текст будет выровнен по центру экрана.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Структура HTML-документа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319" y="1364400"/>
            <a:ext cx="5608800" cy="2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elements</a:t>
            </a:r>
          </a:p>
        </p:txBody>
      </p:sp>
      <p:sp>
        <p:nvSpPr>
          <p:cNvPr id="341" name="Shape 341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HEAD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область метаданных, содержащаяся внутри элемента в документе HTML позволяет предоставить браузеру информацию о документе.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должен обязательно находиться внутри </a:t>
            </a:r>
            <a:r>
              <a:rPr lang="en-US" sz="2000"/>
              <a:t>элемента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BASE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используется  для явной установки абсолютного URL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STYLE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содержит атрибуты страницы стилей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META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используется для предоставления браузеру, поисковым серверам и другим приложениям высокоуровневой информации о документе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</a:p>
        </p:txBody>
      </p:sp>
      <p:sp>
        <p:nvSpPr>
          <p:cNvPr id="347" name="Shape 347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&lt;body&gt;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инкапсулирует </a:t>
            </a:r>
            <a:r>
              <a:rPr lang="en-US" sz="1800"/>
              <a:t>содержимое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 документа, в отличие от элемента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который инкапсулирует метаданные и информацию о документе.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&lt;body&gt;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всегда следует за элементом </a:t>
            </a:r>
            <a:r>
              <a:rPr b="0" i="0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так что это второй дочерний элемент элемента.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457200" y="205200"/>
            <a:ext cx="8228159" cy="85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 id </a:t>
            </a:r>
          </a:p>
        </p:txBody>
      </p:sp>
      <p:sp>
        <p:nvSpPr>
          <p:cNvPr id="353" name="Shape 353"/>
          <p:cNvSpPr/>
          <p:nvPr/>
        </p:nvSpPr>
        <p:spPr>
          <a:xfrm>
            <a:off x="457200" y="1203479"/>
            <a:ext cx="8228159" cy="298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 </a:t>
            </a:r>
            <a:r>
              <a:rPr b="0" i="0" lang="en-US" sz="180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используется для того, чтобы элементу в документе придать уникальный идентификатор. У двух элементов в документе не может быть одного и того же значения атрибута id.</a:t>
            </a:r>
          </a:p>
          <a:p>
            <a:pPr indent="-330400" lvl="0" marL="432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Популярное использование:</a:t>
            </a:r>
          </a:p>
          <a:p>
            <a:pPr indent="-330599" lvl="1" marL="864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Применение стилей для уникального блока </a:t>
            </a:r>
          </a:p>
          <a:p>
            <a:pPr indent="-330599" lvl="1" marL="864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Быстрая выборка HTML объекта из DOM JavaScript-ом </a:t>
            </a:r>
          </a:p>
          <a:p>
            <a:pPr indent="-330599" lvl="1" marL="8640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Переход в документе к конкретному разделу используя ссылку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