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7559675" cy="10691800"/>
  <p:embeddedFontLst>
    <p:embeddedFont>
      <p:font typeface="Roboto"/>
      <p:regular r:id="rId34"/>
      <p:bold r:id="rId35"/>
      <p:italic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4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PTSans-bold.fntdata"/><Relationship Id="rId16" Type="http://schemas.openxmlformats.org/officeDocument/2006/relationships/slide" Target="slides/slide10.xml"/><Relationship Id="rId38" Type="http://schemas.openxmlformats.org/officeDocument/2006/relationships/font" Target="fonts/PT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217487" y="801687"/>
            <a:ext cx="7126286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77119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311760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000"/>
            <a:ext cx="4280400" cy="341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000"/>
            <a:ext cx="4280400" cy="341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60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77119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311760" y="418320"/>
            <a:ext cx="8519398" cy="289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311760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677119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60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7119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311760" y="293651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60" y="115235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311760" y="293651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677119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4" type="body"/>
          </p:nvPr>
        </p:nvSpPr>
        <p:spPr>
          <a:xfrm>
            <a:off x="311760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000"/>
            <a:ext cx="4280400" cy="341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000"/>
            <a:ext cx="4280400" cy="341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60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77119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subTitle"/>
          </p:nvPr>
        </p:nvSpPr>
        <p:spPr>
          <a:xfrm>
            <a:off x="311760" y="418320"/>
            <a:ext cx="8519398" cy="289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11760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4677119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311760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4677119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60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4677119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311760" y="293651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60" y="115235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311760" y="293651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3" type="body"/>
          </p:nvPr>
        </p:nvSpPr>
        <p:spPr>
          <a:xfrm>
            <a:off x="4677119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4" type="body"/>
          </p:nvPr>
        </p:nvSpPr>
        <p:spPr>
          <a:xfrm>
            <a:off x="311760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000"/>
            <a:ext cx="4280400" cy="341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000"/>
            <a:ext cx="4280400" cy="341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subTitle"/>
          </p:nvPr>
        </p:nvSpPr>
        <p:spPr>
          <a:xfrm>
            <a:off x="311760" y="418320"/>
            <a:ext cx="8519398" cy="2898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11760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3" type="body"/>
          </p:nvPr>
        </p:nvSpPr>
        <p:spPr>
          <a:xfrm>
            <a:off x="4677119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60" y="1152358"/>
            <a:ext cx="4157279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77119" y="293651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60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77119" y="1152358"/>
            <a:ext cx="4157279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311760" y="293651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60" y="115235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11760" y="2936518"/>
            <a:ext cx="8519398" cy="16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38" cy="85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8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Уровни протоколов</a:t>
            </a:r>
          </a:p>
        </p:txBody>
      </p:sp>
      <p:sp>
        <p:nvSpPr>
          <p:cNvPr id="154" name="Shape 154"/>
          <p:cNvSpPr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Прикладной – HTTP, </a:t>
            </a:r>
            <a:r>
              <a:rPr b="0" i="0" lang="en-US" sz="1800" u="none" cap="none" strike="noStrike">
                <a:solidFill>
                  <a:srgbClr val="333333"/>
                </a:solidFill>
                <a:latin typeface="PT Sans"/>
                <a:ea typeface="PT Sans"/>
                <a:cs typeface="PT Sans"/>
                <a:sym typeface="PT Sans"/>
              </a:rPr>
              <a:t>HTTPS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Транспортн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ы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 - TCP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Сетевой - IP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Канальн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ы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 - Ethernet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</a:p>
        </p:txBody>
      </p:sp>
      <p:sp>
        <p:nvSpPr>
          <p:cNvPr id="214" name="Shape 214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5000"/>
            <a:ext cx="9088200" cy="383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Преимущества использования SSL-сертификатов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60" y="1874518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Лояльность и внимание пользователей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Увеличение продаж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Защита от подмены сайта 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Рейтинг сайта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Недостатки</a:t>
            </a:r>
          </a:p>
        </p:txBody>
      </p:sp>
      <p:sp>
        <p:nvSpPr>
          <p:cNvPr id="227" name="Shape 227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Вам необходимо купить SSL сертификат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Смешанный контент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Стоит переходить на HTTPS или нет?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поощряет всех владельцев сайтов к переходу на HTTPS для того, чтобы все были в безопасности, так почему бы его не слушать?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Сайты, которые работают с персональными данными, такие как интернет-магазины, платежные системы и социальные сети больше других нуждаются в безопасном соединении с пользователем.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Переход на HTTPS весьма трудозатратный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транзакция</a:t>
            </a:r>
          </a:p>
        </p:txBody>
      </p:sp>
      <p:sp>
        <p:nvSpPr>
          <p:cNvPr id="239" name="Shape 239"/>
          <p:cNvSpPr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Сеанс взаимодействия с сервером HTTP в наиболее общем виде состоит из следующих шагов: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Установление TCP-соединения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Запрос клиента; 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Ответ сервера; 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Разрыв TCP-соединения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клиента представляет собой просто требование на передачу HTML-документа или какого-либо другого ресурса. 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Ответ сервера – код запрашиваемого ресурса.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67639" y="339480"/>
            <a:ext cx="8280720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3-х этапное рукопожатие TCP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440" y="1131479"/>
            <a:ext cx="9334080" cy="38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Пропускная способность и задержка</a:t>
            </a:r>
          </a:p>
        </p:txBody>
      </p:sp>
      <p:sp>
        <p:nvSpPr>
          <p:cNvPr id="251" name="Shape 251"/>
          <p:cNvSpPr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запрос: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 соединения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Отправка данных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Ожидание ответа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Получение данных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HTTP запросы:</a:t>
            </a:r>
          </a:p>
        </p:txBody>
      </p:sp>
      <p:sp>
        <p:nvSpPr>
          <p:cNvPr id="257" name="Shape 257"/>
          <p:cNvSpPr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Структура запроса в HTTP протоколе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Клиент связывается с сервером по номеру TCP/IP порту и отправляет HTTP сообщение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Каждое сообщение состоит из трех частей:</a:t>
            </a: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Стартовая строка</a:t>
            </a: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Заголовок</a:t>
            </a: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Тело сообщения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 отвечает так само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Основние заголовки:</a:t>
            </a:r>
          </a:p>
        </p:txBody>
      </p:sp>
      <p:sp>
        <p:nvSpPr>
          <p:cNvPr id="268" name="Shape 268"/>
          <p:cNvSpPr/>
          <p:nvPr/>
        </p:nvSpPr>
        <p:spPr>
          <a:xfrm>
            <a:off x="311760" y="1152358"/>
            <a:ext cx="8519398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MIME-Version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388080" y="212148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Заголовки запроса:</a:t>
            </a:r>
          </a:p>
        </p:txBody>
      </p:sp>
      <p:sp>
        <p:nvSpPr>
          <p:cNvPr id="270" name="Shape 270"/>
          <p:cNvSpPr/>
          <p:nvPr/>
        </p:nvSpPr>
        <p:spPr>
          <a:xfrm>
            <a:off x="388080" y="2828880"/>
            <a:ext cx="8519398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Accept-Encoding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Accept-Language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If-Modified-Since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PT Sans"/>
              <a:buNone/>
            </a:pPr>
            <a:r>
              <a:rPr b="0" i="0" lang="en-US" sz="4000" u="none" cap="none" strike="noStrike">
                <a:solidFill>
                  <a:srgbClr val="333333"/>
                </a:solidFill>
                <a:latin typeface="PT Sans"/>
                <a:ea typeface="PT Sans"/>
                <a:cs typeface="PT Sans"/>
                <a:sym typeface="PT Sans"/>
              </a:rPr>
              <a:t>HTTPS</a:t>
            </a:r>
          </a:p>
        </p:txBody>
      </p:sp>
      <p:sp>
        <p:nvSpPr>
          <p:cNvPr id="160" name="Shape 160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каких случаях необходим сертификат HTTPS?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нужно для перехода сайта на HTTPS?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Идентификация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Целостность данных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Доверие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Статистика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3999600"/>
            <a:ext cx="8452440" cy="93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251638" y="33948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Спецификация MIME </a:t>
            </a:r>
          </a:p>
        </p:txBody>
      </p:sp>
      <p:sp>
        <p:nvSpPr>
          <p:cNvPr id="276" name="Shape 276"/>
          <p:cNvSpPr/>
          <p:nvPr/>
        </p:nvSpPr>
        <p:spPr>
          <a:xfrm>
            <a:off x="163800" y="1188720"/>
            <a:ext cx="8855280" cy="270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Протоколы приложений могут обмениваться только текстовой информацией. Для обеспечения возможности передачи  двоичных файлов по протоколу HTTP используется спецификация MIME (Multipurpose Internet Mail Extension)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Согласно спецификации MIME, формат данных описывается следующим образом: </a:t>
            </a:r>
            <a:r>
              <a:rPr b="0" i="1" lang="en-US" sz="1400" u="none" cap="none" strike="noStrike">
                <a:solidFill>
                  <a:srgbClr val="953735"/>
                </a:solidFill>
                <a:latin typeface="Arial"/>
                <a:ea typeface="Arial"/>
                <a:cs typeface="Arial"/>
                <a:sym typeface="Arial"/>
              </a:rPr>
              <a:t>enctype=</a:t>
            </a:r>
            <a:r>
              <a:rPr b="1" i="1" lang="en-US" sz="1400" u="none" cap="none" strike="noStrike">
                <a:solidFill>
                  <a:srgbClr val="953735"/>
                </a:solidFill>
                <a:latin typeface="Arial"/>
                <a:ea typeface="Arial"/>
                <a:cs typeface="Arial"/>
                <a:sym typeface="Arial"/>
              </a:rPr>
              <a:t>&lt;тип&gt;/&lt;подтип&gt;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Атрибут </a:t>
            </a:r>
            <a:r>
              <a:rPr b="1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enctype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определяет тип кодирования данных в теле сообщения и разбиение сообщения на части.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Тип определяет, какого рода информация содержится в двоичном файле (текст, приложение, изображение, видеозапись и т.п.),  а подтип – формат файла.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Например: text/plain, где </a:t>
            </a:r>
            <a:r>
              <a:rPr b="1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text-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указывает на наличие текстового содержимого, а </a:t>
            </a:r>
            <a:r>
              <a:rPr b="1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plain</a:t>
            </a:r>
            <a:r>
              <a:rPr b="0" i="0" lang="en-US" sz="14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–уточняет его как простой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MIME типы</a:t>
            </a:r>
          </a:p>
        </p:txBody>
      </p:sp>
      <p:sp>
        <p:nvSpPr>
          <p:cNvPr id="282" name="Shape 282"/>
          <p:cNvSpPr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text/html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text/plain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image/gif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image/jpeg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image/tiff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audio/basic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video/mpeg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multipart/mixed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multipart/form-data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multipart/x-www-form-urlrncoded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application/octet-stream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application/postscript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Запрашиваемый HTML документ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60" y="1148758"/>
            <a:ext cx="8040600" cy="381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23638" y="33948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Заголовки запроса и ответа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40" y="1009079"/>
            <a:ext cx="6874920" cy="413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51638" y="33948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Коды ответов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40" y="1059479"/>
            <a:ext cx="4885198" cy="377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8" y="190440"/>
            <a:ext cx="4904280" cy="476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23638" y="1310040"/>
            <a:ext cx="8519399" cy="624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форму для отправки письма на сервер</a:t>
            </a: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317" name="Shape 317"/>
          <p:cNvSpPr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Переход сайта на HTTPS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640" y="1347479"/>
            <a:ext cx="3960000" cy="323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C2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272C2F"/>
                </a:solidFill>
                <a:latin typeface="Arial"/>
                <a:ea typeface="Arial"/>
                <a:cs typeface="Arial"/>
                <a:sym typeface="Arial"/>
              </a:rPr>
              <a:t>Сертификат SSL</a:t>
            </a:r>
          </a:p>
        </p:txBody>
      </p:sp>
      <p:sp>
        <p:nvSpPr>
          <p:cNvPr id="173" name="Shape 173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40" y="1491479"/>
            <a:ext cx="5428798" cy="272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Виды SSL-сертификатов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11760" y="1544519"/>
            <a:ext cx="8519399" cy="624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DV-сертификаты (удостоверяет только домен)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OV-сертификаты (удостоверяет домен и организацию)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EV-сертификаты (расширенная проверка организации)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SAN-сертификаты (защищает несколько доменов)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WildCard-сертификаты (защищает поддомены одного уровня)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 Signing-сертификаты (сертификат разработчика)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11760" y="1152358"/>
            <a:ext cx="8519398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40" y="218518"/>
            <a:ext cx="6857640" cy="4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C2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272C2F"/>
                </a:solidFill>
                <a:latin typeface="Arial"/>
                <a:ea typeface="Arial"/>
                <a:cs typeface="Arial"/>
                <a:sym typeface="Arial"/>
              </a:rPr>
              <a:t>Идентификация</a:t>
            </a:r>
          </a:p>
        </p:txBody>
      </p:sp>
      <p:sp>
        <p:nvSpPr>
          <p:cNvPr id="193" name="Shape 193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40" y="1203479"/>
            <a:ext cx="6912360" cy="377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311760" y="418320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Доверие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60" y="1152358"/>
            <a:ext cx="5843880" cy="34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Зеленый замочек, который отображается в браузере, говорит о том, что вы заботитесь о безопасности, и придает пользователям уверенности.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000" y="267480"/>
            <a:ext cx="2736000" cy="453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311760" y="444960"/>
            <a:ext cx="8519398" cy="571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5600"/>
              </a:lnSpc>
              <a:spcBef>
                <a:spcPts val="0"/>
              </a:spcBef>
              <a:spcAft>
                <a:spcPts val="0"/>
              </a:spcAft>
              <a:buClr>
                <a:srgbClr val="272C2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272C2F"/>
                </a:solidFill>
                <a:latin typeface="Arial"/>
                <a:ea typeface="Arial"/>
                <a:cs typeface="Arial"/>
                <a:sym typeface="Arial"/>
              </a:rPr>
              <a:t>Целостность данных</a:t>
            </a:r>
          </a:p>
        </p:txBody>
      </p:sp>
      <p:sp>
        <p:nvSpPr>
          <p:cNvPr id="207" name="Shape 207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11760" y="1874518"/>
            <a:ext cx="8519398" cy="62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данные передаются в незашифрованном виде, есть вероятность, что злоумышленник может находиться между сервером и браузером и просматривать все данные.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Безопасное HTTPS соединение делает атаки такого рода очень сложными или невозможными.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