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5"/>
  </p:notesMasterIdLst>
  <p:sldIdLst>
    <p:sldId id="257" r:id="rId2"/>
    <p:sldId id="282" r:id="rId3"/>
    <p:sldId id="286" r:id="rId4"/>
    <p:sldId id="283" r:id="rId5"/>
    <p:sldId id="287" r:id="rId6"/>
    <p:sldId id="285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1" r:id="rId20"/>
    <p:sldId id="300" r:id="rId21"/>
    <p:sldId id="302" r:id="rId22"/>
    <p:sldId id="280" r:id="rId23"/>
    <p:sldId id="281" r:id="rId2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TCP" TargetMode="External"/><Relationship Id="rId3" Type="http://schemas.openxmlformats.org/officeDocument/2006/relationships/hyperlink" Target="https://ru.wikipedia.org/wiki/%D0%A1%D0%B5%D1%80%D0%B2%D0%B5%D1%80_(%D0%BF%D1%80%D0%BE%D0%B3%D1%80%D0%B0%D0%BC%D0%BC%D0%BD%D0%BE%D0%B5_%D0%BE%D0%B1%D0%B5%D1%81%D0%BF%D0%B5%D1%87%D0%B5%D0%BD%D0%B8%D0%B5)" TargetMode="External"/><Relationship Id="rId7" Type="http://schemas.openxmlformats.org/officeDocument/2006/relationships/hyperlink" Target="https://ru.wikipedia.org/wiki/%D0%A2%D1%83%D0%BD%D0%BD%D0%B5%D0%BB%D0%B8%D1%80%D0%BE%D0%B2%D0%B0%D0%BD%D0%B8%D0%B5_(%D0%BA%D0%BE%D0%BC%D0%BF%D1%8C%D1%8E%D1%82%D0%B5%D1%80%D0%BD%D1%8B%D0%B5_%D1%81%D0%B5%D1%82%D0%B8)" TargetMode="External"/><Relationship Id="rId2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5" Type="http://schemas.openxmlformats.org/officeDocument/2006/relationships/hyperlink" Target="https://ru.wikipedia.org/wiki/%D0%A3%D0%B4%D0%B0%D0%BB%D1%91%D0%BD%D0%BD%D0%BE%D0%B5_%D1%83%D0%BF%D1%80%D0%B0%D0%B2%D0%BB%D0%B5%D0%BD%D0%B8%D0%B5" TargetMode="External"/><Relationship Id="rId4" Type="http://schemas.openxmlformats.org/officeDocument/2006/relationships/hyperlink" Target="https://ru.wikipedia.org/wiki/%D0%9F%D1%80%D0%BE%D1%82%D0%BE%D0%BA%D0%BE%D0%BB%D1%8B_%D0%BF%D1%80%D0%B8%D0%BA%D0%BB%D0%B0%D0%B4%D0%BD%D0%BE%D0%B3%D0%BE_%D1%83%D1%80%D0%BE%D0%B2%D0%BD%D1%8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cecoder.net/" TargetMode="External"/><Relationship Id="rId2" Type="http://schemas.openxmlformats.org/officeDocument/2006/relationships/hyperlink" Target="https://c9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anywhere.com/" TargetMode="External"/><Relationship Id="rId4" Type="http://schemas.openxmlformats.org/officeDocument/2006/relationships/hyperlink" Target="http://codio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ercurial" TargetMode="External"/><Relationship Id="rId3" Type="http://schemas.openxmlformats.org/officeDocument/2006/relationships/hyperlink" Target="https://ru.wikipedia.org/wiki/%D0%92%D0%B5%D0%B1-%D1%81%D0%B5%D1%80%D0%B2%D0%B8%D1%81" TargetMode="External"/><Relationship Id="rId7" Type="http://schemas.openxmlformats.org/officeDocument/2006/relationships/hyperlink" Target="https://ru.wikipedia.org/wiki/Erlang" TargetMode="External"/><Relationship Id="rId2" Type="http://schemas.openxmlformats.org/officeDocument/2006/relationships/hyperlink" Target="http://ru.wikipedia.org/wiki/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Ruby_on_Rails" TargetMode="External"/><Relationship Id="rId5" Type="http://schemas.openxmlformats.org/officeDocument/2006/relationships/hyperlink" Target="https://ru.wikipedia.org/wiki/Git" TargetMode="External"/><Relationship Id="rId4" Type="http://schemas.openxmlformats.org/officeDocument/2006/relationships/hyperlink" Target="https://ru.wikipedia.org/wiki/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ru-RU" sz="4400" b="1" dirty="0" smtClean="0"/>
              <a:t>Редактор кода</a:t>
            </a:r>
            <a:endParaRPr lang="ru-RU" sz="4400" b="1" dirty="0"/>
          </a:p>
        </p:txBody>
      </p:sp>
      <p:sp>
        <p:nvSpPr>
          <p:cNvPr id="120" name="Shape 120"/>
          <p:cNvSpPr txBox="1"/>
          <p:nvPr/>
        </p:nvSpPr>
        <p:spPr>
          <a:xfrm>
            <a:off x="457200" y="1600200"/>
            <a:ext cx="804347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 algn="just">
              <a:buClr>
                <a:srgbClr val="000000"/>
              </a:buClr>
              <a:buSzPct val="100000"/>
            </a:pPr>
            <a:r>
              <a:rPr lang="ru-RU" sz="2000" dirty="0" smtClean="0"/>
              <a:t>Редактор исходного кода - текстовый редактор для создания </a:t>
            </a:r>
            <a:r>
              <a:rPr lang="ru-RU" sz="2000" dirty="0" smtClean="0"/>
              <a:t>и</a:t>
            </a:r>
          </a:p>
          <a:p>
            <a:pPr marL="343080" lvl="0" indent="-343080" algn="just">
              <a:buClr>
                <a:srgbClr val="000000"/>
              </a:buClr>
              <a:buSzPct val="100000"/>
            </a:pPr>
            <a:r>
              <a:rPr lang="ru-RU" sz="2000" dirty="0" smtClean="0"/>
              <a:t>редактирования </a:t>
            </a:r>
            <a:r>
              <a:rPr lang="ru-RU" sz="2000" dirty="0" smtClean="0"/>
              <a:t>исходного кода программ. Он может </a:t>
            </a:r>
            <a:r>
              <a:rPr lang="ru-RU" sz="2000" dirty="0" smtClean="0"/>
              <a:t>быть</a:t>
            </a:r>
          </a:p>
          <a:p>
            <a:pPr marL="343080" lvl="0" indent="-343080" algn="just">
              <a:buClr>
                <a:srgbClr val="000000"/>
              </a:buClr>
              <a:buSzPct val="100000"/>
            </a:pPr>
            <a:r>
              <a:rPr lang="ru-RU" sz="2000" dirty="0" smtClean="0"/>
              <a:t>отдельным </a:t>
            </a:r>
            <a:r>
              <a:rPr lang="ru-RU" sz="2000" dirty="0" smtClean="0"/>
              <a:t>приложением, или интегрированным </a:t>
            </a:r>
            <a:r>
              <a:rPr lang="ru-RU" sz="2000" dirty="0" smtClean="0"/>
              <a:t>в</a:t>
            </a:r>
          </a:p>
          <a:p>
            <a:pPr marL="343080" lvl="0" indent="-343080" algn="just">
              <a:buClr>
                <a:srgbClr val="000000"/>
              </a:buClr>
              <a:buSzPct val="100000"/>
            </a:pPr>
            <a:r>
              <a:rPr lang="ru-RU" sz="2000" dirty="0" smtClean="0"/>
              <a:t>интегрированную </a:t>
            </a:r>
            <a:r>
              <a:rPr lang="ru-RU" sz="2000" dirty="0" smtClean="0"/>
              <a:t>среду разработки (IDE)</a:t>
            </a:r>
            <a:endParaRPr sz="20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Наличие встроенного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FTP-клиента</a:t>
            </a:r>
            <a:r>
              <a:rPr lang="ru-RU" sz="4000" dirty="0" smtClean="0"/>
              <a:t>, SSH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FTP-клиент</a:t>
            </a:r>
            <a:r>
              <a:rPr lang="ru-RU" dirty="0" smtClean="0"/>
              <a:t>  FTP — </a:t>
            </a:r>
            <a:r>
              <a:rPr lang="ru-RU" dirty="0" err="1" smtClean="0"/>
              <a:t>File</a:t>
            </a:r>
            <a:r>
              <a:rPr lang="ru-RU" dirty="0" smtClean="0"/>
              <a:t> </a:t>
            </a:r>
            <a:r>
              <a:rPr lang="ru-RU" dirty="0" err="1" smtClean="0"/>
              <a:t>Transfer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r>
              <a:rPr lang="ru-RU" dirty="0" smtClean="0"/>
              <a:t> —</a:t>
            </a:r>
            <a:r>
              <a:rPr lang="ru-RU" dirty="0" smtClean="0"/>
              <a:t> </a:t>
            </a:r>
            <a:r>
              <a:rPr lang="ru-RU" dirty="0" smtClean="0">
                <a:hlinkClick r:id="rId2" tooltip="Компьютерная программа"/>
              </a:rPr>
              <a:t>Компьютерная программа</a:t>
            </a:r>
            <a:r>
              <a:rPr lang="ru-RU" dirty="0" smtClean="0"/>
              <a:t> для упрощения доступа к FTP </a:t>
            </a:r>
            <a:r>
              <a:rPr lang="ru-RU" dirty="0" smtClean="0">
                <a:hlinkClick r:id="rId3"/>
              </a:rPr>
              <a:t>серверу</a:t>
            </a:r>
            <a:endParaRPr lang="ru-RU" dirty="0" smtClean="0"/>
          </a:p>
          <a:p>
            <a:endParaRPr lang="uk-UA" dirty="0" smtClean="0"/>
          </a:p>
          <a:p>
            <a:r>
              <a:rPr lang="ru-RU" b="1" dirty="0" smtClean="0"/>
              <a:t>SSH</a:t>
            </a:r>
            <a:r>
              <a:rPr lang="ru-RU" dirty="0" smtClean="0"/>
              <a:t> </a:t>
            </a:r>
            <a:r>
              <a:rPr lang="ru-RU" dirty="0" smtClean="0"/>
              <a:t>—</a:t>
            </a:r>
            <a:r>
              <a:rPr lang="ru-RU" dirty="0" smtClean="0"/>
              <a:t> </a:t>
            </a:r>
            <a:r>
              <a:rPr lang="ru-RU" dirty="0" smtClean="0">
                <a:hlinkClick r:id="rId4" tooltip="Протоколы прикладного уровня"/>
              </a:rPr>
              <a:t>сетевой протокол прикладного уровня</a:t>
            </a:r>
            <a:r>
              <a:rPr lang="ru-RU" dirty="0" smtClean="0"/>
              <a:t>, </a:t>
            </a:r>
            <a:r>
              <a:rPr lang="ru-RU" dirty="0" smtClean="0"/>
              <a:t>позволяющий производить</a:t>
            </a:r>
            <a:r>
              <a:rPr lang="ru-RU" dirty="0" smtClean="0"/>
              <a:t> </a:t>
            </a:r>
            <a:r>
              <a:rPr lang="ru-RU" dirty="0" smtClean="0">
                <a:hlinkClick r:id="rId5" tooltip="Удалённое управление"/>
              </a:rPr>
              <a:t>удалённое управление</a:t>
            </a:r>
            <a:r>
              <a:rPr lang="ru-RU" dirty="0" smtClean="0"/>
              <a:t> </a:t>
            </a:r>
            <a:r>
              <a:rPr lang="ru-RU" dirty="0" smtClean="0">
                <a:hlinkClick r:id="rId6" tooltip="Операционная система"/>
              </a:rPr>
              <a:t>операционной системой</a:t>
            </a:r>
            <a:r>
              <a:rPr lang="ru-RU" dirty="0" smtClean="0"/>
              <a:t> </a:t>
            </a:r>
            <a:endParaRPr lang="ru-RU" dirty="0" smtClean="0"/>
          </a:p>
          <a:p>
            <a:r>
              <a:rPr lang="ru-RU" dirty="0" smtClean="0"/>
              <a:t>и </a:t>
            </a:r>
            <a:r>
              <a:rPr lang="ru-RU" dirty="0" err="1" smtClean="0">
                <a:hlinkClick r:id="rId7" tooltip="Туннелирование (компьютерные сети)"/>
              </a:rPr>
              <a:t>туннелирование</a:t>
            </a:r>
            <a:r>
              <a:rPr lang="ru-RU" dirty="0" smtClean="0"/>
              <a:t> </a:t>
            </a:r>
            <a:r>
              <a:rPr lang="ru-RU" dirty="0" smtClean="0">
                <a:hlinkClick r:id="rId8" tooltip="TCP"/>
              </a:rPr>
              <a:t>TCP</a:t>
            </a:r>
            <a:r>
              <a:rPr lang="ru-RU" dirty="0" smtClean="0"/>
              <a:t>-соединений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Текстовые </a:t>
            </a:r>
            <a:r>
              <a:rPr lang="ru-RU" sz="4000" dirty="0" smtClean="0"/>
              <a:t>редакторы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Atom </a:t>
            </a:r>
            <a:r>
              <a:rPr lang="ru-RU" b="1" dirty="0" smtClean="0"/>
              <a:t>от </a:t>
            </a:r>
            <a:r>
              <a:rPr lang="en-US" b="1" dirty="0" err="1" smtClean="0"/>
              <a:t>GitHub</a:t>
            </a:r>
            <a:endParaRPr lang="uk-UA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Brackets </a:t>
            </a:r>
            <a:r>
              <a:rPr lang="ru-RU" b="1" dirty="0" smtClean="0"/>
              <a:t>от </a:t>
            </a:r>
            <a:r>
              <a:rPr lang="en-US" b="1" dirty="0" smtClean="0"/>
              <a:t>Adobe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Notepad++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Sublime </a:t>
            </a:r>
            <a:r>
              <a:rPr lang="en-US" b="1" dirty="0" smtClean="0"/>
              <a:t>Text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Visual Studio Code </a:t>
            </a:r>
            <a:r>
              <a:rPr lang="ru-RU" b="1" dirty="0" smtClean="0"/>
              <a:t>от </a:t>
            </a:r>
            <a:r>
              <a:rPr lang="en-US" b="1" dirty="0" smtClean="0"/>
              <a:t>Microsoft</a:t>
            </a:r>
            <a:endParaRPr lang="ru-RU" b="1" dirty="0" smtClean="0"/>
          </a:p>
          <a:p>
            <a:pPr algn="ctr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IDE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Aptana</a:t>
            </a:r>
            <a:r>
              <a:rPr lang="en-US" b="1" dirty="0" smtClean="0"/>
              <a:t> </a:t>
            </a:r>
            <a:r>
              <a:rPr lang="en-US" b="1" dirty="0" smtClean="0"/>
              <a:t>Studio</a:t>
            </a:r>
            <a:endParaRPr lang="uk-UA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Netbeans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PhpStorm</a:t>
            </a:r>
            <a:r>
              <a:rPr lang="en-US" b="1" dirty="0" smtClean="0"/>
              <a:t> </a:t>
            </a:r>
            <a:r>
              <a:rPr lang="ru-RU" b="1" dirty="0" smtClean="0"/>
              <a:t>от </a:t>
            </a:r>
            <a:r>
              <a:rPr lang="en-US" b="1" dirty="0" err="1" smtClean="0"/>
              <a:t>JetBrains</a:t>
            </a:r>
            <a:endParaRPr lang="uk-UA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err="1" smtClean="0"/>
              <a:t>Онлайн-редакторы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Cloud9</a:t>
            </a:r>
            <a:r>
              <a:rPr lang="ru-RU" dirty="0" smtClean="0"/>
              <a:t> — </a:t>
            </a:r>
            <a:r>
              <a:rPr lang="ru-RU" dirty="0" smtClean="0">
                <a:hlinkClick r:id="rId2"/>
              </a:rPr>
              <a:t>https://c9.io/</a:t>
            </a:r>
            <a:endParaRPr lang="ru-RU" dirty="0" smtClean="0"/>
          </a:p>
          <a:p>
            <a:r>
              <a:rPr lang="ru-RU" b="1" dirty="0" err="1" smtClean="0"/>
              <a:t>ICEcoder</a:t>
            </a:r>
            <a:r>
              <a:rPr lang="ru-RU" dirty="0" smtClean="0"/>
              <a:t> — </a:t>
            </a:r>
            <a:r>
              <a:rPr lang="ru-RU" dirty="0" smtClean="0">
                <a:hlinkClick r:id="rId3"/>
              </a:rPr>
              <a:t>http://icecoder.net/</a:t>
            </a:r>
            <a:endParaRPr lang="ru-RU" dirty="0" smtClean="0"/>
          </a:p>
          <a:p>
            <a:r>
              <a:rPr lang="ru-RU" b="1" dirty="0" err="1" smtClean="0"/>
              <a:t>Codio</a:t>
            </a:r>
            <a:r>
              <a:rPr lang="ru-RU" dirty="0" smtClean="0"/>
              <a:t> — </a:t>
            </a:r>
            <a:r>
              <a:rPr lang="ru-RU" dirty="0" smtClean="0">
                <a:hlinkClick r:id="rId4"/>
              </a:rPr>
              <a:t>http://codio.com/</a:t>
            </a:r>
            <a:endParaRPr lang="ru-RU" dirty="0" smtClean="0"/>
          </a:p>
          <a:p>
            <a:r>
              <a:rPr lang="ru-RU" b="1" dirty="0" err="1" smtClean="0"/>
              <a:t>Codeanywhere</a:t>
            </a:r>
            <a:r>
              <a:rPr lang="ru-RU" dirty="0" smtClean="0"/>
              <a:t> — </a:t>
            </a:r>
            <a:r>
              <a:rPr lang="ru-RU" dirty="0" smtClean="0">
                <a:hlinkClick r:id="rId5"/>
              </a:rPr>
              <a:t>https://codeanywhere.com/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smtClean="0"/>
              <a:t>Контроль </a:t>
            </a:r>
            <a:r>
              <a:rPr lang="ru-RU" sz="4000" b="1" dirty="0" smtClean="0"/>
              <a:t>версий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SVN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Mercurial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uk-UA" dirty="0" err="1" smtClean="0"/>
              <a:t>другие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Git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Git</a:t>
            </a:r>
            <a:r>
              <a:rPr lang="ru-RU" dirty="0" smtClean="0"/>
              <a:t> — распределённая VCS. Это значит, что мы работаем не с одним </a:t>
            </a:r>
            <a:r>
              <a:rPr lang="ru-RU" dirty="0" err="1" smtClean="0"/>
              <a:t>репозитарием</a:t>
            </a:r>
            <a:r>
              <a:rPr lang="ru-RU" dirty="0" smtClean="0"/>
              <a:t> на сервере, а каждый имеет у себя локальную копию </a:t>
            </a:r>
            <a:r>
              <a:rPr lang="ru-RU" dirty="0" err="1" smtClean="0"/>
              <a:t>репозитария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Git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 smtClean="0"/>
              <a:t>master</a:t>
            </a:r>
            <a:r>
              <a:rPr lang="ru-RU" dirty="0" smtClean="0"/>
              <a:t> — это та ветка, которая всегда, в любой (!) момент должна быть готова к </a:t>
            </a:r>
            <a:r>
              <a:rPr lang="ru-RU" dirty="0" err="1" smtClean="0"/>
              <a:t>деплою</a:t>
            </a:r>
            <a:r>
              <a:rPr lang="ru-RU" dirty="0" smtClean="0"/>
              <a:t> на </a:t>
            </a:r>
            <a:r>
              <a:rPr lang="ru-RU" dirty="0" err="1" smtClean="0"/>
              <a:t>продакшн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smtClean="0"/>
              <a:t>М</a:t>
            </a:r>
            <a:r>
              <a:rPr lang="ru-RU" dirty="0" err="1" smtClean="0"/>
              <a:t>ы</a:t>
            </a:r>
            <a:r>
              <a:rPr lang="ru-RU" dirty="0" smtClean="0"/>
              <a:t> </a:t>
            </a:r>
            <a:r>
              <a:rPr lang="ru-RU" dirty="0" smtClean="0"/>
              <a:t>никогда не делаем новые </a:t>
            </a:r>
            <a:r>
              <a:rPr lang="ru-RU" dirty="0" err="1" smtClean="0"/>
              <a:t>фичи</a:t>
            </a:r>
            <a:r>
              <a:rPr lang="ru-RU" dirty="0" smtClean="0"/>
              <a:t> и </a:t>
            </a:r>
            <a:r>
              <a:rPr lang="ru-RU" dirty="0" err="1" smtClean="0"/>
              <a:t>багфиксы</a:t>
            </a:r>
            <a:r>
              <a:rPr lang="ru-RU" dirty="0" smtClean="0"/>
              <a:t> сразу в </a:t>
            </a:r>
            <a:r>
              <a:rPr lang="ru-RU" dirty="0" err="1" smtClean="0"/>
              <a:t>master</a:t>
            </a:r>
            <a:r>
              <a:rPr lang="ru-RU" dirty="0" smtClean="0"/>
              <a:t>, используем для этого </a:t>
            </a:r>
            <a:r>
              <a:rPr lang="ru-RU" dirty="0" smtClean="0"/>
              <a:t>ветки</a:t>
            </a:r>
          </a:p>
          <a:p>
            <a:endParaRPr lang="uk-UA" dirty="0" smtClean="0"/>
          </a:p>
          <a:p>
            <a:r>
              <a:rPr lang="ru-RU" b="1" dirty="0" smtClean="0"/>
              <a:t>Принцип</a:t>
            </a:r>
            <a:r>
              <a:rPr lang="ru-RU" dirty="0" smtClean="0"/>
              <a:t>: одна </a:t>
            </a:r>
            <a:r>
              <a:rPr lang="ru-RU" dirty="0" err="1" smtClean="0"/>
              <a:t>фича</a:t>
            </a:r>
            <a:r>
              <a:rPr lang="ru-RU" dirty="0" smtClean="0"/>
              <a:t> — </a:t>
            </a:r>
            <a:r>
              <a:rPr lang="ru-RU" dirty="0" err="1" smtClean="0"/>
              <a:t>одна</a:t>
            </a:r>
            <a:r>
              <a:rPr lang="ru-RU" dirty="0" smtClean="0"/>
              <a:t> ветка. Один </a:t>
            </a:r>
            <a:r>
              <a:rPr lang="ru-RU" dirty="0" err="1" smtClean="0"/>
              <a:t>багфикс</a:t>
            </a:r>
            <a:r>
              <a:rPr lang="ru-RU" dirty="0" smtClean="0"/>
              <a:t> (если предполагается длиннее двух </a:t>
            </a:r>
            <a:r>
              <a:rPr lang="ru-RU" dirty="0" err="1" smtClean="0"/>
              <a:t>коммитов</a:t>
            </a:r>
            <a:r>
              <a:rPr lang="ru-RU" dirty="0" smtClean="0"/>
              <a:t>) — одна ветка. Один эксперимент — одна ветка. Одна </a:t>
            </a:r>
            <a:r>
              <a:rPr lang="ru-RU" dirty="0" err="1" smtClean="0"/>
              <a:t>фича</a:t>
            </a:r>
            <a:r>
              <a:rPr lang="ru-RU" dirty="0" smtClean="0"/>
              <a:t> внутри эксперимента — ветка от </a:t>
            </a:r>
            <a:r>
              <a:rPr lang="ru-RU" dirty="0" smtClean="0"/>
              <a:t>ветки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Всегда пишем вразумительные комментарии к </a:t>
            </a:r>
            <a:r>
              <a:rPr lang="ru-RU" dirty="0" err="1" smtClean="0"/>
              <a:t>коммитам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После того, как </a:t>
            </a:r>
            <a:r>
              <a:rPr lang="ru-RU" dirty="0" err="1" smtClean="0"/>
              <a:t>фича</a:t>
            </a:r>
            <a:r>
              <a:rPr lang="ru-RU" dirty="0" smtClean="0"/>
              <a:t> (</a:t>
            </a:r>
            <a:r>
              <a:rPr lang="ru-RU" dirty="0" err="1" smtClean="0"/>
              <a:t>багфикс</a:t>
            </a:r>
            <a:r>
              <a:rPr lang="ru-RU" dirty="0" smtClean="0"/>
              <a:t>) написаны, оттестированы и готовы к </a:t>
            </a:r>
            <a:r>
              <a:rPr lang="ru-RU" dirty="0" err="1" smtClean="0"/>
              <a:t>продакшну</a:t>
            </a:r>
            <a:r>
              <a:rPr lang="ru-RU" dirty="0" smtClean="0"/>
              <a:t>, </a:t>
            </a:r>
            <a:r>
              <a:rPr lang="ru-RU" dirty="0" err="1" smtClean="0"/>
              <a:t>мержим</a:t>
            </a:r>
            <a:r>
              <a:rPr lang="ru-RU" dirty="0" smtClean="0"/>
              <a:t> ветку в </a:t>
            </a:r>
            <a:r>
              <a:rPr lang="ru-RU" dirty="0" err="1" smtClean="0"/>
              <a:t>master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239" cy="576064"/>
          </a:xfrm>
        </p:spPr>
        <p:txBody>
          <a:bodyPr/>
          <a:lstStyle/>
          <a:p>
            <a:pPr algn="ctr"/>
            <a:r>
              <a:rPr lang="en-US" sz="4000" dirty="0" err="1" smtClean="0"/>
              <a:t>GitLab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2780928"/>
            <a:ext cx="8229239" cy="1008112"/>
          </a:xfrm>
        </p:spPr>
        <p:txBody>
          <a:bodyPr/>
          <a:lstStyle/>
          <a:p>
            <a:r>
              <a:rPr lang="ru-RU" b="1" dirty="0" err="1" smtClean="0"/>
              <a:t>GitLab</a:t>
            </a:r>
            <a:r>
              <a:rPr lang="ru-RU" dirty="0" smtClean="0"/>
              <a:t> </a:t>
            </a:r>
            <a:r>
              <a:rPr lang="ru-RU" dirty="0" smtClean="0"/>
              <a:t>— это система управления исходным кодом для </a:t>
            </a:r>
            <a:r>
              <a:rPr lang="ru-RU" dirty="0" err="1" smtClean="0">
                <a:hlinkClick r:id="rId2"/>
              </a:rPr>
              <a:t>git</a:t>
            </a:r>
            <a:r>
              <a:rPr lang="ru-RU" dirty="0" smtClean="0"/>
              <a:t>, достойная альтернатива известным проектам </a:t>
            </a:r>
            <a:r>
              <a:rPr lang="ru-RU" dirty="0" err="1" smtClean="0"/>
              <a:t>GitHub</a:t>
            </a:r>
            <a:r>
              <a:rPr lang="ru-RU" dirty="0" smtClean="0"/>
              <a:t>, </a:t>
            </a:r>
            <a:r>
              <a:rPr lang="ru-RU" dirty="0" err="1" smtClean="0"/>
              <a:t>BitBucket</a:t>
            </a:r>
            <a:r>
              <a:rPr lang="ru-RU" dirty="0" smtClean="0"/>
              <a:t> и прочим </a:t>
            </a:r>
            <a:r>
              <a:rPr lang="ru-RU" dirty="0" err="1" smtClean="0"/>
              <a:t>онлайн</a:t>
            </a:r>
            <a:r>
              <a:rPr lang="ru-RU" dirty="0" smtClean="0"/>
              <a:t> </a:t>
            </a:r>
            <a:r>
              <a:rPr lang="ru-RU" dirty="0" err="1" smtClean="0"/>
              <a:t>git-хостингам</a:t>
            </a:r>
            <a:r>
              <a:rPr lang="ru-RU" dirty="0" smtClean="0"/>
              <a:t>. 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88640"/>
            <a:ext cx="8229239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39552" y="980728"/>
            <a:ext cx="8229239" cy="1008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— крупнейший 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 tooltip="Веб-сервис"/>
              </a:rPr>
              <a:t>веб-сервис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хостинга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 tooltip="IT"/>
              </a:rPr>
              <a:t>IT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-проектов и их совместной разработки. Основан на системе контроля версий 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5" tooltip="Git"/>
              </a:rPr>
              <a:t>Git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и разработан на 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 tooltip="Ruby on Rails"/>
              </a:rPr>
              <a:t>Ruby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 tooltip="Ruby on Rails"/>
              </a:rPr>
              <a:t>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 tooltip="Ruby on Rails"/>
              </a:rPr>
              <a:t>on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 tooltip="Ruby on Rails"/>
              </a:rPr>
              <a:t>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 tooltip="Ruby on Rails"/>
              </a:rPr>
              <a:t>Rails</a:t>
            </a:r>
            <a:r>
              <a:rPr kumimoji="0" lang="ru-RU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и 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 tooltip="Erlang"/>
              </a:rPr>
              <a:t>Erlang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компанией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Inc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3861048"/>
            <a:ext cx="7869199" cy="724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Bitbucket</a:t>
            </a: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539552" y="4725144"/>
            <a:ext cx="8218895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Bitbucket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— 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 tooltip="Веб-сервис"/>
              </a:rPr>
              <a:t>веб-сервис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хостинга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проектов и их совместной разработки, основанный на системе контроля версий </a:t>
            </a:r>
            <a:r>
              <a:rPr kumimoji="0" lang="ru-R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8" tooltip="Mercurial"/>
              </a:rPr>
              <a:t>Mercurial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kumimoji="0" lang="ru-R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5" tooltip="Git"/>
              </a:rPr>
              <a:t>Git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Менеджеры задач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r>
              <a:rPr lang="uk-UA" dirty="0" smtClean="0"/>
              <a:t> - </a:t>
            </a:r>
            <a:r>
              <a:rPr lang="ru-RU" sz="1600" dirty="0" smtClean="0"/>
              <a:t>Система управления проектами и отслеживания ошибок с </a:t>
            </a:r>
            <a:r>
              <a:rPr lang="ru-RU" sz="1600" dirty="0" err="1" smtClean="0"/>
              <a:t>веб-интерфейсом</a:t>
            </a:r>
            <a:endParaRPr lang="ru-RU" sz="1600" dirty="0" smtClean="0"/>
          </a:p>
          <a:p>
            <a:r>
              <a:rPr lang="en-US" dirty="0" err="1" smtClean="0"/>
              <a:t>Redmine</a:t>
            </a:r>
            <a:r>
              <a:rPr lang="uk-UA" dirty="0" smtClean="0"/>
              <a:t> -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 для управления проектами и отслеживания ошибок</a:t>
            </a:r>
            <a:endParaRPr lang="en-US" dirty="0" smtClean="0"/>
          </a:p>
          <a:p>
            <a:r>
              <a:rPr lang="en-US" dirty="0" err="1" smtClean="0"/>
              <a:t>Trello</a:t>
            </a:r>
            <a:r>
              <a:rPr lang="uk-UA" dirty="0" smtClean="0"/>
              <a:t> - </a:t>
            </a:r>
            <a:r>
              <a:rPr lang="ru-RU" dirty="0" smtClean="0"/>
              <a:t>Бесплатная </a:t>
            </a:r>
            <a:r>
              <a:rPr lang="ru-RU" dirty="0" err="1" smtClean="0"/>
              <a:t>браузерная</a:t>
            </a:r>
            <a:r>
              <a:rPr lang="ru-RU" dirty="0" smtClean="0"/>
              <a:t> система управления проектами</a:t>
            </a:r>
            <a:endParaRPr lang="en-US" dirty="0" smtClean="0"/>
          </a:p>
          <a:p>
            <a:r>
              <a:rPr lang="ru-RU" dirty="0" smtClean="0"/>
              <a:t>Битрикс24</a:t>
            </a:r>
            <a:r>
              <a:rPr lang="en-US" dirty="0" smtClean="0"/>
              <a:t> – </a:t>
            </a:r>
            <a:r>
              <a:rPr lang="uk-UA" dirty="0" err="1" smtClean="0"/>
              <a:t>Таск</a:t>
            </a:r>
            <a:r>
              <a:rPr lang="uk-UA" dirty="0" smtClean="0"/>
              <a:t> </a:t>
            </a:r>
            <a:r>
              <a:rPr lang="uk-UA" dirty="0" smtClean="0"/>
              <a:t>менеджер </a:t>
            </a:r>
            <a:r>
              <a:rPr lang="uk-UA" dirty="0" err="1" smtClean="0"/>
              <a:t>это</a:t>
            </a:r>
            <a:r>
              <a:rPr lang="uk-UA" dirty="0" smtClean="0"/>
              <a:t> один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модулей</a:t>
            </a:r>
            <a:r>
              <a:rPr lang="uk-UA" dirty="0" smtClean="0"/>
              <a:t> систем</a:t>
            </a:r>
            <a:r>
              <a:rPr lang="ru-RU" dirty="0" err="1" smtClean="0"/>
              <a:t>ы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err="1" smtClean="0"/>
              <a:t>Функции</a:t>
            </a:r>
            <a:r>
              <a:rPr lang="uk-UA" dirty="0" smtClean="0"/>
              <a:t>: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Drag&amp;Drop</a:t>
            </a:r>
            <a:r>
              <a:rPr lang="ru-RU" dirty="0" smtClean="0"/>
              <a:t> для перетаскивания задач в </a:t>
            </a:r>
            <a:r>
              <a:rPr lang="ru-RU" dirty="0" err="1" smtClean="0"/>
              <a:t>бэклоге</a:t>
            </a:r>
            <a:r>
              <a:rPr lang="ru-RU" dirty="0" smtClean="0"/>
              <a:t>, </a:t>
            </a:r>
            <a:r>
              <a:rPr lang="ru-RU" dirty="0" err="1" smtClean="0"/>
              <a:t>в</a:t>
            </a:r>
            <a:r>
              <a:rPr lang="ru-RU" dirty="0" smtClean="0"/>
              <a:t> спринте.</a:t>
            </a:r>
            <a:br>
              <a:rPr lang="ru-RU" dirty="0" smtClean="0"/>
            </a:br>
            <a:r>
              <a:rPr lang="ru-RU" dirty="0" smtClean="0"/>
              <a:t>• Большое количество настроек фильтрации.</a:t>
            </a:r>
            <a:br>
              <a:rPr lang="ru-RU" dirty="0" smtClean="0"/>
            </a:br>
            <a:r>
              <a:rPr lang="ru-RU" dirty="0" smtClean="0"/>
              <a:t>• Визуализация — позволяет быстро ориентироваться и делать изменения в спринте.</a:t>
            </a:r>
            <a:br>
              <a:rPr lang="ru-RU" dirty="0" smtClean="0"/>
            </a:br>
            <a:r>
              <a:rPr lang="ru-RU" dirty="0" smtClean="0"/>
              <a:t>• Возможность выбора причин для закрытия задач.</a:t>
            </a:r>
            <a:br>
              <a:rPr lang="ru-RU" dirty="0" smtClean="0"/>
            </a:br>
            <a:r>
              <a:rPr lang="ru-RU" dirty="0" smtClean="0"/>
              <a:t>• Детальные отчеты.</a:t>
            </a:r>
            <a:br>
              <a:rPr lang="ru-RU" dirty="0" smtClean="0"/>
            </a:br>
            <a:r>
              <a:rPr lang="ru-RU" dirty="0" smtClean="0"/>
              <a:t>• Простота в управлении проектами.</a:t>
            </a:r>
            <a:br>
              <a:rPr lang="ru-RU" dirty="0" smtClean="0"/>
            </a:br>
            <a:r>
              <a:rPr lang="ru-RU" dirty="0" smtClean="0"/>
              <a:t>• Простой и удобный </a:t>
            </a:r>
            <a:r>
              <a:rPr lang="ru-RU" dirty="0" err="1" smtClean="0"/>
              <a:t>трэкер</a:t>
            </a:r>
            <a:r>
              <a:rPr lang="ru-RU" dirty="0" smtClean="0"/>
              <a:t> времени.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JIRA</a:t>
            </a:r>
            <a:endParaRPr lang="ru-RU" sz="4000" dirty="0"/>
          </a:p>
        </p:txBody>
      </p:sp>
      <p:pic>
        <p:nvPicPr>
          <p:cNvPr id="38916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768"/>
            <a:ext cx="8748464" cy="5070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IDE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Термин </a:t>
            </a:r>
            <a:r>
              <a:rPr lang="ru-RU" dirty="0" smtClean="0"/>
              <a:t>IDE (</a:t>
            </a:r>
            <a:r>
              <a:rPr lang="ru-RU" dirty="0" err="1" smtClean="0"/>
              <a:t>Integrated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Environment</a:t>
            </a:r>
            <a:r>
              <a:rPr lang="ru-RU" dirty="0" smtClean="0"/>
              <a:t>) – «интегрированная среда разработки», означает редактор, который расширен большим количеством «</a:t>
            </a:r>
            <a:r>
              <a:rPr lang="ru-RU" dirty="0" err="1" smtClean="0"/>
              <a:t>наворотов</a:t>
            </a:r>
            <a:r>
              <a:rPr lang="ru-RU" dirty="0" smtClean="0"/>
              <a:t>», умеет работать со вспомогательными системами, такими как </a:t>
            </a:r>
            <a:r>
              <a:rPr lang="ru-RU" dirty="0" err="1" smtClean="0"/>
              <a:t>багтрекер</a:t>
            </a:r>
            <a:r>
              <a:rPr lang="ru-RU" dirty="0" smtClean="0"/>
              <a:t>, контроль версий, и много чего ещё.</a:t>
            </a:r>
          </a:p>
          <a:p>
            <a:pPr algn="just"/>
            <a:r>
              <a:rPr lang="ru-RU" dirty="0" smtClean="0"/>
              <a:t>Как правило, IDE загружает весь проект целиком, поэтому может предоставлять </a:t>
            </a:r>
            <a:r>
              <a:rPr lang="ru-RU" dirty="0" err="1" smtClean="0"/>
              <a:t>автодополнение</a:t>
            </a:r>
            <a:r>
              <a:rPr lang="ru-RU" dirty="0" smtClean="0"/>
              <a:t> по функциям всего проекта, удобную навигацию по его файлам и т.п.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Redmine</a:t>
            </a:r>
            <a:endParaRPr lang="ru-RU" sz="4400" dirty="0"/>
          </a:p>
        </p:txBody>
      </p:sp>
      <p:pic>
        <p:nvPicPr>
          <p:cNvPr id="27650" name="Picture 2" descr="https://habrastorage.org/files/95e/d8a/7b7/95ed8a7b7a9e429cb8695f06e2f21a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68821"/>
            <a:ext cx="8100392" cy="5172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Битрикс24</a:t>
            </a:r>
            <a:endParaRPr lang="ru-RU" sz="4000" dirty="0"/>
          </a:p>
        </p:txBody>
      </p:sp>
      <p:pic>
        <p:nvPicPr>
          <p:cNvPr id="39938" name="Picture 2" descr="https://habrastorage.org/files/353/a88/b66/353a88b66f8140adb8a9be6d322653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4825"/>
            <a:ext cx="9144000" cy="4413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uk-UA" sz="2800" dirty="0" err="1" smtClean="0">
                <a:latin typeface="Calibri"/>
                <a:ea typeface="Calibri"/>
                <a:cs typeface="Calibri"/>
                <a:sym typeface="Calibri"/>
              </a:rPr>
              <a:t>Устновить</a:t>
            </a:r>
            <a:r>
              <a:rPr lang="uk-UA" sz="2800" dirty="0" smtClean="0">
                <a:latin typeface="Calibri"/>
                <a:ea typeface="Calibri"/>
                <a:cs typeface="Calibri"/>
                <a:sym typeface="Calibri"/>
              </a:rPr>
              <a:t> редактор </a:t>
            </a:r>
            <a:r>
              <a:rPr lang="uk-UA" sz="2800" dirty="0" err="1" smtClean="0">
                <a:latin typeface="Calibri"/>
                <a:ea typeface="Calibri"/>
                <a:cs typeface="Calibri"/>
                <a:sym typeface="Calibri"/>
              </a:rPr>
              <a:t>кода</a:t>
            </a:r>
            <a:endParaRPr lang="uk-UA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32000" lvl="0" indent="-330400"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uk-UA" sz="2800" dirty="0" err="1" smtClean="0">
                <a:latin typeface="Calibri"/>
                <a:ea typeface="Calibri"/>
                <a:cs typeface="Calibri"/>
                <a:sym typeface="Calibri"/>
              </a:rPr>
              <a:t>Создать</a:t>
            </a:r>
            <a:r>
              <a:rPr lang="uk-UA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аккаунт</a:t>
            </a:r>
            <a:endParaRPr lang="en-US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uk-UA" sz="2800" dirty="0" err="1" smtClean="0"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lang="uk-UA" sz="2800" dirty="0" err="1" smtClean="0">
                <a:latin typeface="Calibri"/>
                <a:ea typeface="Calibri"/>
                <a:cs typeface="Calibri"/>
                <a:sym typeface="Calibri"/>
              </a:rPr>
              <a:t>астроить</a:t>
            </a:r>
            <a:r>
              <a:rPr lang="uk-UA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800" dirty="0" smtClean="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IDE</a:t>
            </a:r>
            <a:endParaRPr lang="ru-RU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Подсветка синтаксиса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5255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Подсветка синтаксиса языка программирования, на котором вы пишете код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Подсказки кода, авто-завершения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Возможность отлаживать код (англ. </a:t>
            </a:r>
            <a:r>
              <a:rPr lang="ru-RU" dirty="0" err="1" smtClean="0"/>
              <a:t>Debugging</a:t>
            </a:r>
            <a:r>
              <a:rPr lang="ru-RU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Расширяемость с помощью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Возможность работать с </a:t>
            </a:r>
            <a:r>
              <a:rPr lang="ru-RU" dirty="0" err="1" smtClean="0"/>
              <a:t>Git</a:t>
            </a:r>
            <a:r>
              <a:rPr lang="ru-RU" dirty="0" smtClean="0"/>
              <a:t> (или другой системой)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Поддержка препроцессоров, если вы их используете (LESS / </a:t>
            </a:r>
            <a:r>
              <a:rPr lang="ru-RU" dirty="0" err="1" smtClean="0"/>
              <a:t>Sass</a:t>
            </a:r>
            <a:r>
              <a:rPr lang="ru-RU" dirty="0" smtClean="0"/>
              <a:t> и т.д.)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Наличие встроенного FTP-клиента, SSH и тому подобное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Подсветка синтаксиса языка</a:t>
            </a:r>
            <a:endParaRPr lang="ru-RU" sz="4000" dirty="0"/>
          </a:p>
        </p:txBody>
      </p:sp>
      <p:pic>
        <p:nvPicPr>
          <p:cNvPr id="4" name="Picture 4" descr="Результат пошуку зображень за запитом &quot;Подсветка синтаксиса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6832"/>
            <a:ext cx="9143999" cy="3437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Подсказки кода</a:t>
            </a:r>
            <a:endParaRPr lang="ru-RU" sz="4000" dirty="0"/>
          </a:p>
        </p:txBody>
      </p:sp>
      <p:pic>
        <p:nvPicPr>
          <p:cNvPr id="25602" name="Picture 2" descr="Результат пошуку зображень за запитом &quot;Подсказки кода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84784"/>
            <a:ext cx="6768752" cy="4926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Возможность отлаживать код</a:t>
            </a:r>
            <a:endParaRPr lang="ru-RU" sz="4000" dirty="0"/>
          </a:p>
        </p:txBody>
      </p:sp>
      <p:pic>
        <p:nvPicPr>
          <p:cNvPr id="2050" name="Picture 2" descr="Результат пошуку зображень за запитом &quot;phpstorm xdebu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708921"/>
            <a:ext cx="9144000" cy="2354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Расширяемость с помощью </a:t>
            </a:r>
            <a:r>
              <a:rPr lang="ru-RU" sz="4000" dirty="0" err="1" smtClean="0"/>
              <a:t>плагинов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uk-UA" dirty="0" smtClean="0"/>
              <a:t>Б</a:t>
            </a:r>
            <a:r>
              <a:rPr lang="ru-RU" dirty="0" err="1" smtClean="0"/>
              <a:t>огатый</a:t>
            </a:r>
            <a:r>
              <a:rPr lang="ru-RU" dirty="0" smtClean="0"/>
              <a:t> </a:t>
            </a:r>
            <a:r>
              <a:rPr lang="ru-RU" dirty="0" smtClean="0"/>
              <a:t>выбор </a:t>
            </a:r>
            <a:r>
              <a:rPr lang="ru-RU" dirty="0" err="1" smtClean="0"/>
              <a:t>плагинов</a:t>
            </a:r>
            <a:r>
              <a:rPr lang="ru-RU" dirty="0" smtClean="0"/>
              <a:t>, добавляющих поддержку различных </a:t>
            </a:r>
            <a:r>
              <a:rPr lang="ru-RU" dirty="0" smtClean="0"/>
              <a:t>языков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Темные темы для комфортной </a:t>
            </a:r>
            <a:r>
              <a:rPr lang="ru-RU" dirty="0" smtClean="0"/>
              <a:t>работы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IDE helper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BitrixStorm</a:t>
            </a:r>
            <a:r>
              <a:rPr lang="en-US" dirty="0" smtClean="0"/>
              <a:t> - </a:t>
            </a:r>
            <a:r>
              <a:rPr lang="ru-RU" dirty="0" smtClean="0"/>
              <a:t>упрощает навигацию по </a:t>
            </a:r>
            <a:r>
              <a:rPr lang="ru-RU" dirty="0" smtClean="0"/>
              <a:t>проекту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CodeGlance</a:t>
            </a:r>
            <a:r>
              <a:rPr lang="en-US" dirty="0" smtClean="0"/>
              <a:t> — </a:t>
            </a:r>
            <a:r>
              <a:rPr lang="ru-RU" dirty="0" smtClean="0"/>
              <a:t>добавляет </a:t>
            </a:r>
            <a:r>
              <a:rPr lang="en-US" dirty="0" err="1" smtClean="0"/>
              <a:t>minimap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smtClean="0"/>
              <a:t>файла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</a:t>
            </a:r>
            <a:r>
              <a:rPr lang="ru-RU" dirty="0" err="1" smtClean="0"/>
              <a:t>egexpTester</a:t>
            </a:r>
            <a:r>
              <a:rPr lang="ru-RU" dirty="0" smtClean="0"/>
              <a:t> </a:t>
            </a:r>
            <a:r>
              <a:rPr lang="ru-RU" dirty="0" smtClean="0"/>
              <a:t>— можно не выходя из IDE проверить работу </a:t>
            </a:r>
            <a:r>
              <a:rPr lang="ru-RU" dirty="0" err="1" smtClean="0"/>
              <a:t>регулярки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</a:t>
            </a:r>
            <a:r>
              <a:rPr lang="ru-RU" dirty="0" smtClean="0"/>
              <a:t>HP </a:t>
            </a:r>
            <a:r>
              <a:rPr lang="ru-RU" dirty="0" err="1" smtClean="0"/>
              <a:t>Advanced</a:t>
            </a:r>
            <a:r>
              <a:rPr lang="ru-RU" dirty="0" smtClean="0"/>
              <a:t> </a:t>
            </a:r>
            <a:r>
              <a:rPr lang="ru-RU" dirty="0" err="1" smtClean="0"/>
              <a:t>AutoComplete</a:t>
            </a:r>
            <a:r>
              <a:rPr lang="ru-RU" dirty="0" smtClean="0"/>
              <a:t> — добавляет </a:t>
            </a:r>
            <a:r>
              <a:rPr lang="ru-RU" dirty="0" err="1" smtClean="0"/>
              <a:t>автокомплит</a:t>
            </a:r>
            <a:r>
              <a:rPr lang="ru-RU" dirty="0" smtClean="0"/>
              <a:t> для ряда функций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Возможность работать с </a:t>
            </a:r>
            <a:r>
              <a:rPr lang="ru-RU" sz="4000" dirty="0" err="1" smtClean="0"/>
              <a:t>Git</a:t>
            </a:r>
            <a:r>
              <a:rPr lang="ru-RU" sz="4000" dirty="0" smtClean="0"/>
              <a:t>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(</a:t>
            </a:r>
            <a:r>
              <a:rPr lang="ru-RU" sz="4000" dirty="0" smtClean="0"/>
              <a:t>или другой системой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pic>
        <p:nvPicPr>
          <p:cNvPr id="26626" name="Picture 2" descr="Результат пошуку зображень за запитом &quot;phpstorm gi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916832"/>
            <a:ext cx="4552950" cy="4086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Поддержка препроцессоров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Препроцессор</a:t>
            </a:r>
            <a:r>
              <a:rPr lang="ru-RU" dirty="0" smtClean="0"/>
              <a:t> </a:t>
            </a:r>
            <a:r>
              <a:rPr lang="ru-RU" dirty="0" smtClean="0"/>
              <a:t> — </a:t>
            </a:r>
            <a:r>
              <a:rPr lang="ru-RU" dirty="0" smtClean="0"/>
              <a:t>это инструмент, преобразующий код из одного синтаксиса в другой. Обычно, на вход препроцессора поступает код, написанный с использованием синтаксических конструкций, понятных этому препроцессору</a:t>
            </a:r>
            <a:r>
              <a:rPr lang="ru-RU" dirty="0" smtClean="0"/>
              <a:t>.</a:t>
            </a:r>
          </a:p>
          <a:p>
            <a:endParaRPr lang="uk-UA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помощи препроцессоров вы можете писать код, который нацелен на: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Читабельность для человека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Структурированность и логичность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Производительность</a:t>
            </a:r>
          </a:p>
          <a:p>
            <a:pPr>
              <a:buFont typeface="Arial" pitchFamily="34" charset="0"/>
              <a:buChar char="•"/>
            </a:pPr>
            <a:endParaRPr lang="uk-UA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461</Words>
  <Application>Microsoft Office PowerPoint</Application>
  <PresentationFormat>Экран (4:3)</PresentationFormat>
  <Paragraphs>95</Paragraphs>
  <Slides>23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Слайд 1</vt:lpstr>
      <vt:lpstr>IDE</vt:lpstr>
      <vt:lpstr>Подсветка синтаксиса</vt:lpstr>
      <vt:lpstr>Подсветка синтаксиса языка</vt:lpstr>
      <vt:lpstr>Подсказки кода</vt:lpstr>
      <vt:lpstr>Возможность отлаживать код</vt:lpstr>
      <vt:lpstr>Расширяемость с помощью плагинов</vt:lpstr>
      <vt:lpstr>Возможность работать с Git  (или другой системой)</vt:lpstr>
      <vt:lpstr>Поддержка препроцессоров</vt:lpstr>
      <vt:lpstr>Наличие встроенного  FTP-клиента, SSH</vt:lpstr>
      <vt:lpstr>Текстовые редакторы</vt:lpstr>
      <vt:lpstr>IDE</vt:lpstr>
      <vt:lpstr>Онлайн-редакторы</vt:lpstr>
      <vt:lpstr>Контроль версий</vt:lpstr>
      <vt:lpstr>Git</vt:lpstr>
      <vt:lpstr>Git</vt:lpstr>
      <vt:lpstr>GitLab</vt:lpstr>
      <vt:lpstr>Менеджеры задач</vt:lpstr>
      <vt:lpstr>JIRA</vt:lpstr>
      <vt:lpstr>Redmine</vt:lpstr>
      <vt:lpstr>Битрикс24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41</cp:revision>
  <dcterms:modified xsi:type="dcterms:W3CDTF">2017-05-21T09:02:04Z</dcterms:modified>
</cp:coreProperties>
</file>