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96" r:id="rId3"/>
    <p:sldMasterId id="2147483697" r:id="rId4"/>
    <p:sldMasterId id="2147483698" r:id="rId5"/>
    <p:sldMasterId id="214748369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51435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slide" Target="slides/slide15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3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4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" name="Shape 301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20347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subTitle"/>
          </p:nvPr>
        </p:nvSpPr>
        <p:spPr>
          <a:xfrm>
            <a:off x="457200" y="205200"/>
            <a:ext cx="8229239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3" type="body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1" name="Shape 81"/>
          <p:cNvSpPr txBox="1"/>
          <p:nvPr>
            <p:ph idx="3" type="body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20347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5" name="Shape 95"/>
          <p:cNvSpPr txBox="1"/>
          <p:nvPr>
            <p:ph idx="3" type="body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6" name="Shape 96"/>
          <p:cNvSpPr txBox="1"/>
          <p:nvPr>
            <p:ph idx="4" type="body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pic>
        <p:nvPicPr>
          <p:cNvPr id="101" name="Shape 10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9" name="Shape 109"/>
          <p:cNvSpPr txBox="1"/>
          <p:nvPr>
            <p:ph idx="1" type="subTitle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6" name="Shape 116"/>
          <p:cNvSpPr txBox="1"/>
          <p:nvPr>
            <p:ph idx="2" type="body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subTitle"/>
          </p:nvPr>
        </p:nvSpPr>
        <p:spPr>
          <a:xfrm>
            <a:off x="457200" y="205200"/>
            <a:ext cx="8229239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4" name="Shape 124"/>
          <p:cNvSpPr txBox="1"/>
          <p:nvPr>
            <p:ph idx="2" type="body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5" name="Shape 125"/>
          <p:cNvSpPr txBox="1"/>
          <p:nvPr>
            <p:ph idx="3" type="body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9" name="Shape 129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0" name="Shape 130"/>
          <p:cNvSpPr txBox="1"/>
          <p:nvPr>
            <p:ph idx="3" type="body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4" name="Shape 134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5" name="Shape 135"/>
          <p:cNvSpPr txBox="1"/>
          <p:nvPr>
            <p:ph idx="3" type="body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457200" y="120347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9" name="Shape 139"/>
          <p:cNvSpPr txBox="1"/>
          <p:nvPr>
            <p:ph idx="2" type="body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3" name="Shape 143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4" name="Shape 144"/>
          <p:cNvSpPr txBox="1"/>
          <p:nvPr>
            <p:ph idx="3" type="body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5" name="Shape 145"/>
          <p:cNvSpPr txBox="1"/>
          <p:nvPr>
            <p:ph idx="4" type="body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9" name="Shape 149"/>
          <p:cNvSpPr txBox="1"/>
          <p:nvPr>
            <p:ph idx="2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pic>
        <p:nvPicPr>
          <p:cNvPr id="150" name="Shape 1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8" name="Shape 158"/>
          <p:cNvSpPr txBox="1"/>
          <p:nvPr>
            <p:ph idx="1" type="subTitle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" name="Shape 18"/>
          <p:cNvSpPr txBox="1"/>
          <p:nvPr>
            <p:ph idx="2" type="body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5" name="Shape 165"/>
          <p:cNvSpPr txBox="1"/>
          <p:nvPr>
            <p:ph idx="2" type="body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subTitle"/>
          </p:nvPr>
        </p:nvSpPr>
        <p:spPr>
          <a:xfrm>
            <a:off x="457200" y="205200"/>
            <a:ext cx="8229239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3" name="Shape 173"/>
          <p:cNvSpPr txBox="1"/>
          <p:nvPr>
            <p:ph idx="2" type="body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4" name="Shape 174"/>
          <p:cNvSpPr txBox="1"/>
          <p:nvPr>
            <p:ph idx="3" type="body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8" name="Shape 178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9" name="Shape 179"/>
          <p:cNvSpPr txBox="1"/>
          <p:nvPr>
            <p:ph idx="3" type="body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3" name="Shape 183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4" name="Shape 184"/>
          <p:cNvSpPr txBox="1"/>
          <p:nvPr>
            <p:ph idx="3" type="body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457200" y="120347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8" name="Shape 188"/>
          <p:cNvSpPr txBox="1"/>
          <p:nvPr>
            <p:ph idx="2" type="body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2" name="Shape 192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3" name="Shape 193"/>
          <p:cNvSpPr txBox="1"/>
          <p:nvPr>
            <p:ph idx="3" type="body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4" name="Shape 194"/>
          <p:cNvSpPr txBox="1"/>
          <p:nvPr>
            <p:ph idx="4" type="body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8" name="Shape 198"/>
          <p:cNvSpPr txBox="1"/>
          <p:nvPr>
            <p:ph idx="2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pic>
        <p:nvPicPr>
          <p:cNvPr id="199" name="Shape 19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" type="subTitle"/>
          </p:nvPr>
        </p:nvSpPr>
        <p:spPr>
          <a:xfrm>
            <a:off x="457200" y="205200"/>
            <a:ext cx="8229239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3" type="body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200"/>
            <a:ext cx="8228879" cy="85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3479"/>
            <a:ext cx="8228879" cy="2982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/>
        </p:nvSpPr>
        <p:spPr>
          <a:xfrm>
            <a:off x="457200" y="205200"/>
            <a:ext cx="8228520" cy="857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457200" y="1203479"/>
            <a:ext cx="8228520" cy="2982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457200" y="205200"/>
            <a:ext cx="8228520" cy="857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Конструкторы</a:t>
            </a:r>
          </a:p>
        </p:txBody>
      </p:sp>
      <p:sp>
        <p:nvSpPr>
          <p:cNvPr id="208" name="Shape 208"/>
          <p:cNvSpPr/>
          <p:nvPr/>
        </p:nvSpPr>
        <p:spPr>
          <a:xfrm>
            <a:off x="457200" y="1203479"/>
            <a:ext cx="8228520" cy="298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__construct ([ mixed $args [, $... ]] )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Конструкторы, определенные в классах-родителях не вызываются автоматически. Чтобы вызвать конструктор, объявленный в родительском классе, следует обратиться к методу parent::__construct() внутри конструктора класса-потомка 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Начиная с версии PHP 5.3.3, методы с именами, совпадающими с последним элемeнтом имени класса, находящимся в пространстве имен, больше не будут считаться конструкторами </a:t>
            </a:r>
          </a:p>
        </p:txBody>
      </p:sp>
      <p:pic>
        <p:nvPicPr>
          <p:cNvPr id="209" name="Shape 2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760" y="3709800"/>
            <a:ext cx="4049639" cy="1413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20639" y="3108959"/>
            <a:ext cx="4021560" cy="1957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/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Исключения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78659" lvl="0" marL="4320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Модель исключений (exceptions) в PHP 5 схожа с используемыми в других языках программирования</a:t>
            </a:r>
          </a:p>
          <a:p>
            <a:pPr indent="-378659" lvl="0" marL="4320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Исключение можно сгенерировать при помощи оператора </a:t>
            </a:r>
            <a:r>
              <a:rPr b="0" i="1" lang="en-US" sz="22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throw</a:t>
            </a:r>
          </a:p>
          <a:p>
            <a:pPr indent="-378659" lvl="0" marL="4320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Можно перехватить</a:t>
            </a:r>
            <a:r>
              <a:rPr b="0" i="1" lang="en-US" sz="22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оператором</a:t>
            </a:r>
            <a:r>
              <a:rPr b="0" i="1" lang="en-US" sz="22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catch</a:t>
            </a:r>
          </a:p>
          <a:p>
            <a:pPr indent="-378659" lvl="0" marL="4320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Код генерирующий исключение, должен быть окружен блоком</a:t>
            </a:r>
            <a:r>
              <a:rPr b="0" i="1" lang="en-US" sz="22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try</a:t>
            </a:r>
          </a:p>
          <a:p>
            <a:pPr indent="-378659" lvl="0" marL="4320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Каждый блок try должен иметь как минимум один соответствующий ему блок</a:t>
            </a:r>
            <a:r>
              <a:rPr b="0" i="1" lang="en-US" sz="22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catch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или</a:t>
            </a:r>
            <a:r>
              <a:rPr b="0" i="1" lang="en-US" sz="22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finally</a:t>
            </a:r>
          </a:p>
          <a:p>
            <a:pPr indent="-378659" lvl="0" marL="4320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Генерируемый объект должен принадлежать классу Exception или наследоваться от Exception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/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try...catch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91359" lvl="0" marL="4320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Можно использовать несколько блоков catch, перехватывающих различные классы исключений</a:t>
            </a:r>
          </a:p>
          <a:p>
            <a:pPr indent="-391359" lvl="0" marL="4320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Нормальное выполнение кода будет продолжено за последним блоком catch</a:t>
            </a:r>
          </a:p>
          <a:p>
            <a:pPr indent="-391359" lvl="0" marL="4320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Исключения </a:t>
            </a:r>
            <a:r>
              <a:rPr lang="en-US" sz="2400"/>
              <a:t>также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могут быть сгенерированы оператором throw внутри блока catch</a:t>
            </a:r>
          </a:p>
          <a:p>
            <a:pPr indent="-391359" lvl="0" marL="4320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/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try...finally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91359" lvl="0" marL="4320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PHP 5.5 и более поздних версиях можно использовать блок finally после или вместо блока catch</a:t>
            </a:r>
          </a:p>
          <a:p>
            <a:pPr indent="-391359" lvl="0" marL="4320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Код в блоке finally всегда будет выполняться после кода в блоках try и catch, вне зависимости было ли брошено исключение или нет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/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Интерфейсы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53259" lvl="0" marL="4320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Интерфейсы объектов позволяют создавать код, который указывает, какие методы должен реализовать класс, без необходимости </a:t>
            </a:r>
            <a:r>
              <a:rPr lang="en-US" sz="1800"/>
              <a:t>описания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их функциональности</a:t>
            </a:r>
          </a:p>
          <a:p>
            <a:pPr indent="-353259" lvl="0" marL="4320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Интерфейсы объявляются так же, как и обычные классы, но с использованием ключевого слова </a:t>
            </a:r>
            <a:r>
              <a:rPr b="0" i="1" lang="en-US" sz="1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interface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вместо </a:t>
            </a:r>
            <a:r>
              <a:rPr b="0" i="1" lang="en-US" sz="1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</a:p>
          <a:p>
            <a:pPr indent="-353259" lvl="0" marL="4320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Тела методов интерфейсов должны быть пустыми</a:t>
            </a:r>
          </a:p>
          <a:p>
            <a:pPr indent="-353259" lvl="0" marL="4320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Все методы, определенные в интерфейсы должны быть публичными</a:t>
            </a:r>
          </a:p>
          <a:p>
            <a:pPr indent="-353259" lvl="0" marL="4320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Для реализации интерфейса используется оператор </a:t>
            </a:r>
            <a:r>
              <a:rPr b="0" i="1" lang="en-US" sz="1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implements</a:t>
            </a:r>
          </a:p>
          <a:p>
            <a:pPr indent="-353259" lvl="0" marL="4320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Интерфейсы могут быть унаследованы друг от друга, так же как и классы, с помощью оператора extends</a:t>
            </a:r>
          </a:p>
          <a:p>
            <a:pPr indent="-353259" lvl="0" marL="4320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Сигнатуры методов в классе, реализующем интерфейс, должны точно совпадать с сигнатурами, используемыми в интерфейсе</a:t>
            </a:r>
          </a:p>
          <a:p>
            <a:pPr indent="-353259" lvl="0" marL="4320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Интерфейсы могут содержать константы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/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Абстрактные классы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Класс, который содержит по крайней мере один абстрактный метод, должен быть определен как абстрактный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Нельзя создать экземпляр абстрактного класса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 наследовании от абстрактного класса, все методы, помеченные абстрактными в родительском классе, должны быть определены в классе-потомке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Методы, объявленные абстрактными, несут, по существу, лишь описательный смысл и не могут включать реализации</a:t>
            </a:r>
          </a:p>
        </p:txBody>
      </p:sp>
      <p:pic>
        <p:nvPicPr>
          <p:cNvPr id="292" name="Shape 2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0560" y="2887559"/>
            <a:ext cx="4114800" cy="2233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/>
        </p:nvSpPr>
        <p:spPr>
          <a:xfrm>
            <a:off x="311760" y="418320"/>
            <a:ext cx="8515080" cy="6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Домашнее задание</a:t>
            </a:r>
          </a:p>
        </p:txBody>
      </p:sp>
      <p:sp>
        <p:nvSpPr>
          <p:cNvPr id="298" name="Shape 298"/>
          <p:cNvSpPr/>
          <p:nvPr/>
        </p:nvSpPr>
        <p:spPr>
          <a:xfrm>
            <a:off x="457200" y="1203479"/>
            <a:ext cx="8227440" cy="298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51099" lvl="0" marL="452699" marR="0" rtl="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Дополните класс </a:t>
            </a: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Worker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из предыдущей задачи </a:t>
            </a: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private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методом checkAge, который будет проверять возраст на корректность (от 1 до 100 лет). Этот метод должен использовать метод setAge перед установкой нового возраста (если возраст не корректный - он не должен меняться).</a:t>
            </a:r>
          </a:p>
          <a:p>
            <a:pPr indent="-351099" lvl="0" marL="452699" marR="0" rtl="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Создать базу городов. Далее участвуют человек и компьютер. Необходимо назвать город, дальше получаем ответ от компьютера с вероятностью в 97.4% название города, </a:t>
            </a:r>
            <a:r>
              <a:rPr lang="en-US" sz="1600">
                <a:solidFill>
                  <a:schemeClr val="dk1"/>
                </a:solidFill>
              </a:rPr>
              <a:t>чье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название начинается на последнюю букву названного игроком города. Далее ситуация повторяется, игрок должен назвать город у которого название начинается с последней буквы названным </a:t>
            </a:r>
            <a:r>
              <a:rPr lang="en-US" sz="1600">
                <a:solidFill>
                  <a:schemeClr val="dk1"/>
                </a:solidFill>
              </a:rPr>
              <a:t>оппонентом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города. Имена не могут повторяться..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330400" lvl="0" marL="43200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/>
        </p:nvSpPr>
        <p:spPr>
          <a:xfrm>
            <a:off x="311760" y="418320"/>
            <a:ext cx="8515080" cy="6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Спасибо за внимание!</a:t>
            </a:r>
          </a:p>
        </p:txBody>
      </p:sp>
      <p:sp>
        <p:nvSpPr>
          <p:cNvPr id="304" name="Shape 304"/>
          <p:cNvSpPr/>
          <p:nvPr/>
        </p:nvSpPr>
        <p:spPr>
          <a:xfrm>
            <a:off x="311760" y="1152359"/>
            <a:ext cx="8515080" cy="3410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/>
        </p:nvSpPr>
        <p:spPr>
          <a:xfrm>
            <a:off x="457200" y="205200"/>
            <a:ext cx="8228520" cy="857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Деструкторы</a:t>
            </a:r>
          </a:p>
        </p:txBody>
      </p:sp>
      <p:sp>
        <p:nvSpPr>
          <p:cNvPr id="216" name="Shape 216"/>
          <p:cNvSpPr/>
          <p:nvPr/>
        </p:nvSpPr>
        <p:spPr>
          <a:xfrm>
            <a:off x="457200" y="1203479"/>
            <a:ext cx="8228520" cy="298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__destruct ( void )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Деструктор будет вызван при освобождении всех ссылок на определенный объект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Для вызова деструктора, объявленном в классе-родителе, следует обратиться к методу </a:t>
            </a:r>
            <a:r>
              <a:rPr b="0" i="1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parent::__destruct() </a:t>
            </a:r>
          </a:p>
        </p:txBody>
      </p:sp>
      <p:pic>
        <p:nvPicPr>
          <p:cNvPr id="217" name="Shape 2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69280" y="2554919"/>
            <a:ext cx="3474360" cy="2601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/>
        </p:nvSpPr>
        <p:spPr>
          <a:xfrm>
            <a:off x="457200" y="205200"/>
            <a:ext cx="8228520" cy="857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Ключевое слово "static"</a:t>
            </a:r>
          </a:p>
        </p:txBody>
      </p:sp>
      <p:sp>
        <p:nvSpPr>
          <p:cNvPr id="223" name="Shape 223"/>
          <p:cNvSpPr/>
          <p:nvPr/>
        </p:nvSpPr>
        <p:spPr>
          <a:xfrm>
            <a:off x="457200" y="1203479"/>
            <a:ext cx="8228520" cy="298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Объявление свойств и методов класса статическими позволяет обращаться к ним без создания экземпляра класса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Атрибут класса, объявленный статическим, не может быть доступен посредством экземпляра класса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Если не использовать область видимости, то свойство или метод будет рассматриваться, как если бы он был объявлен как public.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1" lang="en-US" sz="12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$this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не доступна внутри метода, объявленного статическим</a:t>
            </a: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Статические свойства не могут использоваться с использованием оператора </a:t>
            </a:r>
            <a:r>
              <a:rPr b="0" i="1" lang="en-US" sz="12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–&gt;</a:t>
            </a:r>
          </a:p>
        </p:txBody>
      </p:sp>
      <p:pic>
        <p:nvPicPr>
          <p:cNvPr id="224" name="Shape 2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2800" y="2763000"/>
            <a:ext cx="3313079" cy="1991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/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Позднее статическое связывание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53259" lvl="0" marL="4320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позднее статическое связывание появилось с версии PHP 5.3.0</a:t>
            </a:r>
          </a:p>
          <a:p>
            <a:pPr indent="-353259" lvl="0" marL="4320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позднее статическое связывание сохраняет имя класса указанного в последнем "не перенаправленном вызове"</a:t>
            </a:r>
          </a:p>
          <a:p>
            <a:pPr indent="-353259" lvl="0" marL="4320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Перенаправленный вызов" - это статический вызов, начинающийся с </a:t>
            </a:r>
            <a:r>
              <a:rPr b="0" i="1" lang="en-US" sz="1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self::, parent::, static::</a:t>
            </a:r>
          </a:p>
          <a:p>
            <a:pPr indent="-353259" lvl="0" marL="4320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"позднее статическое связывание" отражает в себе внутреннюю реализацию этой особенности</a:t>
            </a:r>
          </a:p>
          <a:p>
            <a:pPr indent="-353259" lvl="0" marL="4320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"Позднее связывание" отражает тот факт, что обращения через </a:t>
            </a:r>
            <a:r>
              <a:rPr b="0" i="1" lang="en-US" sz="1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static::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не будут вычисляться по отношению к классу, в котором вызываемый метод определен, а будут вычисляться на основе информации в ходе исполнения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/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Магические методы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PHP оставляет за собой право все методы, начинающиеся с __, считать "магическими"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 стоит называть свои методы именами </a:t>
            </a:r>
            <a:r>
              <a:rPr lang="en-US" sz="2000"/>
              <a:t>зарезервированные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php, если вы не хотите использовать их "магическую" функциональность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/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Ошибки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85009" lvl="0" marL="4320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 сожалению, как бы мы не были аккуратны при написании кода, ошибки являются частью нашей жизни</a:t>
            </a:r>
          </a:p>
          <a:p>
            <a:pPr indent="-385009" lvl="0" marL="4320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PHP сообщает об ошибках в ответ на некоторые внутренние ошибочные обстоятельства</a:t>
            </a:r>
          </a:p>
          <a:p>
            <a:pPr indent="-385009" lvl="0" marL="4320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Каждая ошибка, генерируемая PHP, обязательно содержит информацию о своем типе</a:t>
            </a:r>
          </a:p>
          <a:p>
            <a:pPr indent="-385009" lvl="0" marL="4320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PHP 7 механизм сообщения об ошибках был сильно изменен</a:t>
            </a:r>
          </a:p>
          <a:p>
            <a:pPr indent="-385009" lvl="0" marL="4320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PHP 7 большинство ошибок сообщается с помощью исключений класса Error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/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Обработка ошибок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85009" lvl="0" marL="4320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PHP, по умолчанию, может обрабатывать любые ошибки в соответствии со своей конфигурацией, если обработчик ошибок не установлен</a:t>
            </a:r>
          </a:p>
          <a:p>
            <a:pPr indent="-385009" lvl="0" marL="4320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 каких ошибках сообщать и какие ошибки игнорировать указывается в параметре </a:t>
            </a:r>
            <a:r>
              <a:rPr b="1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error_reporting</a:t>
            </a: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конфигурации php.ini</a:t>
            </a:r>
          </a:p>
          <a:p>
            <a:pPr indent="-385009" lvl="0" marL="4320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Параметр display_errors определяет, включать ли данные ошибки в вывод скрипта или нет</a:t>
            </a:r>
          </a:p>
          <a:p>
            <a:pPr indent="-385009" lvl="0" marL="4320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Кроме отображения ошибок, их можно записывать в лог с помощью включенного параметра </a:t>
            </a:r>
            <a:r>
              <a:rPr b="1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log_errors</a:t>
            </a: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Файл лога указывается в параметре </a:t>
            </a:r>
            <a:r>
              <a:rPr b="1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error_log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/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Exception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Exception — это базовый класс для всех исключений в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PHP 5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и для всех пользовательских исключений в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PHP 7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PHP 7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Exception реализует интерфейс Throwable</a:t>
            </a:r>
          </a:p>
        </p:txBody>
      </p:sp>
      <p:pic>
        <p:nvPicPr>
          <p:cNvPr id="255" name="Shape 2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360" y="2286000"/>
            <a:ext cx="2599919" cy="2657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/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Исключения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91359" lvl="0" marL="4320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Exception</a:t>
            </a:r>
          </a:p>
          <a:p>
            <a:pPr indent="-391359" lvl="0" marL="4320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ErrorException</a:t>
            </a:r>
          </a:p>
          <a:p>
            <a:pPr indent="-391359" lvl="0" marL="4320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</a:p>
          <a:p>
            <a:pPr indent="-391359" lvl="0" marL="4320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Арифметическая ошибка</a:t>
            </a:r>
          </a:p>
          <a:p>
            <a:pPr indent="-391359" lvl="0" marL="4320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Ошибка утверждения</a:t>
            </a:r>
          </a:p>
          <a:p>
            <a:pPr indent="-391359" lvl="0" marL="4320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Ошибка деления на ноль</a:t>
            </a:r>
          </a:p>
          <a:p>
            <a:pPr indent="-391359" lvl="0" marL="4320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Ошибка разбора</a:t>
            </a:r>
          </a:p>
          <a:p>
            <a:pPr indent="-391359" lvl="0" marL="4320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Ошибка типа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