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3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4" cy="40094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4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2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59" y="1203479"/>
            <a:ext cx="3738599" cy="29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39" cy="3981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3"/>
          </p:nvPr>
        </p:nvSpPr>
        <p:spPr>
          <a:xfrm>
            <a:off x="4674239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74239" y="276191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39" y="1203479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57200" y="2761919"/>
            <a:ext cx="8229239" cy="1422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39" cy="85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203479"/>
            <a:ext cx="8229239" cy="29829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indent="0">
              <a:spcBef>
                <a:spcPts val="0"/>
              </a:spcBef>
              <a:buNone/>
              <a:defRPr sz="1800"/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language.oop5.basic.ph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functions.arguments.ph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hp.net/manual/ru/function.func-get-args.php" TargetMode="External"/><Relationship Id="rId5" Type="http://schemas.openxmlformats.org/officeDocument/2006/relationships/hyperlink" Target="http://php.net/manual/ru/function.func-get-arg.php" TargetMode="External"/><Relationship Id="rId4" Type="http://schemas.openxmlformats.org/officeDocument/2006/relationships/hyperlink" Target="http://php.net/manual/ru/function.func-num-args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function.return.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php.net/manual/ru/function.include.php" TargetMode="External"/><Relationship Id="rId3" Type="http://schemas.openxmlformats.org/officeDocument/2006/relationships/hyperlink" Target="http://php.net/manual/ru/function.echo.php" TargetMode="External"/><Relationship Id="rId7" Type="http://schemas.openxmlformats.org/officeDocument/2006/relationships/hyperlink" Target="http://php.net/manual/ru/function.empty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hp.net/manual/ru/function.isset.php" TargetMode="External"/><Relationship Id="rId5" Type="http://schemas.openxmlformats.org/officeDocument/2006/relationships/hyperlink" Target="http://php.net/manual/ru/function.unset.php" TargetMode="External"/><Relationship Id="rId4" Type="http://schemas.openxmlformats.org/officeDocument/2006/relationships/hyperlink" Target="http://php.net/manual/ru/function.print.php" TargetMode="External"/><Relationship Id="rId9" Type="http://schemas.openxmlformats.org/officeDocument/2006/relationships/hyperlink" Target="http://php.net/manual/ru/function.require.ph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ru/language.pseudo-types.ph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hp.net/manual/ru/class.closure.ph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457200" y="205200"/>
            <a:ext cx="8227799" cy="857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конструкции php</a:t>
            </a:r>
          </a:p>
        </p:txBody>
      </p:sp>
      <p:sp>
        <p:nvSpPr>
          <p:cNvPr id="206" name="Shape 206"/>
          <p:cNvSpPr/>
          <p:nvPr/>
        </p:nvSpPr>
        <p:spPr>
          <a:xfrm>
            <a:off x="457200" y="1131479"/>
            <a:ext cx="8227799" cy="3550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 безусловного перехода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 Goto	</a:t>
            </a:r>
          </a:p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Условные операторы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elseif</a:t>
            </a:r>
          </a:p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do-while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Конструкции выбора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Конструкции возврата значений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</a:p>
          <a:p>
            <a:pPr marL="432000" marR="0" lvl="0" indent="-35452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Конструкции включений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require()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include()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require_once()</a:t>
            </a:r>
          </a:p>
          <a:p>
            <a:pPr marL="864000" marR="0" lvl="1" indent="-32424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Noto Sans Symbols"/>
              <a:buChar char="−"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include_once()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5759" y="1175040"/>
            <a:ext cx="3876119" cy="367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188720"/>
            <a:ext cx="3645359" cy="350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Директива break</a:t>
            </a:r>
          </a:p>
        </p:txBody>
      </p:sp>
      <p:sp>
        <p:nvSpPr>
          <p:cNvPr id="272" name="Shape 272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прерывает выполнение текущей итерации цикла for, foreach, while, do-while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Используется также применительно конструкции switch.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 принимает необязательный числовой аргумент, который сообщает ему выполнение какого количества вложенных структур необходимо прервать.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Директива continue </a:t>
            </a:r>
          </a:p>
        </p:txBody>
      </p:sp>
      <p:sp>
        <p:nvSpPr>
          <p:cNvPr id="278" name="Shape 278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используется внутри циклических структур для пропуска оставшейся части текущей итерации цикла и, при соблюдении условий, начала следующей итерации.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принимает необязательный числовой аргумент, который указывает на скольких уровнях вложенных циклов будет пропущена оставшаяся часть итерации. Значением по умолчанию является 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при которой пропускается оставшаяся часть текущего цикла.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Директива return</a:t>
            </a:r>
          </a:p>
        </p:txBody>
      </p:sp>
      <p:sp>
        <p:nvSpPr>
          <p:cNvPr id="284" name="Shape 28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возвращает управление программой в </a:t>
            </a:r>
            <a:r>
              <a:rPr lang="en-US" sz="1800"/>
              <a:t>вызывающий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модуль. Выполнение возвращается в выражение, следующее после вызова текущего модуля.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вызвано из функции, выражение return немедленно прекращает выполнение текущей функции и возвращает свой аргумент как значение данной функции.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вызывается из глобальной области видимости, выполнение текущего файла скрипта прекращается. Если текущий файл скрипта был подключен с помощью функций include или require, тогда управление возвращается к файлу, который вызывал текущий. Более того, если текущий файл скрипта был подключен с помощью include, тогда значение переданное return будет возвращено в качестве значения вызова include.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exit() и die() </a:t>
            </a:r>
          </a:p>
        </p:txBody>
      </p:sp>
      <p:sp>
        <p:nvSpPr>
          <p:cNvPr id="290" name="Shape 29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exit($string) и die($string) - эквивалентны.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Они выводят сообщение, переданное в них и прекращают работу скрипта. die('exit'); exit('something wrong'); exit; die;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и Include</a:t>
            </a:r>
          </a:p>
        </p:txBody>
      </p:sp>
      <p:sp>
        <p:nvSpPr>
          <p:cNvPr id="296" name="Shape 296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“file” / include(“file”) - подключает и выполняет указанный файл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 "3.php"; echo 'Мы вывели содержимое файла 3.php';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“file” / require(“file”) - аналог функции include. 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 "3.php"; echo 'А затем еще раз подключили файл 3.php';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4960" y="3134519"/>
            <a:ext cx="3657239" cy="190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require_once и include_once</a:t>
            </a:r>
          </a:p>
        </p:txBody>
      </p:sp>
      <p:sp>
        <p:nvSpPr>
          <p:cNvPr id="303" name="Shape 303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код из файла уже один раз был включен, он не будет включен и выполнен повторно.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 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Функции, определяемые пользователем</a:t>
            </a:r>
          </a:p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Аргументы функции</a:t>
            </a:r>
          </a:p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Возврат значений</a:t>
            </a:r>
          </a:p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Обращение к функциям через переменные</a:t>
            </a:r>
          </a:p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</a:t>
            </a:r>
          </a:p>
          <a:p>
            <a:pPr marL="432000" marR="0" lvl="0" indent="-330400" algn="l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Анонимные функции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Функции, определяемые пользователем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Внутри функции можно использовать любой корректный PHP-код, в том числе другие функции и даже объявления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классов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Имена функций следуют тем же правилам, что и другие метки в PHP. Корректное имя функции начинается с буквы или знака подчеркивания, за которым следует любое количество букв, цифр или знаков подчеркивания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Функции не обязаны быть определены до их использования, </a:t>
            </a:r>
            <a:r>
              <a:rPr lang="en-US" sz="18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исключая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тот случай, когда функции определяются условно, как это показано в двух последующих примерах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goto label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передача управления по метке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goto a;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echo 'я следую за GOTO';</a:t>
            </a:r>
          </a:p>
        </p:txBody>
      </p:sp>
      <p:sp>
        <p:nvSpPr>
          <p:cNvPr id="212" name="Shape 212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функции</a:t>
            </a: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39" y="1563479"/>
            <a:ext cx="4955039" cy="20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Аргументы функции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может принимать информацию в виде списка аргументов, который является списком разделенных запятыми выражений. Аргументы вычисляются слева направо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поддерживает передачу аргументов по значению (по умолчанию),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передачу аргументов по ссылке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и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значения по умолчанию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PHP поддерживает списки аргументов переменной длины для функций, определяемых пользователем. Для версий PHP 5.6 и выше это делается добавлением многоточия (</a:t>
            </a:r>
            <a:r>
              <a:rPr lang="en-US" sz="1800" b="0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). Для версий 5.5 и старше используются функции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func_num_args()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func_get_arg()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func_get_args()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Возврат значений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Значения возвращаются при помощи необязательного оператора возврата. Возвращаемые значения могут быть любого типа, в том числе это могут быть массивы и объекты. Возврат приводит к завершению выполнения функции и передаче управления обратно к той строке кода, в которой данная функция была вызвана.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конструкция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return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не указана, то функция вернет значение NULL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Обращение к функциям через переменные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поддерживает концепцию переменных функций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Эту возможность можно использовать для реализации обратных вызовов, таблиц функций и множества других вещей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Переменные функции не будут работать с такими языковыми конструкциями как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echo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print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unset()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isset()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empty()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include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require</a:t>
            </a: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 и другими подобными им операторами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самом PHP содержится достаточно большое количество встроенных функций и языковых конструкций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Есть функции, которые требуют, чтобы PHP был собран со специфическими расширениями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доступны всегда: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функции обработки строк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- функции для работы с переменными 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Анонимные функции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Анонимные функции, также известные как замыкания (</a:t>
            </a:r>
            <a:r>
              <a:rPr lang="en-US" sz="1800" b="0" i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closures</a:t>
            </a: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-  позволяют создавать функции, не имеющие определенных имен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Они наиболее полезны в качестве значений </a:t>
            </a:r>
            <a:r>
              <a:rPr lang="en-US" sz="18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callback</a:t>
            </a:r>
            <a:r>
              <a:rPr lang="en-US" sz="18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-параметров, но также могут иметь и множество других применений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Анонимные функции реализуются с использованием класса </a:t>
            </a:r>
            <a:r>
              <a:rPr lang="en-US" sz="1800" b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Closure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Необязательные аргументы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программировании часто возникает необходимость создания функции с переменным числом параметров. Тому есть две причины: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Параметров слишком много. При этом нет смысла каждый раз указывать все параметры</a:t>
            </a:r>
          </a:p>
          <a:p>
            <a:pPr marL="864000" marR="0" lvl="1" indent="-330599" algn="l" rtl="0"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Функции должны возвращать значения разных типов в зависимости от набора параметров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613439" y="2900159"/>
            <a:ext cx="7981920" cy="541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216000" marR="0" lvl="0" indent="-216000" algn="l" rtl="0"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Все обязательные значения должны идти первыми, а необязательные аргументы должны располагаться в конце списка аргументов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2959" y="3566160"/>
            <a:ext cx="3114360" cy="132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311760" y="418320"/>
            <a:ext cx="8516160" cy="62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</a:p>
        </p:txBody>
      </p:sp>
      <p:sp>
        <p:nvSpPr>
          <p:cNvPr id="365" name="Shape 365"/>
          <p:cNvSpPr/>
          <p:nvPr/>
        </p:nvSpPr>
        <p:spPr>
          <a:xfrm>
            <a:off x="457200" y="1203479"/>
            <a:ext cx="8228520" cy="2982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 Загрузить файл с текстом</a:t>
            </a:r>
          </a:p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1600"/>
              <a:t> </a:t>
            </a:r>
            <a:r>
              <a:rPr lang="en-US"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 текст, встречаются слова длиннее 7 символов! Если слово длиннее 7 символов, то необходимо: оставить первые 6 символа и добавить звёздочку. Остальные символы вырезаются. Шаблон: "я купил бронетранспортер вчера" . Результат: "я купил бронет* вчера"..</a:t>
            </a:r>
          </a:p>
          <a:p>
            <a:pPr marL="432000" marR="0" lvl="0" indent="-330400" algn="just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311760" y="418320"/>
            <a:ext cx="8516160" cy="621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</a:p>
        </p:txBody>
      </p:sp>
      <p:sp>
        <p:nvSpPr>
          <p:cNvPr id="371" name="Shape 371"/>
          <p:cNvSpPr/>
          <p:nvPr/>
        </p:nvSpPr>
        <p:spPr>
          <a:xfrm>
            <a:off x="311760" y="1152359"/>
            <a:ext cx="8516160" cy="3412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Условный оператор if</a:t>
            </a:r>
          </a:p>
        </p:txBody>
      </p:sp>
      <p:sp>
        <p:nvSpPr>
          <p:cNvPr id="218" name="Shape 218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(expression) statement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значение выражения expression истинно, будет выполнена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statement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 $a &gt; $b) echo 'a больше b'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 $a ) {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echo 'значение a, приведенное к булевому типу - TRUE';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echo '&lt;br&gt; Тип и значение a:';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var_dump ($a)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 if - else</a:t>
            </a:r>
          </a:p>
        </p:txBody>
      </p:sp>
      <p:sp>
        <p:nvSpPr>
          <p:cNvPr id="224" name="Shape 22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(expression) statement_1 else statement_2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значение выражения expression истинно, будет выполнена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 statement_1 , иначе – инструкция statement_2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 $a &gt; $b)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echo 'a больше b'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echo 'a не больше b';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Тернарный оператор</a:t>
            </a:r>
          </a:p>
        </p:txBody>
      </p:sp>
      <p:sp>
        <p:nvSpPr>
          <p:cNvPr id="230" name="Shape 230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Схема: логическое выражение ? выражение1 : выражение2.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$date = isset($_GET['start_date']) ? $_GET['start_date'] : null; $age = rand(200); 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$message = ($age &lt; 3) ? 'Здравствуй, малыш!' : ($age &lt; 18) ? 'Привет!' : ($age &lt; 100) ? 'Здравствуйте!' : 'Какой необычный возраст!';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 if - elseif</a:t>
            </a:r>
          </a:p>
        </p:txBody>
      </p:sp>
      <p:sp>
        <p:nvSpPr>
          <p:cNvPr id="236" name="Shape 236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(выражение_А) блок_А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elseif (выражение_Б) блок_Б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elseif (выражение_В) блок_В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else (выражение_К)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while</a:t>
            </a:r>
          </a:p>
        </p:txBody>
      </p:sp>
      <p:sp>
        <p:nvSpPr>
          <p:cNvPr id="242" name="Shape 242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выражение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Повторяет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инструкцию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блок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инструкций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выражение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истинно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($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 10) { echo $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$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=$i+1;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do - while</a:t>
            </a:r>
          </a:p>
        </p:txBody>
      </p:sp>
      <p:sp>
        <p:nvSpPr>
          <p:cNvPr id="248" name="Shape 248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Синтаксис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инструкция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(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выражение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циклическое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инструкции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тех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пор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выражение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истинно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lvl="0" indent="-330400"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800" dirty="0" err="1" smtClean="0"/>
              <a:t>Выполняет</a:t>
            </a:r>
            <a:r>
              <a:rPr lang="en-US" sz="1800" dirty="0" smtClean="0"/>
              <a:t> </a:t>
            </a:r>
            <a:r>
              <a:rPr lang="en-US" sz="1800" dirty="0" err="1" smtClean="0"/>
              <a:t>инструкцию</a:t>
            </a:r>
            <a:r>
              <a:rPr lang="en-US" sz="1800" dirty="0" smtClean="0"/>
              <a:t>, </a:t>
            </a:r>
            <a:r>
              <a:rPr lang="en-US" sz="1800" dirty="0" err="1" smtClean="0"/>
              <a:t>затем</a:t>
            </a:r>
            <a:r>
              <a:rPr lang="en-US" sz="1800" dirty="0" smtClean="0"/>
              <a:t> </a:t>
            </a:r>
            <a:r>
              <a:rPr lang="en-US" sz="1800" dirty="0" err="1" smtClean="0"/>
              <a:t>проверяет</a:t>
            </a:r>
            <a:r>
              <a:rPr lang="en-US" sz="1800" dirty="0" smtClean="0"/>
              <a:t> </a:t>
            </a:r>
            <a:r>
              <a:rPr lang="en-US" sz="1800" dirty="0" err="1" smtClean="0"/>
              <a:t>истинность</a:t>
            </a:r>
            <a:r>
              <a:rPr lang="en-US" sz="1800" dirty="0" smtClean="0"/>
              <a:t> </a:t>
            </a:r>
            <a:r>
              <a:rPr lang="en-US" sz="1800" dirty="0" err="1" smtClean="0"/>
              <a:t>выражения</a:t>
            </a:r>
            <a:r>
              <a:rPr lang="en-US" sz="1800" dirty="0" smtClean="0"/>
              <a:t>. В  </a:t>
            </a:r>
            <a:r>
              <a:rPr lang="en-US" sz="1800" dirty="0" err="1" smtClean="0"/>
              <a:t>случае</a:t>
            </a:r>
            <a:r>
              <a:rPr lang="en-US" sz="1800" dirty="0" smtClean="0"/>
              <a:t> </a:t>
            </a:r>
            <a:r>
              <a:rPr lang="en-US" sz="1800" dirty="0" err="1" smtClean="0"/>
              <a:t>истинности</a:t>
            </a:r>
            <a:r>
              <a:rPr lang="en-US" sz="1800" dirty="0" smtClean="0"/>
              <a:t> </a:t>
            </a:r>
            <a:r>
              <a:rPr lang="en-US" sz="1800" dirty="0" err="1" smtClean="0"/>
              <a:t>возвращается</a:t>
            </a:r>
            <a:r>
              <a:rPr lang="en-US" sz="1800" dirty="0" smtClean="0"/>
              <a:t> к </a:t>
            </a:r>
            <a:r>
              <a:rPr lang="en-US" sz="1800" dirty="0" err="1" smtClean="0"/>
              <a:t>повторению</a:t>
            </a:r>
            <a:r>
              <a:rPr lang="en-US" sz="1800" dirty="0" smtClean="0"/>
              <a:t> </a:t>
            </a:r>
            <a:r>
              <a:rPr lang="en-US" sz="1800" dirty="0" err="1" smtClean="0"/>
              <a:t>выполнения</a:t>
            </a:r>
            <a:r>
              <a:rPr lang="en-US" sz="1800" dirty="0" smtClean="0"/>
              <a:t> </a:t>
            </a:r>
            <a:r>
              <a:rPr lang="en-US" sz="1800" dirty="0" err="1" smtClean="0"/>
              <a:t>инструкции</a:t>
            </a:r>
            <a:endParaRPr lang="en-US" sz="1800" dirty="0" smtClean="0"/>
          </a:p>
          <a:p>
            <a:pPr marL="864000" lvl="1" indent="-330599">
              <a:buClr>
                <a:srgbClr val="000000"/>
              </a:buClr>
              <a:buSzPct val="75000"/>
            </a:pPr>
            <a:r>
              <a:rPr lang="en-US" sz="1800" i="1" dirty="0" smtClean="0">
                <a:solidFill>
                  <a:srgbClr val="800000"/>
                </a:solidFill>
              </a:rPr>
              <a:t>&lt;?</a:t>
            </a:r>
            <a:r>
              <a:rPr lang="en-US" sz="1800" i="1" dirty="0" err="1" smtClean="0">
                <a:solidFill>
                  <a:srgbClr val="800000"/>
                </a:solidFill>
              </a:rPr>
              <a:t>php</a:t>
            </a:r>
            <a:endParaRPr lang="en-US" sz="1800" i="1" dirty="0" smtClean="0">
              <a:solidFill>
                <a:srgbClr val="800000"/>
              </a:solidFill>
            </a:endParaRPr>
          </a:p>
          <a:p>
            <a:pPr marL="1296000" lvl="2" indent="-292699">
              <a:buClr>
                <a:srgbClr val="000000"/>
              </a:buClr>
              <a:buSzPct val="45000"/>
            </a:pPr>
            <a:r>
              <a:rPr lang="en-US" sz="1800" i="1" dirty="0" smtClean="0">
                <a:solidFill>
                  <a:srgbClr val="800000"/>
                </a:solidFill>
              </a:rPr>
              <a:t>$</a:t>
            </a:r>
            <a:r>
              <a:rPr lang="en-US" sz="1800" i="1" dirty="0" err="1" smtClean="0">
                <a:solidFill>
                  <a:srgbClr val="800000"/>
                </a:solidFill>
              </a:rPr>
              <a:t>i</a:t>
            </a:r>
            <a:r>
              <a:rPr lang="en-US" sz="1800" i="1" dirty="0" smtClean="0">
                <a:solidFill>
                  <a:srgbClr val="800000"/>
                </a:solidFill>
              </a:rPr>
              <a:t> = 0;</a:t>
            </a:r>
          </a:p>
          <a:p>
            <a:pPr marL="1296000" lvl="2" indent="-292699">
              <a:buClr>
                <a:srgbClr val="000000"/>
              </a:buClr>
              <a:buSzPct val="45000"/>
            </a:pPr>
            <a:r>
              <a:rPr lang="en-US" sz="1800" i="1" dirty="0" smtClean="0">
                <a:solidFill>
                  <a:srgbClr val="800000"/>
                </a:solidFill>
              </a:rPr>
              <a:t>do { </a:t>
            </a:r>
          </a:p>
          <a:p>
            <a:pPr marL="1728000" lvl="3" indent="-216699">
              <a:buClr>
                <a:srgbClr val="000000"/>
              </a:buClr>
              <a:buSzPct val="75000"/>
            </a:pPr>
            <a:r>
              <a:rPr lang="en-US" sz="1800" i="1" dirty="0" smtClean="0">
                <a:solidFill>
                  <a:srgbClr val="800000"/>
                </a:solidFill>
              </a:rPr>
              <a:t>echo $</a:t>
            </a:r>
            <a:r>
              <a:rPr lang="en-US" sz="1800" i="1" dirty="0" err="1" smtClean="0">
                <a:solidFill>
                  <a:srgbClr val="800000"/>
                </a:solidFill>
              </a:rPr>
              <a:t>i</a:t>
            </a:r>
            <a:r>
              <a:rPr lang="en-US" sz="1800" i="1" dirty="0" smtClean="0">
                <a:solidFill>
                  <a:srgbClr val="800000"/>
                </a:solidFill>
              </a:rPr>
              <a:t>;</a:t>
            </a:r>
          </a:p>
          <a:p>
            <a:pPr marL="1296000" lvl="2" indent="-292699">
              <a:buClr>
                <a:srgbClr val="000000"/>
              </a:buClr>
              <a:buSzPct val="45000"/>
            </a:pPr>
            <a:r>
              <a:rPr lang="en-US" sz="1800" i="1" dirty="0" smtClean="0">
                <a:solidFill>
                  <a:srgbClr val="800000"/>
                </a:solidFill>
              </a:rPr>
              <a:t>} while ($</a:t>
            </a:r>
            <a:r>
              <a:rPr lang="en-US" sz="1800" i="1" dirty="0" err="1" smtClean="0">
                <a:solidFill>
                  <a:srgbClr val="800000"/>
                </a:solidFill>
              </a:rPr>
              <a:t>i</a:t>
            </a:r>
            <a:r>
              <a:rPr lang="en-US" sz="1800" i="1" dirty="0" smtClean="0">
                <a:solidFill>
                  <a:srgbClr val="800000"/>
                </a:solidFill>
              </a:rPr>
              <a:t> &gt; 0);</a:t>
            </a:r>
          </a:p>
          <a:p>
            <a:pPr marL="864000" lvl="1" indent="-330599">
              <a:buClr>
                <a:srgbClr val="000000"/>
              </a:buClr>
              <a:buSzPct val="75000"/>
            </a:pPr>
            <a:r>
              <a:rPr lang="en-US" sz="1800" i="1" dirty="0" smtClean="0">
                <a:solidFill>
                  <a:srgbClr val="800000"/>
                </a:solidFill>
              </a:rPr>
              <a:t>?&gt;</a:t>
            </a:r>
          </a:p>
          <a:p>
            <a:pPr marL="864000" marR="0" lvl="1" indent="-330599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5000"/>
              <a:buFont typeface="Noto Sans Symbols"/>
              <a:buChar char="−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57200" y="205200"/>
            <a:ext cx="8228879" cy="85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Цикл for</a:t>
            </a:r>
          </a:p>
        </p:txBody>
      </p:sp>
      <p:sp>
        <p:nvSpPr>
          <p:cNvPr id="254" name="Shape 254"/>
          <p:cNvSpPr/>
          <p:nvPr/>
        </p:nvSpPr>
        <p:spPr>
          <a:xfrm>
            <a:off x="457200" y="1203479"/>
            <a:ext cx="8228879" cy="2982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(expr1; expr2; expr3) statement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Первое выражение (expr1) всегда вычисляется (выполняется) только один раз в начале цикла.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начале каждой итерации оценивается выражение expr2. Если оно принимает значение TRUE, то цикл продолжается, и вложенные операторы будут выполнены. Если оно принимает значение FALSE, выполнение цикла заканчивается.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конце каждой итерации выражение expr3 вычисляется (выполняется ).</a:t>
            </a:r>
          </a:p>
          <a:p>
            <a:pPr marL="432000" marR="0" lvl="0" indent="-33040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000" b="0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($i = 0; $i &lt;= 10; $i++) echo $i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Microsoft Office PowerPoint</Application>
  <PresentationFormat>Экран (16:9)</PresentationFormat>
  <Paragraphs>166</Paragraphs>
  <Slides>28</Slides>
  <Notes>28</Notes>
  <HiddenSlides>0</HiddenSlides>
  <MMClips>0</MMClips>
  <ScaleCrop>false</ScaleCrop>
  <HeadingPairs>
    <vt:vector size="4" baseType="variant"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Dikiy</cp:lastModifiedBy>
  <cp:revision>3</cp:revision>
  <dcterms:modified xsi:type="dcterms:W3CDTF">2017-06-26T15:28:01Z</dcterms:modified>
</cp:coreProperties>
</file>