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0.xml.rels" ContentType="application/vnd.openxmlformats-package.relationships+xml"/>
  <Override PartName="/ppt/slideMasters/slideMaster1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2.xml" ContentType="application/vnd.openxmlformats-officedocument.theme+xml"/>
  <Override PartName="/ppt/theme/theme4.xml" ContentType="application/vnd.openxmlformats-officedocument.theme+xml"/>
  <Override PartName="/ppt/theme/theme11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2.xml" ContentType="application/vnd.openxmlformats-officedocument.theme+xml"/>
  <Override PartName="/ppt/theme/theme10.xml" ContentType="application/vnd.openxmlformats-officedocument.theme+xml"/>
  <Override PartName="/ppt/slideLayouts/slideLayout139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_rels/slideLayout144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96.xml.rels" ContentType="application/vnd.openxmlformats-package.relationships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2" r:id="rId40"/>
    <p:sldId id="283" r:id="rId41"/>
    <p:sldId id="284" r:id="rId42"/>
    <p:sldId id="285" r:id="rId43"/>
    <p:sldId id="286" r:id="rId44"/>
    <p:sldId id="287" r:id="rId45"/>
    <p:sldId id="288" r:id="rId46"/>
    <p:sldId id="289" r:id="rId47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slide" Target="slides/slide13.xml"/><Relationship Id="rId27" Type="http://schemas.openxmlformats.org/officeDocument/2006/relationships/slide" Target="slides/slide14.xml"/><Relationship Id="rId28" Type="http://schemas.openxmlformats.org/officeDocument/2006/relationships/slide" Target="slides/slide15.xml"/><Relationship Id="rId29" Type="http://schemas.openxmlformats.org/officeDocument/2006/relationships/slide" Target="slides/slide16.xml"/><Relationship Id="rId30" Type="http://schemas.openxmlformats.org/officeDocument/2006/relationships/slide" Target="slides/slide17.xml"/><Relationship Id="rId31" Type="http://schemas.openxmlformats.org/officeDocument/2006/relationships/slide" Target="slides/slide18.xml"/><Relationship Id="rId32" Type="http://schemas.openxmlformats.org/officeDocument/2006/relationships/slide" Target="slides/slide19.xml"/><Relationship Id="rId33" Type="http://schemas.openxmlformats.org/officeDocument/2006/relationships/slide" Target="slides/slide20.xml"/><Relationship Id="rId34" Type="http://schemas.openxmlformats.org/officeDocument/2006/relationships/slide" Target="slides/slide21.xml"/><Relationship Id="rId35" Type="http://schemas.openxmlformats.org/officeDocument/2006/relationships/slide" Target="slides/slide22.xml"/><Relationship Id="rId36" Type="http://schemas.openxmlformats.org/officeDocument/2006/relationships/slide" Target="slides/slide23.xml"/><Relationship Id="rId37" Type="http://schemas.openxmlformats.org/officeDocument/2006/relationships/slide" Target="slides/slide24.xml"/><Relationship Id="rId38" Type="http://schemas.openxmlformats.org/officeDocument/2006/relationships/slide" Target="slides/slide25.xml"/><Relationship Id="rId39" Type="http://schemas.openxmlformats.org/officeDocument/2006/relationships/slide" Target="slides/slide26.xml"/><Relationship Id="rId40" Type="http://schemas.openxmlformats.org/officeDocument/2006/relationships/slide" Target="slides/slide27.xml"/><Relationship Id="rId41" Type="http://schemas.openxmlformats.org/officeDocument/2006/relationships/slide" Target="slides/slide28.xml"/><Relationship Id="rId42" Type="http://schemas.openxmlformats.org/officeDocument/2006/relationships/slide" Target="slides/slide29.xml"/><Relationship Id="rId43" Type="http://schemas.openxmlformats.org/officeDocument/2006/relationships/slide" Target="slides/slide30.xml"/><Relationship Id="rId44" Type="http://schemas.openxmlformats.org/officeDocument/2006/relationships/slide" Target="slides/slide31.xml"/><Relationship Id="rId45" Type="http://schemas.openxmlformats.org/officeDocument/2006/relationships/slide" Target="slides/slide32.xml"/><Relationship Id="rId46" Type="http://schemas.openxmlformats.org/officeDocument/2006/relationships/slide" Target="slides/slide33.xml"/><Relationship Id="rId47" Type="http://schemas.openxmlformats.org/officeDocument/2006/relationships/slide" Target="slides/slide3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17.png"/><Relationship Id="rId3" Type="http://schemas.openxmlformats.org/officeDocument/2006/relationships/image" Target="../media/image18.png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19.png"/><Relationship Id="rId3" Type="http://schemas.openxmlformats.org/officeDocument/2006/relationships/image" Target="../media/image20.png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5.png"/><Relationship Id="rId3" Type="http://schemas.openxmlformats.org/officeDocument/2006/relationships/image" Target="../media/image16.png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2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23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8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59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4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95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0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431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79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4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15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0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51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6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87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38.xml"/><Relationship Id="rId8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3.xml"/><Relationship Id="rId13" Type="http://schemas.openxmlformats.org/officeDocument/2006/relationships/slideLayout" Target="../slideLayouts/slideLayout144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tIns="91440" bIns="9144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hyperlink" Target="http://php.net/manual/ru/language.types.resource.php" TargetMode="External"/><Relationship Id="rId2" Type="http://schemas.openxmlformats.org/officeDocument/2006/relationships/slideLayout" Target="../slideLayouts/slideLayout49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311760" y="418320"/>
            <a:ext cx="8515800" cy="62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Основы PHP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3" name="CustomShape 2"/>
          <p:cNvSpPr/>
          <p:nvPr/>
        </p:nvSpPr>
        <p:spPr>
          <a:xfrm>
            <a:off x="311760" y="1152360"/>
            <a:ext cx="8515800" cy="341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301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Что такое PHP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Версионность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Конкурентность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Синтаксис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phpDocumentor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CustomShape 1"/>
          <p:cNvSpPr/>
          <p:nvPr/>
        </p:nvSpPr>
        <p:spPr>
          <a:xfrm>
            <a:off x="311760" y="418320"/>
            <a:ext cx="8515800" cy="62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Операторы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5" name="CustomShape 2"/>
          <p:cNvSpPr/>
          <p:nvPr/>
        </p:nvSpPr>
        <p:spPr>
          <a:xfrm>
            <a:off x="395640" y="1851840"/>
            <a:ext cx="4751280" cy="151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Арифметические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Строковые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Присваивания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Сравнения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Счетчики (инкремента и декремента)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6" name="CustomShape 3"/>
          <p:cNvSpPr/>
          <p:nvPr/>
        </p:nvSpPr>
        <p:spPr>
          <a:xfrm>
            <a:off x="323640" y="1131480"/>
            <a:ext cx="842400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Оператор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или инструкция (statement) — наименьшая автономная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часть языка программирования;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7" name="CustomShape 4"/>
          <p:cNvSpPr/>
          <p:nvPr/>
        </p:nvSpPr>
        <p:spPr>
          <a:xfrm>
            <a:off x="395640" y="3291840"/>
            <a:ext cx="8280000" cy="154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Выражение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комбинация значений, констант, переменных, операций и функций, которая может быть интерпретировано в соответствии с правилами конкретного языка программирования.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Интерпретация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(выполнение) такого выражения приводит к вычислению и возврату некоторого значения (например, числа, строки или значения логического типа).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CustomShape 1"/>
          <p:cNvSpPr/>
          <p:nvPr/>
        </p:nvSpPr>
        <p:spPr>
          <a:xfrm>
            <a:off x="311760" y="418320"/>
            <a:ext cx="8515800" cy="62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Арифметические и строковые операторы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9" name="CustomShape 2"/>
          <p:cNvSpPr/>
          <p:nvPr/>
        </p:nvSpPr>
        <p:spPr>
          <a:xfrm>
            <a:off x="311760" y="1152360"/>
            <a:ext cx="8515800" cy="341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60" name="Shape 622" descr=""/>
          <p:cNvPicPr/>
          <p:nvPr/>
        </p:nvPicPr>
        <p:blipFill>
          <a:blip r:embed="rId1"/>
          <a:stretch/>
        </p:blipFill>
        <p:spPr>
          <a:xfrm>
            <a:off x="548640" y="1554480"/>
            <a:ext cx="4307760" cy="2374200"/>
          </a:xfrm>
          <a:prstGeom prst="rect">
            <a:avLst/>
          </a:prstGeom>
          <a:ln>
            <a:noFill/>
          </a:ln>
        </p:spPr>
      </p:pic>
      <p:pic>
        <p:nvPicPr>
          <p:cNvPr id="461" name="Shape 623" descr=""/>
          <p:cNvPicPr/>
          <p:nvPr/>
        </p:nvPicPr>
        <p:blipFill>
          <a:blip r:embed="rId2"/>
          <a:stretch/>
        </p:blipFill>
        <p:spPr>
          <a:xfrm>
            <a:off x="4937760" y="1554480"/>
            <a:ext cx="3972240" cy="237420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311760" y="418320"/>
            <a:ext cx="8515800" cy="62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 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Операторы присваивания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3" name="CustomShape 2"/>
          <p:cNvSpPr/>
          <p:nvPr/>
        </p:nvSpPr>
        <p:spPr>
          <a:xfrm>
            <a:off x="311760" y="1152360"/>
            <a:ext cx="8515800" cy="341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CustomShape 3"/>
          <p:cNvSpPr/>
          <p:nvPr/>
        </p:nvSpPr>
        <p:spPr>
          <a:xfrm>
            <a:off x="457200" y="1203480"/>
            <a:ext cx="8226000" cy="29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Базовая операция присваивания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30120">
              <a:lnSpc>
                <a:spcPct val="100000"/>
              </a:lnSpc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$a = 7;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Операция присвоения с результатом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30120">
              <a:lnSpc>
                <a:spcPct val="100000"/>
              </a:lnSpc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$a = ($b = 5) + 2;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Операции присваивания как оператор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30120">
              <a:lnSpc>
                <a:spcPct val="100000"/>
              </a:lnSpc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If (1 == 1)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indent="-33012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CustomShape 1"/>
          <p:cNvSpPr/>
          <p:nvPr/>
        </p:nvSpPr>
        <p:spPr>
          <a:xfrm>
            <a:off x="457200" y="205200"/>
            <a:ext cx="822600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Дополнительные операторы присвоения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6" name="Shape 636" descr=""/>
          <p:cNvPicPr/>
          <p:nvPr/>
        </p:nvPicPr>
        <p:blipFill>
          <a:blip r:embed="rId1"/>
          <a:stretch/>
        </p:blipFill>
        <p:spPr>
          <a:xfrm>
            <a:off x="1097280" y="1163880"/>
            <a:ext cx="7231680" cy="377064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CustomShape 1"/>
          <p:cNvSpPr/>
          <p:nvPr/>
        </p:nvSpPr>
        <p:spPr>
          <a:xfrm>
            <a:off x="311760" y="418320"/>
            <a:ext cx="8515800" cy="62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Логические операторы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8" name="CustomShape 2"/>
          <p:cNvSpPr/>
          <p:nvPr/>
        </p:nvSpPr>
        <p:spPr>
          <a:xfrm>
            <a:off x="311760" y="1152360"/>
            <a:ext cx="8515800" cy="341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69" name="Shape 643" descr=""/>
          <p:cNvPicPr/>
          <p:nvPr/>
        </p:nvPicPr>
        <p:blipFill>
          <a:blip r:embed="rId1"/>
          <a:stretch/>
        </p:blipFill>
        <p:spPr>
          <a:xfrm>
            <a:off x="1360440" y="1193760"/>
            <a:ext cx="6500160" cy="364932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CustomShape 1"/>
          <p:cNvSpPr/>
          <p:nvPr/>
        </p:nvSpPr>
        <p:spPr>
          <a:xfrm>
            <a:off x="311760" y="418320"/>
            <a:ext cx="8515800" cy="62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Операторы сравнения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1" name="CustomShape 2"/>
          <p:cNvSpPr/>
          <p:nvPr/>
        </p:nvSpPr>
        <p:spPr>
          <a:xfrm>
            <a:off x="311760" y="1152360"/>
            <a:ext cx="8515800" cy="341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72" name="Shape 650" descr=""/>
          <p:cNvPicPr/>
          <p:nvPr/>
        </p:nvPicPr>
        <p:blipFill>
          <a:blip r:embed="rId1"/>
          <a:stretch/>
        </p:blipFill>
        <p:spPr>
          <a:xfrm>
            <a:off x="1371600" y="1137960"/>
            <a:ext cx="6559200" cy="379656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CustomShape 1"/>
          <p:cNvSpPr/>
          <p:nvPr/>
        </p:nvSpPr>
        <p:spPr>
          <a:xfrm>
            <a:off x="311760" y="418320"/>
            <a:ext cx="8515800" cy="62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Оператора инкремента и декремента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4" name="CustomShape 2"/>
          <p:cNvSpPr/>
          <p:nvPr/>
        </p:nvSpPr>
        <p:spPr>
          <a:xfrm>
            <a:off x="311760" y="1152360"/>
            <a:ext cx="8515800" cy="341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75" name="Shape 657" descr=""/>
          <p:cNvPicPr/>
          <p:nvPr/>
        </p:nvPicPr>
        <p:blipFill>
          <a:blip r:embed="rId1"/>
          <a:stretch/>
        </p:blipFill>
        <p:spPr>
          <a:xfrm>
            <a:off x="1119240" y="1103400"/>
            <a:ext cx="6901920" cy="3739680"/>
          </a:xfrm>
          <a:prstGeom prst="rect">
            <a:avLst/>
          </a:prstGeom>
          <a:ln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CustomShape 1"/>
          <p:cNvSpPr/>
          <p:nvPr/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Побитовые операции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7" name="CustomShape 2"/>
          <p:cNvSpPr/>
          <p:nvPr/>
        </p:nvSpPr>
        <p:spPr>
          <a:xfrm>
            <a:off x="457200" y="1203480"/>
            <a:ext cx="8228160" cy="298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$a &amp; $b // Побитовое 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$a | $b // Побитовое ИЛИ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$a ^ $b // Исключающее или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~ $a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// Отрицание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$a &lt;&lt; $b // Побитовый сдвиг влево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$a &gt;&gt; $b // Побитовый сдвиг вправо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CustomShape 1"/>
          <p:cNvSpPr/>
          <p:nvPr/>
        </p:nvSpPr>
        <p:spPr>
          <a:xfrm>
            <a:off x="311760" y="418320"/>
            <a:ext cx="8515800" cy="62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Комментарии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9" name="CustomShape 2"/>
          <p:cNvSpPr/>
          <p:nvPr/>
        </p:nvSpPr>
        <p:spPr>
          <a:xfrm>
            <a:off x="311760" y="1152360"/>
            <a:ext cx="8515800" cy="341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CustomShape 3"/>
          <p:cNvSpPr/>
          <p:nvPr/>
        </p:nvSpPr>
        <p:spPr>
          <a:xfrm>
            <a:off x="457200" y="1203480"/>
            <a:ext cx="8226000" cy="29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// это комментарий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# это тоже комментарий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/* и это комментарий из нескольких строк */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CustomShape 1"/>
          <p:cNvSpPr/>
          <p:nvPr/>
        </p:nvSpPr>
        <p:spPr>
          <a:xfrm>
            <a:off x="311760" y="418320"/>
            <a:ext cx="8515800" cy="62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CustomShape 2"/>
          <p:cNvSpPr/>
          <p:nvPr/>
        </p:nvSpPr>
        <p:spPr>
          <a:xfrm>
            <a:off x="311760" y="1152360"/>
            <a:ext cx="8515800" cy="341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CustomShape 3"/>
          <p:cNvSpPr/>
          <p:nvPr/>
        </p:nvSpPr>
        <p:spPr>
          <a:xfrm>
            <a:off x="457200" y="1152360"/>
            <a:ext cx="8226360" cy="369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Boolean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Integer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Double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Array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Object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Resource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Null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4" name="CustomShape 4"/>
          <p:cNvSpPr/>
          <p:nvPr/>
        </p:nvSpPr>
        <p:spPr>
          <a:xfrm>
            <a:off x="457200" y="205200"/>
            <a:ext cx="822600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Типы данных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CustomShape 1"/>
          <p:cNvSpPr/>
          <p:nvPr/>
        </p:nvSpPr>
        <p:spPr>
          <a:xfrm>
            <a:off x="311760" y="418320"/>
            <a:ext cx="8515800" cy="62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Что такое PHP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5" name="CustomShape 2"/>
          <p:cNvSpPr/>
          <p:nvPr/>
        </p:nvSpPr>
        <p:spPr>
          <a:xfrm>
            <a:off x="311760" y="1152360"/>
            <a:ext cx="8515800" cy="341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PHP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это высокоуровневый язык программирования для WEB работающий по принципу транслирующего интерпретатора.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Интерпретатор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не переводит код, а исполняет его. Интерпретатор анализирует код программы и исполняет каждую его строку.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Транслятор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– программа, переводящая код, написанный на одном языке программирования, на другой называется транслятором.  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CustomShape 1"/>
          <p:cNvSpPr/>
          <p:nvPr/>
        </p:nvSpPr>
        <p:spPr>
          <a:xfrm>
            <a:off x="457200" y="205200"/>
            <a:ext cx="822744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Boolean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6" name="CustomShape 2"/>
          <p:cNvSpPr/>
          <p:nvPr/>
        </p:nvSpPr>
        <p:spPr>
          <a:xfrm>
            <a:off x="457200" y="1203480"/>
            <a:ext cx="8227440" cy="298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Смысл: выражает истинность значения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Множество значений: </a:t>
            </a:r>
            <a:r>
              <a:rPr b="0" lang="en-US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TRUE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| </a:t>
            </a:r>
            <a:r>
              <a:rPr b="0" lang="en-US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FALSE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(истина | ложь)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Для указания значения используйте регистро-независимые константы </a:t>
            </a:r>
            <a:r>
              <a:rPr b="0" lang="en-US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TRUE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или </a:t>
            </a:r>
            <a:r>
              <a:rPr b="0" lang="en-US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FALSE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Преобразование в булев дает </a:t>
            </a:r>
            <a:r>
              <a:rPr b="0" lang="en-US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TRUE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во всех случаях, кроме: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30120">
              <a:lnSpc>
                <a:spcPct val="100000"/>
              </a:lnSpc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Integer → 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30120">
              <a:lnSpc>
                <a:spcPct val="100000"/>
              </a:lnSpc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Float → 0.0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30120">
              <a:lnSpc>
                <a:spcPct val="100000"/>
              </a:lnSpc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String → ‘’, ‘0’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30120">
              <a:lnSpc>
                <a:spcPct val="100000"/>
              </a:lnSpc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Масив без елементов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30120">
              <a:lnSpc>
                <a:spcPct val="100000"/>
              </a:lnSpc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Тип </a:t>
            </a:r>
            <a:r>
              <a:rPr b="0" lang="en-US" sz="18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CustomShape 1"/>
          <p:cNvSpPr/>
          <p:nvPr/>
        </p:nvSpPr>
        <p:spPr>
          <a:xfrm>
            <a:off x="457200" y="205200"/>
            <a:ext cx="822744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Integer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8" name="CustomShape 2"/>
          <p:cNvSpPr/>
          <p:nvPr/>
        </p:nvSpPr>
        <p:spPr>
          <a:xfrm>
            <a:off x="457200" y="1203480"/>
            <a:ext cx="8227440" cy="298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Смысл: целые числа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Множество значений: множество целых чисел, ограниченное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разрядностью компьютера и ОС, обычно от -232 до 232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Способы записи: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109, +109, -109 // десятичное число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0107, +0107, -0107 // восьмеричное число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0x10F, -0x10F // шестнадцатеричное число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0b101, -0b101 // двоичное число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CustomShape 1"/>
          <p:cNvSpPr/>
          <p:nvPr/>
        </p:nvSpPr>
        <p:spPr>
          <a:xfrm>
            <a:off x="457200" y="205200"/>
            <a:ext cx="822744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Double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0" name="CustomShape 2"/>
          <p:cNvSpPr/>
          <p:nvPr/>
        </p:nvSpPr>
        <p:spPr>
          <a:xfrm>
            <a:off x="457200" y="1239480"/>
            <a:ext cx="8227440" cy="298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Смысл: выражает истинность значения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Множество значений: множество вещественных чисел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Диапазон ~10+-38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Точность около 14 знаков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Способы записи: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30120">
              <a:lnSpc>
                <a:spcPct val="100000"/>
              </a:lnSpc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1.234;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30120">
              <a:lnSpc>
                <a:spcPct val="100000"/>
              </a:lnSpc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1.2e3;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30120">
              <a:lnSpc>
                <a:spcPct val="100000"/>
              </a:lnSpc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1E-23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CustomShape 1"/>
          <p:cNvSpPr/>
          <p:nvPr/>
        </p:nvSpPr>
        <p:spPr>
          <a:xfrm>
            <a:off x="311760" y="418320"/>
            <a:ext cx="8515800" cy="62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2" name="CustomShape 2"/>
          <p:cNvSpPr/>
          <p:nvPr/>
        </p:nvSpPr>
        <p:spPr>
          <a:xfrm>
            <a:off x="457200" y="2011680"/>
            <a:ext cx="8226000" cy="217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с помощью одинарных кавычек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с помощью двойных кавычек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heredoc-синтаксисом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3" name="CustomShape 3"/>
          <p:cNvSpPr/>
          <p:nvPr/>
        </p:nvSpPr>
        <p:spPr>
          <a:xfrm>
            <a:off x="305640" y="1280160"/>
            <a:ext cx="8560800" cy="37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 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Строка в PHP может быть определена тремя различными способами: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CustomShape 1"/>
          <p:cNvSpPr/>
          <p:nvPr/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Array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5" name="CustomShape 2"/>
          <p:cNvSpPr/>
          <p:nvPr/>
        </p:nvSpPr>
        <p:spPr>
          <a:xfrm>
            <a:off x="457200" y="1203480"/>
            <a:ext cx="8227800" cy="298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Массив – это упорядоченный набор данных, идентифицируемых с помощью одного (одномерные) или нескольких (многомерные) индексов.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Основные типа массивов: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•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Гомогенные (однотипные) и гетерогенные;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•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Индексные (линейные) и ассоциативные;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•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Статические и динамические.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CustomShape 1"/>
          <p:cNvSpPr/>
          <p:nvPr/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Object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7" name="CustomShape 2"/>
          <p:cNvSpPr/>
          <p:nvPr/>
        </p:nvSpPr>
        <p:spPr>
          <a:xfrm>
            <a:off x="457200" y="2103120"/>
            <a:ext cx="8227800" cy="208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Инициализация объекта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Преобразование в объект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8" name="CustomShape 3"/>
          <p:cNvSpPr/>
          <p:nvPr/>
        </p:nvSpPr>
        <p:spPr>
          <a:xfrm>
            <a:off x="464040" y="1177920"/>
            <a:ext cx="822132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Объект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является одним из базовых понятий объектно-ориентированного программирования. Объект представляет собой переменную, экземпляр которой создается по специальному шаблону, называемому классом.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CustomShape 1"/>
          <p:cNvSpPr/>
          <p:nvPr/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Resource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0" name="CustomShape 2"/>
          <p:cNvSpPr/>
          <p:nvPr/>
        </p:nvSpPr>
        <p:spPr>
          <a:xfrm>
            <a:off x="457200" y="1828800"/>
            <a:ext cx="8227800" cy="235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Преобразование в ресурс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Освобождение ресурсов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1" name="CustomShape 3"/>
          <p:cNvSpPr/>
          <p:nvPr/>
        </p:nvSpPr>
        <p:spPr>
          <a:xfrm>
            <a:off x="457200" y="1280160"/>
            <a:ext cx="82281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"/>
              </a:rPr>
              <a:t>Resource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 - это специальная переменная, содержащая ссылку на внешний ресурс.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CustomShape 1"/>
          <p:cNvSpPr/>
          <p:nvPr/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3" name="CustomShape 2"/>
          <p:cNvSpPr/>
          <p:nvPr/>
        </p:nvSpPr>
        <p:spPr>
          <a:xfrm>
            <a:off x="457200" y="1203480"/>
            <a:ext cx="8227800" cy="298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87360" algn="just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Специальное значение NULL представляет собой переменную без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87360" algn="just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значения. NULL - это единственно возможное значение типа null.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87360" algn="just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Переменная считается null, если: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49200">
              <a:lnSpc>
                <a:spcPct val="100000"/>
              </a:lnSpc>
              <a:buClr>
                <a:srgbClr val="000000"/>
              </a:buClr>
              <a:buFont typeface="Noto Sans Symbols"/>
              <a:buChar char="−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ей была присвоена константа NULL.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49200">
              <a:lnSpc>
                <a:spcPct val="100000"/>
              </a:lnSpc>
              <a:buClr>
                <a:srgbClr val="000000"/>
              </a:buClr>
              <a:buFont typeface="Noto Sans Symbols"/>
              <a:buChar char="−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ей еще не было присвоено никакого значения.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49200">
              <a:lnSpc>
                <a:spcPct val="100000"/>
              </a:lnSpc>
              <a:buClr>
                <a:srgbClr val="000000"/>
              </a:buClr>
              <a:buFont typeface="Noto Sans Symbols"/>
              <a:buChar char="−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она была удалена с помощью unset().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87360" algn="just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Существует только одно значение типа null регистронезависимая константа NULL.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8736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Приведение переменной к null с использованием (unset) $var не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8736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удаляет переменную и ее значение. Данное выражение только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8736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возвращает NULL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CustomShape 1"/>
          <p:cNvSpPr/>
          <p:nvPr/>
        </p:nvSpPr>
        <p:spPr>
          <a:xfrm>
            <a:off x="457200" y="205200"/>
            <a:ext cx="822708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Приведения типов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5" name="CustomShape 2"/>
          <p:cNvSpPr/>
          <p:nvPr/>
        </p:nvSpPr>
        <p:spPr>
          <a:xfrm>
            <a:off x="457200" y="1203480"/>
            <a:ext cx="8227080" cy="298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6" name="CustomShape 3"/>
          <p:cNvSpPr/>
          <p:nvPr/>
        </p:nvSpPr>
        <p:spPr>
          <a:xfrm>
            <a:off x="457200" y="1203480"/>
            <a:ext cx="8227080" cy="298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Приведение типов приводит значение выражения к указаному типу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30120">
              <a:lnSpc>
                <a:spcPct val="100000"/>
              </a:lnSpc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lang="en-US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(имя типа)&lt;выражение&gt;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Наименование типов при приведении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30120">
              <a:lnSpc>
                <a:spcPct val="100000"/>
              </a:lnSpc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(int)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30120">
              <a:lnSpc>
                <a:spcPct val="100000"/>
              </a:lnSpc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(bool)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30120">
              <a:lnSpc>
                <a:spcPct val="100000"/>
              </a:lnSpc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(float)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30120">
              <a:lnSpc>
                <a:spcPct val="100000"/>
              </a:lnSpc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(string)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30120">
              <a:lnSpc>
                <a:spcPct val="100000"/>
              </a:lnSpc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(array)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30120">
              <a:lnSpc>
                <a:spcPct val="100000"/>
              </a:lnSpc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(object)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30120">
              <a:lnSpc>
                <a:spcPct val="100000"/>
              </a:lnSpc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(unset)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CustomShape 1"/>
          <p:cNvSpPr/>
          <p:nvPr/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Полезные функции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8" name="CustomShape 2"/>
          <p:cNvSpPr/>
          <p:nvPr/>
        </p:nvSpPr>
        <p:spPr>
          <a:xfrm>
            <a:off x="457200" y="1203480"/>
            <a:ext cx="8319960" cy="355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5424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isset (имя_переменной)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5424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 сообщает, существует ли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5424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переменная.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5424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unset (имя_переменной)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5424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 уничтожает указанную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5424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переменную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5424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empty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5424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(имя_переменной)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5424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 сообщает, присвоено ли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5424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переменной какое-либо значение.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5424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gettype(имя_переменной)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5424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 возвращает тип указанной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5424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переменной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5424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settype(имя_переменной, тип)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5424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 конвертирует переменную в другой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5424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тип.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5424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is_bool(имя_переменной)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5424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 проверяет является ли тип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5424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переменной логическим.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5424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Функции is_numeric(), is_float(), is_int(), is_string(), is_object(),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5424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is_array() работают по аналогии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CustomShape 1"/>
          <p:cNvSpPr/>
          <p:nvPr/>
        </p:nvSpPr>
        <p:spPr>
          <a:xfrm>
            <a:off x="311760" y="418320"/>
            <a:ext cx="8515800" cy="62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Используемые версии PHP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7" name="CustomShape 2"/>
          <p:cNvSpPr/>
          <p:nvPr/>
        </p:nvSpPr>
        <p:spPr>
          <a:xfrm>
            <a:off x="311760" y="1152360"/>
            <a:ext cx="8515800" cy="341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800" spc="-1" strike="noStrike">
                <a:solidFill>
                  <a:srgbClr val="00993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PHP 7 — много нового, актуальна до 31.12.2018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800" spc="-1" strike="noStrike">
                <a:solidFill>
                  <a:srgbClr val="00993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PHP 5.6 — актуальна до 31.12.2018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PHP 5.5 — активно используется, но устарела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PHP 5.4 — активно используется, но устарела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PHP 5.3 — приемлема, но уже устарела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PHP 5.2 — усстаревшая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CustomShape 1"/>
          <p:cNvSpPr/>
          <p:nvPr/>
        </p:nvSpPr>
        <p:spPr>
          <a:xfrm>
            <a:off x="457200" y="205200"/>
            <a:ext cx="822636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Комментарии – важная часть PHP кода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0" name="CustomShape 2"/>
          <p:cNvSpPr/>
          <p:nvPr/>
        </p:nvSpPr>
        <p:spPr>
          <a:xfrm>
            <a:off x="457200" y="1203480"/>
            <a:ext cx="8226360" cy="29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Полными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Точными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Актуальным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1" name="CustomShape 3"/>
          <p:cNvSpPr/>
          <p:nvPr/>
        </p:nvSpPr>
        <p:spPr>
          <a:xfrm>
            <a:off x="548640" y="3328200"/>
            <a:ext cx="813492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PHPDoc 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(он же PHPDocumentor) — приложение(точнее скрипт) позволяющие генерировать документацию основанную на PHPDoc-комментариях.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TextShape 1"/>
          <p:cNvSpPr txBox="1"/>
          <p:nvPr/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Руководство по именованию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3" name="TextShape 2"/>
          <p:cNvSpPr txBox="1"/>
          <p:nvPr/>
        </p:nvSpPr>
        <p:spPr>
          <a:xfrm>
            <a:off x="457200" y="2067840"/>
            <a:ext cx="8228880" cy="85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Обзор конструкций, создающих идентификаторы в глобальном пространстве имен: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функции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классы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интерфейсы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константы (не константы классов)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переменные, объявленные вне функций/методов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Shape 1"/>
          <p:cNvSpPr txBox="1"/>
          <p:nvPr/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Правила 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5" name="TextShape 2"/>
          <p:cNvSpPr txBox="1"/>
          <p:nvPr/>
        </p:nvSpPr>
        <p:spPr>
          <a:xfrm>
            <a:off x="457200" y="2289240"/>
            <a:ext cx="8228880" cy="85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PHP владеет глобальным пространством имен, но старается находить описательные имена и избегать очевидных коллизий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Имена функций используют подчеркивания между словами, а имена классов используют как 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camelCase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так и 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PascalCase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PHP добавляет префикс к глобальным именам, принадлежащим расширению с именем этого расширения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PHP резервирует все идентификаторы, начинающиеся с 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__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 как "магические". Рекомендуется не создавать идентификаторов, начинающихся с 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__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кроме как с целью использовать документированную "магическую" функциональность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CustomShape 1"/>
          <p:cNvSpPr/>
          <p:nvPr/>
        </p:nvSpPr>
        <p:spPr>
          <a:xfrm>
            <a:off x="311760" y="418320"/>
            <a:ext cx="8515800" cy="62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Домашнее задание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7" name="CustomShape 2"/>
          <p:cNvSpPr/>
          <p:nvPr/>
        </p:nvSpPr>
        <p:spPr>
          <a:xfrm>
            <a:off x="457200" y="1203480"/>
            <a:ext cx="8228160" cy="298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30120"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1. Создайте файл 1-1.php, содержащий 5 разных переменных,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присвойте переменным значения разного типа. Используя gettype()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выведите тип каждой переменной.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2. Создайте файл 1-2.php, содержащий 2 переменные числового типа.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Произведите над переменными произвольное арифметическое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действие и выведите его результат.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3. Создайте файл 1-3.php, содержащий 2 переменные строкового типа.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Инициализируйте переменные произвольным текстом. С помощью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конкатенации объедините содержимое переменных и выведите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результат.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4. Создайте файл 1-4.php, содержащий 2 переменные с одинаковым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типом значений. Используя тернарный оператор сравнения проведите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исследование на возвращаемые результаты.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CustomShape 1"/>
          <p:cNvSpPr/>
          <p:nvPr/>
        </p:nvSpPr>
        <p:spPr>
          <a:xfrm>
            <a:off x="311760" y="418320"/>
            <a:ext cx="8515800" cy="62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Спасибо за внимание!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9" name="CustomShape 2"/>
          <p:cNvSpPr/>
          <p:nvPr/>
        </p:nvSpPr>
        <p:spPr>
          <a:xfrm>
            <a:off x="311760" y="1152360"/>
            <a:ext cx="8515800" cy="341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CustomShape 1"/>
          <p:cNvSpPr/>
          <p:nvPr/>
        </p:nvSpPr>
        <p:spPr>
          <a:xfrm>
            <a:off x="311760" y="418320"/>
            <a:ext cx="8515800" cy="62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Основы PHP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9" name="CustomShape 2"/>
          <p:cNvSpPr/>
          <p:nvPr/>
        </p:nvSpPr>
        <p:spPr>
          <a:xfrm>
            <a:off x="311760" y="1152360"/>
            <a:ext cx="8515800" cy="341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Filename.php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63252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i="1" lang="en-US" sz="1800" spc="-1" strike="noStrike">
                <a:solidFill>
                  <a:srgbClr val="63252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&lt;?php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63252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          </a:t>
            </a:r>
            <a:r>
              <a:rPr b="0" i="1" lang="en-US" sz="1800" spc="-1" strike="noStrike">
                <a:solidFill>
                  <a:srgbClr val="63252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echo “&lt;html&gt;&lt;body&gt;&lt;/html&gt;”;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63252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i="1" lang="en-US" sz="1800" spc="-1" strike="noStrike">
                <a:solidFill>
                  <a:srgbClr val="63252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</a:t>
            </a:r>
            <a:r>
              <a:rPr b="0" i="1" lang="en-US" sz="1800" spc="-1" strike="noStrike">
                <a:solidFill>
                  <a:srgbClr val="63252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echo “Hello World”;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63252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i="1" lang="en-US" sz="1800" spc="-1" strike="noStrike">
                <a:solidFill>
                  <a:srgbClr val="63252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</a:t>
            </a:r>
            <a:r>
              <a:rPr b="0" i="1" lang="en-US" sz="1800" spc="-1" strike="noStrike">
                <a:solidFill>
                  <a:srgbClr val="63252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echo “&lt;/body&gt;”</a:t>
            </a:r>
            <a:r>
              <a:rPr b="0" i="1" lang="en-US" sz="1800" spc="-1" strike="noStrike">
                <a:solidFill>
                  <a:srgbClr val="63252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63252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i="1" lang="en-US" sz="1800" spc="-1" strike="noStrike">
                <a:solidFill>
                  <a:srgbClr val="63252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?&gt;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Filename.html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3252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i="1" lang="en-US" sz="1800" spc="-1" strike="noStrike">
                <a:solidFill>
                  <a:srgbClr val="63252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&lt;html&gt;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63252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i="1" lang="en-US" sz="1800" spc="-1" strike="noStrike">
                <a:solidFill>
                  <a:srgbClr val="63252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i="1" lang="en-US" sz="1800" spc="-1" strike="noStrike">
                <a:solidFill>
                  <a:srgbClr val="63252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&lt;body&gt;&lt;?=“Hello World” ?&gt;&lt;/body&gt;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63252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i="1" lang="en-US" sz="1800" spc="-1" strike="noStrike">
                <a:solidFill>
                  <a:srgbClr val="63252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&lt;/html&gt;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CustomShape 1"/>
          <p:cNvSpPr/>
          <p:nvPr/>
        </p:nvSpPr>
        <p:spPr>
          <a:xfrm>
            <a:off x="311760" y="418320"/>
            <a:ext cx="8515800" cy="62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Команды PHP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1" name="CustomShape 2"/>
          <p:cNvSpPr/>
          <p:nvPr/>
        </p:nvSpPr>
        <p:spPr>
          <a:xfrm>
            <a:off x="311760" y="1152360"/>
            <a:ext cx="8515800" cy="341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Команды PHP взятые в специальные теги: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&lt;?php … ?&gt;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&lt;? … ?&gt;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&lt;script language=“php”&gt; … &lt;/script&gt;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&lt;% … %&gt;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CustomShape 1"/>
          <p:cNvSpPr/>
          <p:nvPr/>
        </p:nvSpPr>
        <p:spPr>
          <a:xfrm>
            <a:off x="311760" y="418320"/>
            <a:ext cx="8515800" cy="62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Переменные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3" name="CustomShape 2"/>
          <p:cNvSpPr/>
          <p:nvPr/>
        </p:nvSpPr>
        <p:spPr>
          <a:xfrm>
            <a:off x="311760" y="1152360"/>
            <a:ext cx="8515800" cy="341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CustomShape 3"/>
          <p:cNvSpPr/>
          <p:nvPr/>
        </p:nvSpPr>
        <p:spPr>
          <a:xfrm>
            <a:off x="457200" y="1203480"/>
            <a:ext cx="8226000" cy="32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$tmp = 1;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$tmp = ‘$tmp’;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$темп = 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$tmp = $value;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$tmp = true;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$tmp = $te%p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$Tmp = ‘false’;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$tmp = 10,2;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$_tmp = 10.34;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$10_tmp = 100;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CustomShape 1"/>
          <p:cNvSpPr/>
          <p:nvPr/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Переменные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6" name="Shape 592" descr=""/>
          <p:cNvPicPr/>
          <p:nvPr/>
        </p:nvPicPr>
        <p:blipFill>
          <a:blip r:embed="rId1"/>
          <a:stretch/>
        </p:blipFill>
        <p:spPr>
          <a:xfrm>
            <a:off x="1097280" y="1280160"/>
            <a:ext cx="7039440" cy="2931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CustomShape 1"/>
          <p:cNvSpPr/>
          <p:nvPr/>
        </p:nvSpPr>
        <p:spPr>
          <a:xfrm>
            <a:off x="457200" y="38520"/>
            <a:ext cx="8226000" cy="11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Динамические п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еременные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8" name="CustomShape 2"/>
          <p:cNvSpPr/>
          <p:nvPr/>
        </p:nvSpPr>
        <p:spPr>
          <a:xfrm>
            <a:off x="457200" y="1828800"/>
            <a:ext cx="8226000" cy="235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&lt;?php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$a = 'hello';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$$a = 'world';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?&gt;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9" name="CustomShape 3"/>
          <p:cNvSpPr/>
          <p:nvPr/>
        </p:nvSpPr>
        <p:spPr>
          <a:xfrm>
            <a:off x="457200" y="914400"/>
            <a:ext cx="8226360" cy="72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Под динамической переменной будем понимать такую переменную, имя которой хранятся как значение в другой переменной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CustomShape 1"/>
          <p:cNvSpPr/>
          <p:nvPr/>
        </p:nvSpPr>
        <p:spPr>
          <a:xfrm>
            <a:off x="311760" y="418320"/>
            <a:ext cx="8515800" cy="62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Суперглобальные переменные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1" name="CustomShape 2"/>
          <p:cNvSpPr/>
          <p:nvPr/>
        </p:nvSpPr>
        <p:spPr>
          <a:xfrm>
            <a:off x="311760" y="1152360"/>
            <a:ext cx="8515800" cy="341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CustomShape 3"/>
          <p:cNvSpPr/>
          <p:nvPr/>
        </p:nvSpPr>
        <p:spPr>
          <a:xfrm>
            <a:off x="457200" y="1828800"/>
            <a:ext cx="8226000" cy="235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$GLOBALS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$_SERVER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$_GET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$_POST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$_FILES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$_COOKIE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$_SESSION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$_REQUEST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$_ENV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3" name="CustomShape 4"/>
          <p:cNvSpPr/>
          <p:nvPr/>
        </p:nvSpPr>
        <p:spPr>
          <a:xfrm>
            <a:off x="505080" y="1152360"/>
            <a:ext cx="8178480" cy="5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Суперглобальные переменные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- это встроенные переменные, которые всегда доступны во всех областях видимости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2017-05-25T12:24:49Z</dcterms:modified>
  <cp:revision>1</cp:revision>
  <dc:subject/>
  <dc:title/>
</cp:coreProperties>
</file>