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106" name="Shape 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ролик, видео и прочие особые слайды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r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66888"/>
            <a:ext cx="7623174" cy="121681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ctrTitle"/>
          </p:nvPr>
        </p:nvSpPr>
        <p:spPr>
          <a:xfrm>
            <a:off x="1369219" y="487354"/>
            <a:ext cx="7043207" cy="114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lnSpc>
                <a:spcPct val="90000"/>
              </a:lnSpc>
              <a:spcBef>
                <a:spcPts val="0"/>
              </a:spcBef>
              <a:buNone/>
              <a:defRPr sz="54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368954" y="3258741"/>
            <a:ext cx="7043207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indent="-12681" lvl="1" marL="457181" algn="ctr">
              <a:spcBef>
                <a:spcPts val="0"/>
              </a:spcBef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indent="-12662" lvl="2" marL="914363" algn="ctr">
              <a:spcBef>
                <a:spcPts val="0"/>
              </a:spcBef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3pPr>
            <a:lvl4pPr indent="-12644" lvl="3" marL="1371545" algn="ctr">
              <a:spcBef>
                <a:spcPts val="0"/>
              </a:spcBef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4pPr>
            <a:lvl5pPr indent="-12626" lvl="4" marL="1828727" algn="ctr">
              <a:spcBef>
                <a:spcPts val="0"/>
              </a:spcBef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5pPr>
            <a:lvl6pPr indent="-12608" lvl="5" marL="2285909" algn="ctr">
              <a:spcBef>
                <a:spcPts val="0"/>
              </a:spcBef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6pPr>
            <a:lvl7pPr indent="-12589" lvl="6" marL="2743090" algn="ctr">
              <a:spcBef>
                <a:spcPts val="0"/>
              </a:spcBef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7pPr>
            <a:lvl8pPr indent="-12571" lvl="7" marL="3200272" algn="ctr">
              <a:spcBef>
                <a:spcPts val="0"/>
              </a:spcBef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8pPr>
            <a:lvl9pPr indent="-12553" lvl="8" marL="3657454" algn="ctr">
              <a:spcBef>
                <a:spcPts val="0"/>
              </a:spcBef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722049" y="1766886"/>
            <a:ext cx="7690114" cy="103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lnSpc>
                <a:spcPct val="90000"/>
              </a:lnSpc>
              <a:spcBef>
                <a:spcPts val="1300"/>
              </a:spcBef>
              <a:buClr>
                <a:srgbClr val="5F497A"/>
              </a:buClr>
              <a:buFont typeface="Arial"/>
              <a:buNone/>
              <a:defRPr b="0" i="1" sz="6500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>
              <a:spcBef>
                <a:spcPts val="0"/>
              </a:spcBef>
              <a:buNone/>
              <a:defRPr sz="1800"/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RA_SQL.pptx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ru.wikipedia.org/wiki/%D0%9A%D0%BE%D0%B4%D0%B4,_%D0%AD%D0%B4%D0%B3%D0%B0%D1%80" TargetMode="External"/><Relationship Id="rId4" Type="http://schemas.openxmlformats.org/officeDocument/2006/relationships/hyperlink" Target="http://ru.wikipedia.org/wiki/%D0%94%D0%B5%D0%B9%D1%82,_%D0%9A%D1%80%D0%B8%D1%81%D1%82%D0%BE%D1%84%D0%B5%D1%80" TargetMode="External"/><Relationship Id="rId9" Type="http://schemas.openxmlformats.org/officeDocument/2006/relationships/hyperlink" Target="http://ru.wikipedia.org/wiki/DB2" TargetMode="External"/><Relationship Id="rId5" Type="http://schemas.openxmlformats.org/officeDocument/2006/relationships/hyperlink" Target="http://ru.wikipedia.org/wiki/Oracle_Corporation" TargetMode="External"/><Relationship Id="rId6" Type="http://schemas.openxmlformats.org/officeDocument/2006/relationships/hyperlink" Target="http://ru.wikipedia.org/wiki/Sybase" TargetMode="External"/><Relationship Id="rId7" Type="http://schemas.openxmlformats.org/officeDocument/2006/relationships/hyperlink" Target="http://ru.wikipedia.org/wiki/Microsoft" TargetMode="External"/><Relationship Id="rId8" Type="http://schemas.openxmlformats.org/officeDocument/2006/relationships/hyperlink" Target="http://ru.wikipedia.org/wiki/MySQL_A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4294967295" type="ctrTitle"/>
          </p:nvPr>
        </p:nvSpPr>
        <p:spPr>
          <a:xfrm>
            <a:off x="0" y="160734"/>
            <a:ext cx="9143998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Язык SQL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71500" y="964407"/>
            <a:ext cx="8286749" cy="3964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 Query Language –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стандартный язык управления реляционными базами данных с архитектурой клиент-сервер.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Целью разработки было создание простого непроцедурного языка, которым мог бы воспользоваться любой пользователь, даже не имеющий навыков программирования.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Правило №5 д-ра Кодда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(из правил-требований к реляционной модели) гласит: язык доступа к данным должен быть единственным способом доступа к данным в реляционной СУБД.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xfrm>
            <a:off x="571500" y="160734"/>
            <a:ext cx="83581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ru-RU" sz="2000"/>
              <a:t>DQL – data query language (язык запросов к данным)</a:t>
            </a:r>
            <a:r>
              <a:rPr lang="ru-RU" sz="2000"/>
              <a:t> 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571500" y="1500187"/>
            <a:ext cx="828674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содержит огромную команду 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имеющую возможности: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выборки из одной или из нескольких таблиц,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использования условий отбора,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сортировки,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использования подзапросов,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использования агрегатных функций,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группировки,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объединения запросов.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ru-RU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Реляционная алгебра и SQL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ctrTitle"/>
          </p:nvPr>
        </p:nvSpPr>
        <p:spPr>
          <a:xfrm>
            <a:off x="571500" y="160734"/>
            <a:ext cx="83581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ru-RU" sz="2000"/>
              <a:t>CCL – cursor control language (язык управления курсорами )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71500" y="1500187"/>
            <a:ext cx="828674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ecord  - временный набор записей, позволяющий обрабатывать каждую запись по отдельности.  Необходимость использования курсоров возникла потому, что команды изменения данных (UPDATE, DELETE) применяются к таблице целиком и поэтому являются достаточно “грубыми” для разнообразной “тонкой” работы.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Стандартные операции по работе с курсором: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объявление курсора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DECLARE имя_курсора CURSOR FOR SELECT команда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открытие курсора:  </a:t>
            </a: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 имя_курсора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получение значений из текущей строки и передвижение указателя на следующую строку: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FETCH имя_курсора INTO переменные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закрытие курсора:  </a:t>
            </a: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 имя_курсора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ctrTitle"/>
          </p:nvPr>
        </p:nvSpPr>
        <p:spPr>
          <a:xfrm>
            <a:off x="571500" y="160734"/>
            <a:ext cx="83581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ru-RU" sz="2000"/>
              <a:t>TPL – transaction processing language (язык проведения транзакций)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71500" y="1500187"/>
            <a:ext cx="828674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Транзакция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группа команд языка SQL, которая либо выполняется полностью, либо не выполняется вообще.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Стандартные команды для работы с транзакциями: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 TRAN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начало транзакции,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ROLLBACK TRAN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откат, отмена транзакции; все изменения, сделанные с начала транзакции, будут отменены,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 TRAN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завершение, подтверждение транзакции; все изменения, сделанные с начала транзакции, будут зафиксированы.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 момента подтверждения транзакции все измененные данные  записываются в журнал транзакций, и только после фиксации транзакции данные переносятся собственно в таблицы.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571500" y="160734"/>
            <a:ext cx="83581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3600"/>
              <a:t>Уровни изолированности транзакций: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71500" y="1500187"/>
            <a:ext cx="828674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Serializable –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самый надежный, но и самый медленный уровень изолированности, транзакции выполняются последовательно, друг за другом.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Repeatable read –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повторном чтении данных результат будет точно таким же, как и при первом чтении, даже если данные были изменены.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commited –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допускается читать только данные завершенных транзакций.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uncommited -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допускается читать “грязные данные”, т.е., данные незавершенных транзакций.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ctrTitle"/>
          </p:nvPr>
        </p:nvSpPr>
        <p:spPr>
          <a:xfrm>
            <a:off x="571500" y="160734"/>
            <a:ext cx="83581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ru-RU" sz="3200"/>
              <a:t>DCL – data control language (язык управления данными)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571500" y="1500187"/>
            <a:ext cx="828674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содержит команды предоставления </a:t>
            </a: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(GRANT) 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отнимания</a:t>
            </a: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(REVOKE) 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 доступа, а также запрета доступа </a:t>
            </a:r>
            <a:r>
              <a:rPr b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(DENY).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Примеры: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предоставление прав на выборку и изменение данных в таблице k_contract пользователю public: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GRANT SELECT, UPDATE ON k_contract  TO public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запрет удаления данных из таблицы k_contract пользователю public: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DENY DELETE ON k_contract FROM public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x="571500" y="160734"/>
            <a:ext cx="83581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4000"/>
              <a:t>Диалекты SQL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571500" y="1500187"/>
            <a:ext cx="828674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Каждая СУБД имеет свой собственный  “диалект” SQL, включающий, кроме основ SQL, команды управления (циклы, условия), функции и прочие средства: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ORACLE – PL/SQL </a:t>
            </a:r>
            <a:r>
              <a:rPr lang="ru-RU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(Procedural Language/SQL)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MS SQL Server – Transact SQL,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MySQL – SQL/PSM  </a:t>
            </a:r>
            <a:r>
              <a:rPr lang="ru-RU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(SQL/Persistent Stored Module)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т.п.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ru-RU" sz="4000"/>
              <a:t>Типы данных</a:t>
            </a:r>
          </a:p>
        </p:txBody>
      </p:sp>
      <p:sp>
        <p:nvSpPr>
          <p:cNvPr id="203" name="Shape 203"/>
          <p:cNvSpPr txBox="1"/>
          <p:nvPr>
            <p:ph idx="1" type="sub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TINYINT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SMALLINT 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MEDIUMINT 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INT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BIGINT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BOOL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NUMERIC 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FLOAT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DOUBLE 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t/>
            </a:r>
            <a:endParaRPr sz="1800"/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CHAR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VARCHAR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TEXT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DATE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TIME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DATATIME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TIMESTAMP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ru-RU" sz="4000"/>
              <a:t>Классификация</a:t>
            </a:r>
            <a:r>
              <a:rPr lang="ru-RU" sz="4000"/>
              <a:t> команд SQL</a:t>
            </a:r>
          </a:p>
        </p:txBody>
      </p:sp>
      <p:pic>
        <p:nvPicPr>
          <p:cNvPr descr="Команди SQL-запитів"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19" y="1275605"/>
            <a:ext cx="42862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Пов’язане зображення" id="214" name="Shape 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0"/>
            <a:ext cx="4733249" cy="521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ru-RU" sz="4000"/>
              <a:t>Функции языка SQL</a:t>
            </a:r>
          </a:p>
        </p:txBody>
      </p:sp>
      <p:sp>
        <p:nvSpPr>
          <p:cNvPr id="220" name="Shape 220"/>
          <p:cNvSpPr txBox="1"/>
          <p:nvPr>
            <p:ph idx="1" type="subTitle"/>
          </p:nvPr>
        </p:nvSpPr>
        <p:spPr>
          <a:xfrm>
            <a:off x="457200" y="1203479"/>
            <a:ext cx="8229239" cy="3600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AVG() 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COUNT()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COUNT(*)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MAX()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MIN()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SUM()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||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CAST()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LOWER(S)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SUBSTRING()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TRIM(S)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rPr lang="ru-RU" sz="1800"/>
              <a:t>UPPER(S)</a:t>
            </a:r>
          </a:p>
          <a:p>
            <a:pPr indent="0" lvl="0">
              <a:spcBef>
                <a:spcPts val="0"/>
              </a:spcBef>
              <a:buSzPct val="250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spcBef>
                <a:spcPts val="0"/>
              </a:spcBef>
              <a:buSzPct val="25000"/>
              <a:buNone/>
            </a:pPr>
            <a:r>
              <a:rPr lang="ru-RU" sz="4000"/>
              <a:t>SQL</a:t>
            </a:r>
          </a:p>
        </p:txBody>
      </p:sp>
      <p:sp>
        <p:nvSpPr>
          <p:cNvPr id="119" name="Shape 119"/>
          <p:cNvSpPr/>
          <p:nvPr/>
        </p:nvSpPr>
        <p:spPr>
          <a:xfrm>
            <a:off x="467543" y="1275605"/>
            <a:ext cx="8280919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- это аббревиатура от слов </a:t>
            </a:r>
            <a:r>
              <a:rPr i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Structured Query Language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что означает структурированный язык запросов. Этот язык является стандартным средством для доступа к различным базам данных. Есть много вариантов языка </a:t>
            </a: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но у них всех основные команды почти одинаковы.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не относится к числу патентованных языков, используемых разработчиками определенных баз данных.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Почти все большие СУБД поддерживают SQL, поэтому знание этого языка позволит вам взаимодействовать практически с любой базой данных.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легко изучить. Несмотря на кажущуюся простоту, SQL является очень мощным языком; разумно пользуясь его элементами, можно выполнять очень сложные операции с базами данных.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езультат пошуку зображень за запитом &quot;sql join&quot;"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138" y="0"/>
            <a:ext cx="6306095" cy="496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311760" y="418320"/>
            <a:ext cx="8512920" cy="618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ru-RU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</a:p>
        </p:txBody>
      </p:sp>
      <p:sp>
        <p:nvSpPr>
          <p:cNvPr id="231" name="Shape 231"/>
          <p:cNvSpPr/>
          <p:nvPr/>
        </p:nvSpPr>
        <p:spPr>
          <a:xfrm>
            <a:off x="457200" y="1203479"/>
            <a:ext cx="8225280" cy="2978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habrastorage.org/storage2/fa2/06e/d3d/fa206ed3d94ff2c063afbe2a03c7df81.png"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6216" y="3362323"/>
            <a:ext cx="2409824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395536" y="1347613"/>
            <a:ext cx="849694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Вывести список сотрудников, получающих заработную плату большую чем у непосредственного руководителя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Вывести список сотрудников, получающих максимальную заработную плату в своем отделе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Вывести список ID отделов, количество сотрудников в которых не превышает 3 человек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Вывести список сотрудников, не имеющих назначенного руководителя, работающего в том-же отделе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Найти список ID отделов с максимальной суммарной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зарплатой сотрудников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311760" y="418320"/>
            <a:ext cx="8512920" cy="618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ru-RU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</a:p>
        </p:txBody>
      </p:sp>
      <p:sp>
        <p:nvSpPr>
          <p:cNvPr id="239" name="Shape 239"/>
          <p:cNvSpPr/>
          <p:nvPr/>
        </p:nvSpPr>
        <p:spPr>
          <a:xfrm>
            <a:off x="311760" y="1152359"/>
            <a:ext cx="8512920" cy="3408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571500" y="160734"/>
            <a:ext cx="7358063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Стандарты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71500" y="964407"/>
            <a:ext cx="8286749" cy="3964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Поскольку к началу 1980-х годов существовало несколько вариантов СУБД от разных производителей,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причем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каждый из них обладал собственной реализацией языка запросов, было принято решение разработать стандарт языка, который будет гарантировать переносимость ПО с одной СУБД на другую (при условии, что они будут поддерживать этот стандарт).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Основные стандарты: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1986 г. - SQL-86 (SQL1)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1992 г. - SQL2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2003 г. –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2003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(SQL3)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571500" y="160734"/>
            <a:ext cx="8215312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4000"/>
              <a:t>Преимущества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71500" y="964407"/>
            <a:ext cx="8286749" cy="3964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Независимость от конкретной СУБД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Несмотря на наличие диалектов и различий в синтаксисе, в большинстве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своем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тексты SQL-запросов, содержащие DDL и DML, могут быть достаточно легко перенесены из одной СУБД в другую. Существуют системы, разработчики которых изначально ориентировались на применение по меньшей мере нескольких СУБД.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Наличие стандартов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Наличие стандартов и набора тестов для выявления совместимости и соответствия конкретной реализации SQL общепринятому стандарту только способствует «стабилизации» языка..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Декларативность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С помощью SQL программист описывает только то, какие данные нужно извлечь или модифицировать. То, каким образом это сделать, решает СУБД непосредственно при обработке SQL-запроса. Однако не стоит думать, что это полностью универсальный принцип — программист описывает набор данных для выборки или модификации, однако ему при этом полезно представлять, как СУБД будет разбирать текст его запроса. 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ctrTitle"/>
          </p:nvPr>
        </p:nvSpPr>
        <p:spPr>
          <a:xfrm>
            <a:off x="571500" y="160734"/>
            <a:ext cx="8215312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ru-RU" sz="4000"/>
              <a:t>Недостатки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71500" y="857250"/>
            <a:ext cx="8286749" cy="4125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Несоответствие реляционной модели данных 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Создатели реляционной модели данных </a:t>
            </a:r>
            <a:r>
              <a:rPr lang="ru-RU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Эдгар Кодд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Кристофер Дейт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их сторонники указывают на то, что SQL не является истинно реляционным языком.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Сложность 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Хотя SQL и задумывался как средство работы конечного пользователя, в конце концов он стал настолько сложным, что превратился в инструмент программиста.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Отступления от стандартов 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Несмотря на наличие международного стандарта, многие компании, занимающиеся разработкой СУБД (например, </a:t>
            </a:r>
            <a:r>
              <a:rPr lang="ru-RU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Oracle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Sybase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Microsoft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MySQL AB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вносят изменения в язык SQL, применяемый в разрабатываемой СУБД. Таким образом, появляются специфичные для каждой конкретной СУБД диалекты языка SQL.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Сложность работы с иерархическими структурами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Ранее диалекты SQL большинства СУБД не предлагали способа манипуляции древовидными структурами. В настоящее время в ANSI стандартизована рекурсивная конструкция WITH из диалекта SQL </a:t>
            </a:r>
            <a:r>
              <a:rPr lang="ru-RU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DB2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571500" y="160734"/>
            <a:ext cx="7358063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ru-RU" sz="1800"/>
              <a:t>DDL</a:t>
            </a:r>
            <a:r>
              <a:rPr lang="ru-RU" sz="1800"/>
              <a:t> – </a:t>
            </a:r>
            <a:r>
              <a:rPr b="1" lang="ru-RU" sz="1800"/>
              <a:t>data definition language (язык определения данных) </a:t>
            </a:r>
            <a:r>
              <a:rPr lang="ru-RU" sz="1800"/>
              <a:t> 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71500" y="1285875"/>
            <a:ext cx="8286749" cy="3643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включает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возможные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команды создания (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удаления (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и изменения структуры (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объектов, таких, как таблицы (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представления (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триггеры (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пользователи (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и т.п.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создания таблицы “Организации”: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k_firm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(firm_num	NUMERIC(6) PRIMARY KEY,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firm_name VARCHAR(100)	NOT NULL,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firm_addr	VARCHAR(100)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571500" y="160734"/>
            <a:ext cx="83581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ru-RU" sz="3600"/>
              <a:t>Политики    ссылочной   целостности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571500" y="910829"/>
            <a:ext cx="8286749" cy="4018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Политика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IGNORE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означает, что мы не предусматриваем никаких проверок и ограничений.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Политика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действует, когда мы применяем ограничения внешних ключей.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При использовании политики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CASCADE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должны предусмотреть собственную программную обработку, т.е. при изменении родительских таблиц вносить изменения в дочерние таблицы программным образом.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Политика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DEFAULT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состоит в том, что при изменении данных в родительских таблицах дочерним таблицам назначаются значения по умолчанию. Например, при удалении отдела мы можем записать его сотрудников в некоторый другой отдел, который мы считаем отделом по умолчанию.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Политика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NULL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похожа на предыдущую политику, только вместо значений по умолчанию мы назначаем NULL-значения.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571500" y="160734"/>
            <a:ext cx="83581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ru-RU" sz="2800"/>
              <a:t>Declarative Referential Integrity  (</a:t>
            </a:r>
            <a:r>
              <a:rPr lang="ru-RU" sz="2800"/>
              <a:t>декларативная ссылочная целостность)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71500" y="1285875"/>
            <a:ext cx="8286749" cy="3643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уровне определения таблиц осуществляется декларативная политика ссылочной целостности с помощью внешних ключей. Она требует, чтобы в поле 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внешнего ключа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можно было вводить только такие значения 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первичного ключа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которые присутствуют в родительской таблице.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создания таблицы “Договоры”: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k_contract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contract_num NUMERIC(6) PRIMARY KEY,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contract_date DATETIME,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contract_type CHAR(1) CHECK (contract_type IN ('A','B','C')),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firm_num NUMERIC(6) NOT NULL,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 fk_contract_firm_num FOREIGN KEY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(firm_num)  REFERENCES k_firm (firm_num) 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ctrTitle"/>
          </p:nvPr>
        </p:nvSpPr>
        <p:spPr>
          <a:xfrm>
            <a:off x="571500" y="160734"/>
            <a:ext cx="8358188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ru-RU" sz="1800"/>
              <a:t>DML - data manipulation language (язык манипулирования данными)</a:t>
            </a:r>
            <a:r>
              <a:rPr lang="ru-RU" sz="1800"/>
              <a:t>  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571500" y="1500187"/>
            <a:ext cx="828674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включает команды </a:t>
            </a:r>
            <a:r>
              <a:rPr b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INSERT, DELETE, UPDATE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Команда добавления строк в таблицу: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[INTO] имя_таблицы [(список_полей)]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VALUES (список_значений)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Команда обновления строк таблицы: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имя_таблицы SET поле1=выражение1      [,... , полеN=ВыражениеN] [WHERE условие]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Команда удаления строк таблицы: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[FROM] имя_таблицы [WHERE условие]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