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7474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7474F"/>
              </a:solidFill>
              <a:prstDash val="solid"/>
              <a:round/>
            </a:ln>
          </a:top>
          <a:bottom>
            <a:ln w="254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474F"/>
              </a:solidFill>
              <a:prstDash val="solid"/>
              <a:round/>
            </a:ln>
          </a:top>
          <a:bottom>
            <a:ln w="254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CCCECF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37474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37474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37474F">
              <a:alpha val="20000"/>
            </a:srgbClr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508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254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6" y="2855376"/>
            <a:ext cx="443595" cy="105639"/>
            <a:chOff x="-1" y="-1"/>
            <a:chExt cx="443593" cy="105638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-2"/>
              <a:ext cx="105657" cy="1056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-2"/>
              <a:ext cx="105657" cy="1056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" y="-2"/>
              <a:ext cx="105657" cy="10564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8" y="1255275"/>
            <a:ext cx="8520604" cy="18906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8" y="32284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7"/>
            <a:ext cx="7852200" cy="8610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7" y="1152475"/>
            <a:ext cx="3999905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8"/>
            <a:ext cx="6227101" cy="4090804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3" cy="3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3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199"/>
            <a:ext cx="4045200" cy="1345502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8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301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7589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2216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673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42" y="4710185"/>
            <a:ext cx="336810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/>
          <p:nvPr>
            <p:ph type="ctrTitle"/>
          </p:nvPr>
        </p:nvSpPr>
        <p:spPr>
          <a:xfrm>
            <a:off x="311699" y="59470"/>
            <a:ext cx="8520602" cy="622080"/>
          </a:xfrm>
          <a:prstGeom prst="rect">
            <a:avLst/>
          </a:prstGeom>
        </p:spPr>
        <p:txBody>
          <a:bodyPr/>
          <a:lstStyle>
            <a:lvl1pPr defTabSz="640079">
              <a:defRPr sz="2800">
                <a:solidFill>
                  <a:srgbClr val="B38600"/>
                </a:solidFill>
              </a:defRPr>
            </a:lvl1pPr>
          </a:lstStyle>
          <a:p>
            <a:pPr/>
            <a:r>
              <a:t>Rush Estimator for Corporate Cafeteria </a:t>
            </a:r>
          </a:p>
        </p:txBody>
      </p:sp>
      <p:sp>
        <p:nvSpPr>
          <p:cNvPr id="115" name="TextBox 2"/>
          <p:cNvSpPr txBox="1"/>
          <p:nvPr/>
        </p:nvSpPr>
        <p:spPr>
          <a:xfrm>
            <a:off x="1571805" y="4317901"/>
            <a:ext cx="4480564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/>
            <a:r>
              <a:t>Team : EliteCoders</a:t>
            </a:r>
          </a:p>
        </p:txBody>
      </p:sp>
      <p:grpSp>
        <p:nvGrpSpPr>
          <p:cNvPr id="118" name="Rectangle 3"/>
          <p:cNvGrpSpPr/>
          <p:nvPr/>
        </p:nvGrpSpPr>
        <p:grpSpPr>
          <a:xfrm>
            <a:off x="3475462" y="489383"/>
            <a:ext cx="2193079" cy="1615437"/>
            <a:chOff x="0" y="-1"/>
            <a:chExt cx="2193077" cy="1615435"/>
          </a:xfrm>
        </p:grpSpPr>
        <p:sp>
          <p:nvSpPr>
            <p:cNvPr id="116" name="Rectangle"/>
            <p:cNvSpPr/>
            <p:nvPr/>
          </p:nvSpPr>
          <p:spPr>
            <a:xfrm>
              <a:off x="-1" y="138647"/>
              <a:ext cx="2193079" cy="1338150"/>
            </a:xfrm>
            <a:prstGeom prst="rect">
              <a:avLst/>
            </a:prstGeom>
            <a:solidFill>
              <a:srgbClr val="161616"/>
            </a:solidFill>
            <a:ln w="25400" cap="flat">
              <a:solidFill>
                <a:srgbClr val="16161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17" name="Aniket Gawade  Dylan Dsouza  Joy Almeida  Sudhanshu Kulkarni"/>
            <p:cNvSpPr txBox="1"/>
            <p:nvPr/>
          </p:nvSpPr>
          <p:spPr>
            <a:xfrm>
              <a:off x="58418" y="-2"/>
              <a:ext cx="2076239" cy="1615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000">
                  <a:solidFill>
                    <a:srgbClr val="DDDDDD"/>
                  </a:solidFill>
                  <a:latin typeface="Oswald"/>
                  <a:ea typeface="Oswald"/>
                  <a:cs typeface="Oswald"/>
                  <a:sym typeface="Oswald"/>
                </a:defRPr>
              </a:pPr>
              <a:r>
                <a:t>Aniket Gawade</a:t>
              </a:r>
              <a:br/>
              <a:r>
                <a:t> Dylan Dsouza </a:t>
              </a:r>
              <a:br/>
              <a:r>
                <a:t>Joy Almeida </a:t>
              </a:r>
              <a:br/>
              <a:r>
                <a:t>Sudhanshu Kulkarni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5;p14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 defTabSz="850391">
              <a:defRPr sz="2500"/>
            </a:lvl1pPr>
          </a:lstStyle>
          <a:p>
            <a:pPr/>
            <a:r>
              <a:t>Problem</a:t>
            </a:r>
          </a:p>
        </p:txBody>
      </p:sp>
      <p:sp>
        <p:nvSpPr>
          <p:cNvPr id="121" name="Google Shape;66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35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  <a:r>
              <a:t>•Absence of a tool to accurately predict the rush in restaurants and cafeteria on regular basis results in either food shortage or wastage .</a:t>
            </a:r>
          </a:p>
          <a:p>
            <a:pPr marL="0" indent="0">
              <a:lnSpc>
                <a:spcPct val="1035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35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  <a:r>
              <a:t>•Moreover, inability to figure out the right numbers lead to overhead expenses on these restaurants owners which has impact on profits in the long term.</a:t>
            </a:r>
          </a:p>
          <a:p>
            <a:pPr marL="0" indent="0">
              <a:lnSpc>
                <a:spcPct val="1035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35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  <a:r>
              <a:t>•Analyzing the footfall helps in getting customer insights like sales, anticipating future demands, and discovering best performing hours. Which is vital from a business perspective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1;p15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 defTabSz="850391">
              <a:defRPr sz="2500"/>
            </a:lvl1pPr>
          </a:lstStyle>
          <a:p>
            <a:pPr/>
            <a:r>
              <a:t>Our Proposal</a:t>
            </a:r>
          </a:p>
        </p:txBody>
      </p:sp>
      <p:sp>
        <p:nvSpPr>
          <p:cNvPr id="124" name="Google Shape;72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•To tackle the aforementioned challenges we bring a fully functional end to end product which can estimate the number of people visiting a restaurant .</a:t>
            </a:r>
            <a:endParaRPr sz="2000"/>
          </a:p>
          <a:p>
            <a:pPr marL="0" indent="0">
              <a:lnSpc>
                <a:spcPct val="920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92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•We take the cctv camera feed as the input and count the number of people entering and leaving the cafeteria ,this number is sent to the server every 24 hrs.</a:t>
            </a:r>
            <a:endParaRPr sz="2000"/>
          </a:p>
          <a:p>
            <a:pPr marL="0" indent="0">
              <a:lnSpc>
                <a:spcPct val="920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92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•A machine learning model which runs in the backend estimates the footfall on daily/weekly basis.This model is continuously modified with the help of  data that is dynamically stored in an excel file.</a:t>
            </a:r>
            <a:endParaRPr sz="2000"/>
          </a:p>
          <a:p>
            <a:pPr marL="0" indent="0">
              <a:lnSpc>
                <a:spcPct val="92000"/>
              </a:lnSpc>
              <a:buSzTx/>
              <a:buNone/>
              <a:defRPr sz="20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92000"/>
              </a:lnSpc>
              <a:buSzTx/>
              <a:buNone/>
              <a:defRPr sz="1700">
                <a:solidFill>
                  <a:srgbClr val="FFFFFF"/>
                </a:solidFill>
              </a:defRPr>
            </a:pPr>
            <a:r>
              <a:t>•Cafeteria owners get an insight of the data via a user-dashboard which updates data in real time</a:t>
            </a:r>
            <a:r>
              <a:rPr>
                <a:solidFill>
                  <a:schemeClr val="accent3"/>
                </a:solidFill>
              </a:rPr>
              <a:t> </a:t>
            </a:r>
            <a:r>
              <a:t>along with estimates of revenue generated and amount of ingredients required.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7;p16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 defTabSz="850391">
              <a:defRPr sz="2500"/>
            </a:lvl1pPr>
          </a:lstStyle>
          <a:p>
            <a:pPr/>
            <a:r>
              <a:t>What we offer</a:t>
            </a:r>
          </a:p>
        </p:txBody>
      </p:sp>
      <p:grpSp>
        <p:nvGrpSpPr>
          <p:cNvPr id="129" name="Google Shape;79;p16"/>
          <p:cNvGrpSpPr/>
          <p:nvPr/>
        </p:nvGrpSpPr>
        <p:grpSpPr>
          <a:xfrm>
            <a:off x="918379" y="3405042"/>
            <a:ext cx="2028304" cy="1243806"/>
            <a:chOff x="0" y="0"/>
            <a:chExt cx="2028303" cy="1243804"/>
          </a:xfrm>
        </p:grpSpPr>
        <p:sp>
          <p:nvSpPr>
            <p:cNvPr id="127" name="Rounded Rectangle"/>
            <p:cNvSpPr/>
            <p:nvPr/>
          </p:nvSpPr>
          <p:spPr>
            <a:xfrm>
              <a:off x="0" y="-1"/>
              <a:ext cx="2028304" cy="1243806"/>
            </a:xfrm>
            <a:prstGeom prst="roundRect">
              <a:avLst>
                <a:gd name="adj" fmla="val 16667"/>
              </a:avLst>
            </a:prstGeom>
            <a:solidFill>
              <a:srgbClr val="E0E0E0"/>
            </a:solidFill>
            <a:ln w="9525" cap="flat">
              <a:solidFill>
                <a:srgbClr val="9E9E9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" name="GUI to get the live count of people entering and leaving the cafeteria"/>
            <p:cNvSpPr txBox="1"/>
            <p:nvPr/>
          </p:nvSpPr>
          <p:spPr>
            <a:xfrm>
              <a:off x="65479" y="126983"/>
              <a:ext cx="1897345" cy="989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GUI to get the live count of people entering and leaving the cafeteria </a:t>
              </a:r>
            </a:p>
          </p:txBody>
        </p:sp>
      </p:grpSp>
      <p:grpSp>
        <p:nvGrpSpPr>
          <p:cNvPr id="132" name="Google Shape;80;p16"/>
          <p:cNvGrpSpPr/>
          <p:nvPr/>
        </p:nvGrpSpPr>
        <p:grpSpPr>
          <a:xfrm>
            <a:off x="3557849" y="2842960"/>
            <a:ext cx="2028305" cy="2005830"/>
            <a:chOff x="0" y="-181069"/>
            <a:chExt cx="2028303" cy="2005829"/>
          </a:xfrm>
        </p:grpSpPr>
        <p:sp>
          <p:nvSpPr>
            <p:cNvPr id="130" name="Rounded Rectangle"/>
            <p:cNvSpPr/>
            <p:nvPr/>
          </p:nvSpPr>
          <p:spPr>
            <a:xfrm>
              <a:off x="0" y="381012"/>
              <a:ext cx="2028304" cy="1243804"/>
            </a:xfrm>
            <a:prstGeom prst="roundRect">
              <a:avLst>
                <a:gd name="adj" fmla="val 16667"/>
              </a:avLst>
            </a:prstGeom>
            <a:solidFill>
              <a:srgbClr val="E0E0E0"/>
            </a:solidFill>
            <a:ln w="9525" cap="flat">
              <a:solidFill>
                <a:srgbClr val="9E9E9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" name="Chatbot to assist easy navigation of the web-app and get requisite information at your fingertips!"/>
            <p:cNvSpPr txBox="1"/>
            <p:nvPr/>
          </p:nvSpPr>
          <p:spPr>
            <a:xfrm>
              <a:off x="65478" y="-181070"/>
              <a:ext cx="1897346" cy="2005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          </a:t>
              </a:r>
            </a:p>
            <a:p>
              <a:pPr>
                <a:defRPr>
                  <a:solidFill>
                    <a:srgbClr val="000000"/>
                  </a:solidFill>
                </a:defRPr>
              </a:pPr>
            </a:p>
            <a:p>
              <a:pPr>
                <a:defRPr>
                  <a:solidFill>
                    <a:srgbClr val="000000"/>
                  </a:solidFill>
                </a:defRPr>
              </a:pPr>
            </a:p>
            <a:p>
              <a:pPr>
                <a:defRPr>
                  <a:solidFill>
                    <a:srgbClr val="000000"/>
                  </a:solidFill>
                </a:defRPr>
              </a:pPr>
              <a:r>
                <a:t>Chatbot to assist easy navigation of the web-app and get requisite information at your fingertips!</a:t>
              </a:r>
            </a:p>
          </p:txBody>
        </p:sp>
      </p:grpSp>
      <p:grpSp>
        <p:nvGrpSpPr>
          <p:cNvPr id="135" name="Google Shape;81;p16"/>
          <p:cNvGrpSpPr/>
          <p:nvPr/>
        </p:nvGrpSpPr>
        <p:grpSpPr>
          <a:xfrm>
            <a:off x="6197320" y="3328824"/>
            <a:ext cx="2028305" cy="1396230"/>
            <a:chOff x="0" y="-1"/>
            <a:chExt cx="2028303" cy="1396229"/>
          </a:xfrm>
        </p:grpSpPr>
        <p:sp>
          <p:nvSpPr>
            <p:cNvPr id="133" name="Rounded Rectangle"/>
            <p:cNvSpPr/>
            <p:nvPr/>
          </p:nvSpPr>
          <p:spPr>
            <a:xfrm>
              <a:off x="0" y="76216"/>
              <a:ext cx="2028304" cy="1243804"/>
            </a:xfrm>
            <a:prstGeom prst="roundRect">
              <a:avLst>
                <a:gd name="adj" fmla="val 16667"/>
              </a:avLst>
            </a:prstGeom>
            <a:solidFill>
              <a:srgbClr val="E0E0E0"/>
            </a:solidFill>
            <a:ln w="9525" cap="flat">
              <a:solidFill>
                <a:srgbClr val="9E9E9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4" name="Web interface to the cafeteria owners  for displaying insightful data and estimate the footfall, revenue and ingredients"/>
            <p:cNvSpPr txBox="1"/>
            <p:nvPr/>
          </p:nvSpPr>
          <p:spPr>
            <a:xfrm>
              <a:off x="65479" y="-1"/>
              <a:ext cx="1897345" cy="1396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Web interface to the cafeteria owners for displaying insightful data and estimate the footfall, revenue and ingredients  </a:t>
              </a:r>
            </a:p>
          </p:txBody>
        </p:sp>
      </p:grpSp>
      <p:pic>
        <p:nvPicPr>
          <p:cNvPr id="136" name="Google Shape;82;p16" descr="Google Shape;82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9481" y="1101687"/>
            <a:ext cx="2325038" cy="211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83;p16" descr="Google Shape;83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690" y="1101687"/>
            <a:ext cx="2325042" cy="211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Google Shape;84;p16" descr="Google Shape;84;p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3271" y="1101687"/>
            <a:ext cx="2251970" cy="2117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89;p17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 defTabSz="850391">
              <a:defRPr sz="2500"/>
            </a:lvl1pPr>
          </a:lstStyle>
          <a:p>
            <a:pPr/>
            <a:r>
              <a:t>WorkFlow</a:t>
            </a:r>
          </a:p>
        </p:txBody>
      </p:sp>
      <p:pic>
        <p:nvPicPr>
          <p:cNvPr id="141" name="Google Shape;91;p17" descr="Google Shape;91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763" y="207875"/>
            <a:ext cx="5032474" cy="4727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96;p18"/>
          <p:cNvSpPr txBox="1"/>
          <p:nvPr>
            <p:ph type="title"/>
          </p:nvPr>
        </p:nvSpPr>
        <p:spPr>
          <a:xfrm>
            <a:off x="1095234" y="1998197"/>
            <a:ext cx="8368201" cy="686104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      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37474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7474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