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1" r:id="rId1"/>
  </p:sldMasterIdLst>
  <p:notesMasterIdLst>
    <p:notesMasterId r:id="rId52"/>
  </p:notesMasterIdLst>
  <p:sldIdLst>
    <p:sldId id="256" r:id="rId2"/>
    <p:sldId id="258" r:id="rId3"/>
    <p:sldId id="276" r:id="rId4"/>
    <p:sldId id="315" r:id="rId5"/>
    <p:sldId id="259" r:id="rId6"/>
    <p:sldId id="275" r:id="rId7"/>
    <p:sldId id="257" r:id="rId8"/>
    <p:sldId id="260" r:id="rId9"/>
    <p:sldId id="277" r:id="rId10"/>
    <p:sldId id="290" r:id="rId11"/>
    <p:sldId id="291" r:id="rId12"/>
    <p:sldId id="292" r:id="rId13"/>
    <p:sldId id="293" r:id="rId14"/>
    <p:sldId id="294" r:id="rId15"/>
    <p:sldId id="316" r:id="rId16"/>
    <p:sldId id="280" r:id="rId17"/>
    <p:sldId id="284" r:id="rId18"/>
    <p:sldId id="262" r:id="rId19"/>
    <p:sldId id="302" r:id="rId20"/>
    <p:sldId id="308" r:id="rId21"/>
    <p:sldId id="309" r:id="rId22"/>
    <p:sldId id="285" r:id="rId23"/>
    <p:sldId id="283" r:id="rId24"/>
    <p:sldId id="300" r:id="rId25"/>
    <p:sldId id="261" r:id="rId26"/>
    <p:sldId id="286" r:id="rId27"/>
    <p:sldId id="307" r:id="rId28"/>
    <p:sldId id="303" r:id="rId29"/>
    <p:sldId id="304" r:id="rId30"/>
    <p:sldId id="288" r:id="rId31"/>
    <p:sldId id="289" r:id="rId32"/>
    <p:sldId id="305" r:id="rId33"/>
    <p:sldId id="306" r:id="rId34"/>
    <p:sldId id="282" r:id="rId35"/>
    <p:sldId id="301" r:id="rId36"/>
    <p:sldId id="263" r:id="rId37"/>
    <p:sldId id="264" r:id="rId38"/>
    <p:sldId id="310" r:id="rId39"/>
    <p:sldId id="313" r:id="rId40"/>
    <p:sldId id="311" r:id="rId41"/>
    <p:sldId id="312" r:id="rId42"/>
    <p:sldId id="314" r:id="rId43"/>
    <p:sldId id="266" r:id="rId44"/>
    <p:sldId id="267" r:id="rId45"/>
    <p:sldId id="270" r:id="rId46"/>
    <p:sldId id="268" r:id="rId47"/>
    <p:sldId id="269" r:id="rId48"/>
    <p:sldId id="271" r:id="rId49"/>
    <p:sldId id="317" r:id="rId50"/>
    <p:sldId id="27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4"/>
    <p:restoredTop sz="64155"/>
  </p:normalViewPr>
  <p:slideViewPr>
    <p:cSldViewPr snapToGrid="0">
      <p:cViewPr varScale="1">
        <p:scale>
          <a:sx n="92" d="100"/>
          <a:sy n="92" d="100"/>
        </p:scale>
        <p:origin x="197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2C39C-A255-C145-BBF1-EEC90F5C2E73}" type="datetimeFigureOut">
              <a:rPr lang="en-US" smtClean="0"/>
              <a:t>9/28/23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A38F7-23C6-0741-A1D3-50093B2B6FA5}" type="slidenum">
              <a:rPr lang="en-US" smtClean="0"/>
              <a:t>‹#›</a:t>
            </a:fld>
            <a:endParaRPr lang="en-US"/>
          </a:p>
        </p:txBody>
      </p:sp>
    </p:spTree>
    <p:extLst>
      <p:ext uri="{BB962C8B-B14F-4D97-AF65-F5344CB8AC3E}">
        <p14:creationId xmlns:p14="http://schemas.microsoft.com/office/powerpoint/2010/main" val="408778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a:t>
            </a:r>
          </a:p>
          <a:p>
            <a:endParaRPr lang="en-US" dirty="0"/>
          </a:p>
          <a:p>
            <a:r>
              <a:rPr lang="en-US" dirty="0"/>
              <a:t>[Thanks for picking me over Filippo]</a:t>
            </a:r>
          </a:p>
          <a:p>
            <a:endParaRPr lang="en-US" dirty="0"/>
          </a:p>
          <a:p>
            <a:r>
              <a:rPr lang="en-US" dirty="0"/>
              <a:t>I've been around.  25 years, 4 industries including a fintech startup working with stock market data.  Past gigs were C++ and C#, with VB, JS, Java and Python sprinkled in.  Switched to Go full time in '16</a:t>
            </a:r>
          </a:p>
          <a:p>
            <a:endParaRPr lang="en-US" dirty="0"/>
          </a:p>
          <a:p>
            <a:r>
              <a:rPr lang="en-US" dirty="0"/>
              <a:t>Often in Gophers Slack (#modules, #</a:t>
            </a:r>
            <a:r>
              <a:rPr lang="en-US" dirty="0" err="1"/>
              <a:t>protobuf</a:t>
            </a:r>
            <a:r>
              <a:rPr lang="en-US" dirty="0"/>
              <a:t>, #</a:t>
            </a:r>
            <a:r>
              <a:rPr lang="en-US" dirty="0" err="1"/>
              <a:t>grpc</a:t>
            </a:r>
            <a:r>
              <a:rPr lang="en-US" dirty="0"/>
              <a:t>, #performance)</a:t>
            </a:r>
          </a:p>
          <a:p>
            <a:r>
              <a:rPr lang="en-US" dirty="0"/>
              <a:t>This is me</a:t>
            </a:r>
          </a:p>
        </p:txBody>
      </p:sp>
      <p:sp>
        <p:nvSpPr>
          <p:cNvPr id="4" name="Slide Number Placeholder 3"/>
          <p:cNvSpPr>
            <a:spLocks noGrp="1"/>
          </p:cNvSpPr>
          <p:nvPr>
            <p:ph type="sldNum" sz="quarter" idx="5"/>
          </p:nvPr>
        </p:nvSpPr>
        <p:spPr/>
        <p:txBody>
          <a:bodyPr/>
          <a:lstStyle/>
          <a:p>
            <a:fld id="{85EA38F7-23C6-0741-A1D3-50093B2B6FA5}" type="slidenum">
              <a:rPr lang="en-US" smtClean="0"/>
              <a:t>2</a:t>
            </a:fld>
            <a:endParaRPr lang="en-US"/>
          </a:p>
        </p:txBody>
      </p:sp>
    </p:spTree>
    <p:extLst>
      <p:ext uri="{BB962C8B-B14F-4D97-AF65-F5344CB8AC3E}">
        <p14:creationId xmlns:p14="http://schemas.microsoft.com/office/powerpoint/2010/main" val="2032549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All's well at first.  We can easily create instances of all 3 types.  They all 3 have a </a:t>
            </a:r>
            <a:r>
              <a:rPr lang="en-US" dirty="0" err="1"/>
              <a:t>doStuff</a:t>
            </a:r>
            <a:r>
              <a:rPr lang="en-US" dirty="0"/>
              <a:t>() method, including </a:t>
            </a:r>
            <a:r>
              <a:rPr lang="en-US" dirty="0" err="1"/>
              <a:t>NormalThing</a:t>
            </a:r>
            <a:r>
              <a:rPr lang="en-US" dirty="0"/>
              <a:t> inheriting it from </a:t>
            </a:r>
            <a:r>
              <a:rPr lang="en-US" dirty="0" err="1"/>
              <a:t>BaseThing</a:t>
            </a:r>
            <a:r>
              <a:rPr lang="en-US" dirty="0"/>
              <a:t>.  [advance] We can also see that </a:t>
            </a:r>
            <a:r>
              <a:rPr lang="en-US" dirty="0" err="1"/>
              <a:t>doStuff</a:t>
            </a:r>
            <a:r>
              <a:rPr lang="en-US" dirty="0"/>
              <a:t>() on </a:t>
            </a:r>
            <a:r>
              <a:rPr lang="en-US" dirty="0" err="1"/>
              <a:t>FancyThing</a:t>
            </a:r>
            <a:r>
              <a:rPr lang="en-US" dirty="0"/>
              <a:t> has overridden the base method.</a:t>
            </a:r>
          </a:p>
          <a:p>
            <a:endParaRPr lang="en-US" dirty="0"/>
          </a:p>
          <a:p>
            <a:r>
              <a:rPr lang="en-US" dirty="0"/>
              <a:t>So far, so good</a:t>
            </a:r>
          </a:p>
        </p:txBody>
      </p:sp>
      <p:sp>
        <p:nvSpPr>
          <p:cNvPr id="4" name="Slide Number Placeholder 3"/>
          <p:cNvSpPr>
            <a:spLocks noGrp="1"/>
          </p:cNvSpPr>
          <p:nvPr>
            <p:ph type="sldNum" sz="quarter" idx="5"/>
          </p:nvPr>
        </p:nvSpPr>
        <p:spPr/>
        <p:txBody>
          <a:bodyPr/>
          <a:lstStyle/>
          <a:p>
            <a:fld id="{85EA38F7-23C6-0741-A1D3-50093B2B6FA5}" type="slidenum">
              <a:rPr lang="en-US" smtClean="0"/>
              <a:t>11</a:t>
            </a:fld>
            <a:endParaRPr lang="en-US"/>
          </a:p>
        </p:txBody>
      </p:sp>
    </p:spTree>
    <p:extLst>
      <p:ext uri="{BB962C8B-B14F-4D97-AF65-F5344CB8AC3E}">
        <p14:creationId xmlns:p14="http://schemas.microsoft.com/office/powerpoint/2010/main" val="354823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Extending things a bit, we add a function that accepts a </a:t>
            </a:r>
            <a:r>
              <a:rPr lang="en-US" dirty="0" err="1"/>
              <a:t>BaseThing</a:t>
            </a:r>
            <a:r>
              <a:rPr lang="en-US" dirty="0"/>
              <a:t> following traditional OOP idioms and, again, [advance] we get the expected result.</a:t>
            </a:r>
          </a:p>
          <a:p>
            <a:endParaRPr lang="en-US" dirty="0"/>
          </a:p>
          <a:p>
            <a:r>
              <a:rPr lang="en-US" dirty="0"/>
              <a:t>Yes this isn't idiomatic Go, but that's kind of the point.  Thinking in terms of base classes and inheritance </a:t>
            </a:r>
            <a:r>
              <a:rPr lang="en-US" dirty="0" err="1"/>
              <a:t>kinda</a:t>
            </a:r>
            <a:r>
              <a:rPr lang="en-US" dirty="0"/>
              <a:t>/</a:t>
            </a:r>
            <a:r>
              <a:rPr lang="en-US" dirty="0" err="1"/>
              <a:t>sorta</a:t>
            </a:r>
            <a:r>
              <a:rPr lang="en-US" dirty="0"/>
              <a:t> does work in Go</a:t>
            </a:r>
          </a:p>
        </p:txBody>
      </p:sp>
      <p:sp>
        <p:nvSpPr>
          <p:cNvPr id="4" name="Slide Number Placeholder 3"/>
          <p:cNvSpPr>
            <a:spLocks noGrp="1"/>
          </p:cNvSpPr>
          <p:nvPr>
            <p:ph type="sldNum" sz="quarter" idx="5"/>
          </p:nvPr>
        </p:nvSpPr>
        <p:spPr/>
        <p:txBody>
          <a:bodyPr/>
          <a:lstStyle/>
          <a:p>
            <a:fld id="{85EA38F7-23C6-0741-A1D3-50093B2B6FA5}" type="slidenum">
              <a:rPr lang="en-US" smtClean="0"/>
              <a:t>12</a:t>
            </a:fld>
            <a:endParaRPr lang="en-US"/>
          </a:p>
        </p:txBody>
      </p:sp>
    </p:spTree>
    <p:extLst>
      <p:ext uri="{BB962C8B-B14F-4D97-AF65-F5344CB8AC3E}">
        <p14:creationId xmlns:p14="http://schemas.microsoft.com/office/powerpoint/2010/main" val="2558271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 the wheels come off.  We're still in OO mode and try to pass a </a:t>
            </a:r>
            <a:r>
              <a:rPr lang="en-US" dirty="0" err="1"/>
              <a:t>NormalThing</a:t>
            </a:r>
            <a:r>
              <a:rPr lang="en-US" dirty="0"/>
              <a:t>, which inherits from </a:t>
            </a:r>
            <a:r>
              <a:rPr lang="en-US" dirty="0" err="1"/>
              <a:t>BaseThing</a:t>
            </a:r>
            <a:r>
              <a:rPr lang="en-US" dirty="0"/>
              <a:t>, to </a:t>
            </a:r>
            <a:r>
              <a:rPr lang="en-US" dirty="0" err="1"/>
              <a:t>doTheThing</a:t>
            </a:r>
            <a:r>
              <a:rPr lang="en-US" dirty="0"/>
              <a:t> and boom.</a:t>
            </a:r>
          </a:p>
          <a:p>
            <a:endParaRPr lang="en-US" dirty="0"/>
          </a:p>
          <a:p>
            <a:r>
              <a:rPr lang="en-US" dirty="0"/>
              <a:t>The compiler is angry with us.  It insists that there is no is-a relationship between a </a:t>
            </a:r>
            <a:r>
              <a:rPr lang="en-US" dirty="0" err="1"/>
              <a:t>NormalThing</a:t>
            </a:r>
            <a:r>
              <a:rPr lang="en-US" dirty="0"/>
              <a:t> and a </a:t>
            </a:r>
            <a:r>
              <a:rPr lang="en-US" dirty="0" err="1"/>
              <a:t>BaseThing</a:t>
            </a:r>
            <a:r>
              <a:rPr lang="en-US" dirty="0"/>
              <a:t> (so they cannot be used interchangeably) and that we should rethink our life decisions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dedicated Gophers, though, and won't be discouraged.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look at our code and figure out that we do in fact have a </a:t>
            </a:r>
            <a:r>
              <a:rPr lang="en-US" dirty="0" err="1"/>
              <a:t>BaseThing</a:t>
            </a:r>
            <a:r>
              <a:rPr lang="en-US" dirty="0"/>
              <a:t> right there as part of t2 so we pass *that* to </a:t>
            </a:r>
            <a:r>
              <a:rPr lang="en-US" dirty="0" err="1"/>
              <a:t>doTheThing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voila!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see the expected results and all is right with the world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is it?</a:t>
            </a:r>
          </a:p>
        </p:txBody>
      </p:sp>
      <p:sp>
        <p:nvSpPr>
          <p:cNvPr id="4" name="Slide Number Placeholder 3"/>
          <p:cNvSpPr>
            <a:spLocks noGrp="1"/>
          </p:cNvSpPr>
          <p:nvPr>
            <p:ph type="sldNum" sz="quarter" idx="5"/>
          </p:nvPr>
        </p:nvSpPr>
        <p:spPr/>
        <p:txBody>
          <a:bodyPr/>
          <a:lstStyle/>
          <a:p>
            <a:fld id="{85EA38F7-23C6-0741-A1D3-50093B2B6FA5}" type="slidenum">
              <a:rPr lang="en-US" smtClean="0"/>
              <a:t>13</a:t>
            </a:fld>
            <a:endParaRPr lang="en-US"/>
          </a:p>
        </p:txBody>
      </p:sp>
    </p:spTree>
    <p:extLst>
      <p:ext uri="{BB962C8B-B14F-4D97-AF65-F5344CB8AC3E}">
        <p14:creationId xmlns:p14="http://schemas.microsoft.com/office/powerpoint/2010/main" val="2344560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apply our newfound adjustment for doing OO inheritance in Go and try to pass a </a:t>
            </a:r>
            <a:r>
              <a:rPr lang="en-US" dirty="0" err="1"/>
              <a:t>FancyThing</a:t>
            </a:r>
            <a:r>
              <a:rPr lang="en-US" dirty="0"/>
              <a:t> to </a:t>
            </a:r>
            <a:r>
              <a:rPr lang="en-US" dirty="0" err="1"/>
              <a:t>doTheThing</a:t>
            </a:r>
            <a:r>
              <a:rPr lang="en-US" dirty="0"/>
              <a:t>() the same way.</a:t>
            </a:r>
          </a:p>
          <a:p>
            <a:r>
              <a:rPr lang="en-US" dirty="0"/>
              <a:t>It compiles and runs but generates the wrong output. [advance]</a:t>
            </a:r>
          </a:p>
          <a:p>
            <a:endParaRPr lang="en-US" dirty="0"/>
          </a:p>
          <a:p>
            <a:r>
              <a:rPr lang="en-US" dirty="0"/>
              <a:t>The Go compiler is happy to accept t3.BaseThing as an argument to </a:t>
            </a:r>
            <a:r>
              <a:rPr lang="en-US" dirty="0" err="1"/>
              <a:t>doTheThing</a:t>
            </a:r>
            <a:r>
              <a:rPr lang="en-US" dirty="0"/>
              <a:t>() but it will call </a:t>
            </a:r>
            <a:r>
              <a:rPr lang="en-US" dirty="0" err="1"/>
              <a:t>BaseThing.doStuff</a:t>
            </a:r>
            <a:r>
              <a:rPr lang="en-US" dirty="0"/>
              <a:t>(), not the "overridden" method on </a:t>
            </a:r>
            <a:r>
              <a:rPr lang="en-US" dirty="0" err="1"/>
              <a:t>FancyThing</a:t>
            </a:r>
            <a:endParaRPr lang="en-US" dirty="0"/>
          </a:p>
        </p:txBody>
      </p:sp>
      <p:sp>
        <p:nvSpPr>
          <p:cNvPr id="4" name="Slide Number Placeholder 3"/>
          <p:cNvSpPr>
            <a:spLocks noGrp="1"/>
          </p:cNvSpPr>
          <p:nvPr>
            <p:ph type="sldNum" sz="quarter" idx="5"/>
          </p:nvPr>
        </p:nvSpPr>
        <p:spPr/>
        <p:txBody>
          <a:bodyPr/>
          <a:lstStyle/>
          <a:p>
            <a:fld id="{85EA38F7-23C6-0741-A1D3-50093B2B6FA5}" type="slidenum">
              <a:rPr lang="en-US" smtClean="0"/>
              <a:t>14</a:t>
            </a:fld>
            <a:endParaRPr lang="en-US"/>
          </a:p>
        </p:txBody>
      </p:sp>
    </p:spTree>
    <p:extLst>
      <p:ext uri="{BB962C8B-B14F-4D97-AF65-F5344CB8AC3E}">
        <p14:creationId xmlns:p14="http://schemas.microsoft.com/office/powerpoint/2010/main" val="297326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we've seen in this example, Go struct embedding can look like inheritance, and it is in some ways, [advance] but the resulting behavior is not the same</a:t>
            </a:r>
          </a:p>
          <a:p>
            <a:endParaRPr lang="en-US" dirty="0"/>
          </a:p>
          <a:p>
            <a:r>
              <a:rPr lang="en-US" dirty="0"/>
              <a:t>[advance]</a:t>
            </a:r>
          </a:p>
          <a:p>
            <a:endParaRPr lang="en-US" dirty="0"/>
          </a:p>
          <a:p>
            <a:r>
              <a:rPr lang="en-US" dirty="0"/>
              <a:t>You can easily end up with a pile of GOOOP with an OO mindset and thinking in terms of base classes, derived classes, and inheritance</a:t>
            </a:r>
          </a:p>
        </p:txBody>
      </p:sp>
      <p:sp>
        <p:nvSpPr>
          <p:cNvPr id="4" name="Slide Number Placeholder 3"/>
          <p:cNvSpPr>
            <a:spLocks noGrp="1"/>
          </p:cNvSpPr>
          <p:nvPr>
            <p:ph type="sldNum" sz="quarter" idx="5"/>
          </p:nvPr>
        </p:nvSpPr>
        <p:spPr/>
        <p:txBody>
          <a:bodyPr/>
          <a:lstStyle/>
          <a:p>
            <a:fld id="{85EA38F7-23C6-0741-A1D3-50093B2B6FA5}" type="slidenum">
              <a:rPr lang="en-US" smtClean="0"/>
              <a:t>15</a:t>
            </a:fld>
            <a:endParaRPr lang="en-US"/>
          </a:p>
        </p:txBody>
      </p:sp>
    </p:spTree>
    <p:extLst>
      <p:ext uri="{BB962C8B-B14F-4D97-AF65-F5344CB8AC3E}">
        <p14:creationId xmlns:p14="http://schemas.microsoft.com/office/powerpoint/2010/main" val="1047508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last difference, let's talk about packages.</a:t>
            </a:r>
          </a:p>
          <a:p>
            <a:endParaRPr lang="en-US" dirty="0"/>
          </a:p>
          <a:p>
            <a:r>
              <a:rPr lang="en-US" dirty="0"/>
              <a:t>In Go, the package is really the smallest unit of code</a:t>
            </a:r>
          </a:p>
          <a:p>
            <a:r>
              <a:rPr lang="en-US" dirty="0"/>
              <a:t>All code must be defined inside of a package</a:t>
            </a:r>
          </a:p>
          <a:p>
            <a:r>
              <a:rPr lang="en-US" dirty="0"/>
              <a:t>Every Go source file contains a package declaration as it's first line</a:t>
            </a:r>
          </a:p>
          <a:p>
            <a:endParaRPr lang="en-US" dirty="0"/>
          </a:p>
          <a:p>
            <a:r>
              <a:rPr lang="en-US" dirty="0"/>
              <a:t>[advance]</a:t>
            </a:r>
          </a:p>
          <a:p>
            <a:endParaRPr lang="en-US" dirty="0"/>
          </a:p>
          <a:p>
            <a:r>
              <a:rPr lang="en-US" dirty="0"/>
              <a:t>Encapsulation and visibility are also defined at the pack age level</a:t>
            </a:r>
          </a:p>
          <a:p>
            <a:r>
              <a:rPr lang="en-US" dirty="0"/>
              <a:t>Private/</a:t>
            </a:r>
            <a:r>
              <a:rPr lang="en-US" dirty="0" err="1"/>
              <a:t>Unexported</a:t>
            </a:r>
            <a:r>
              <a:rPr lang="en-US" dirty="0"/>
              <a:t> symbols are visible to all code within the package (declarations, functions, or methods).  There is no type-scoped encapsulation within a package</a:t>
            </a:r>
          </a:p>
          <a:p>
            <a:endParaRPr lang="en-US" dirty="0"/>
          </a:p>
          <a:p>
            <a:r>
              <a:rPr lang="en-US" dirty="0"/>
              <a:t>[advance]</a:t>
            </a:r>
          </a:p>
          <a:p>
            <a:endParaRPr lang="en-US" dirty="0"/>
          </a:p>
          <a:p>
            <a:r>
              <a:rPr lang="en-US" dirty="0"/>
              <a:t>A package can be as small as a single variable declaration and as large as you want to make it</a:t>
            </a:r>
          </a:p>
          <a:p>
            <a:r>
              <a:rPr lang="en-US" dirty="0"/>
              <a:t>Importing a package brings in the entire package, which means consumers will need to build everything in the package</a:t>
            </a:r>
          </a:p>
          <a:p>
            <a:endParaRPr lang="en-US" dirty="0"/>
          </a:p>
          <a:p>
            <a:r>
              <a:rPr lang="en-US" dirty="0"/>
              <a:t>Anecdote about generating 1000s of types in 1 package and downstream builds taking 7 minutes and emitting 50+M binaries</a:t>
            </a:r>
          </a:p>
          <a:p>
            <a:r>
              <a:rPr lang="en-US" dirty="0"/>
              <a:t>Research showed that most consumers only used a handful of those types</a:t>
            </a:r>
          </a:p>
          <a:p>
            <a:r>
              <a:rPr lang="en-US" dirty="0"/>
              <a:t>Grouping types into categories and generating a package per category cut build times to sub-second and binary size down to ~7 MB for a consumer that only needed 1 type</a:t>
            </a:r>
          </a:p>
          <a:p>
            <a:endParaRPr lang="en-US" dirty="0"/>
          </a:p>
          <a:p>
            <a:r>
              <a:rPr lang="en-US" dirty="0"/>
              <a:t>[advance]</a:t>
            </a:r>
          </a:p>
          <a:p>
            <a:endParaRPr lang="en-US" dirty="0"/>
          </a:p>
          <a:p>
            <a:r>
              <a:rPr lang="en-US" dirty="0"/>
              <a:t>Finally, references to any symbol in your package will include the package name (or alias) in consumer code.  Your struct type or function is never named in isolation. The package qualifies everything. </a:t>
            </a:r>
          </a:p>
        </p:txBody>
      </p:sp>
      <p:sp>
        <p:nvSpPr>
          <p:cNvPr id="4" name="Slide Number Placeholder 3"/>
          <p:cNvSpPr>
            <a:spLocks noGrp="1"/>
          </p:cNvSpPr>
          <p:nvPr>
            <p:ph type="sldNum" sz="quarter" idx="5"/>
          </p:nvPr>
        </p:nvSpPr>
        <p:spPr/>
        <p:txBody>
          <a:bodyPr/>
          <a:lstStyle/>
          <a:p>
            <a:fld id="{85EA38F7-23C6-0741-A1D3-50093B2B6FA5}" type="slidenum">
              <a:rPr lang="en-US" smtClean="0"/>
              <a:t>16</a:t>
            </a:fld>
            <a:endParaRPr lang="en-US"/>
          </a:p>
        </p:txBody>
      </p:sp>
    </p:spTree>
    <p:extLst>
      <p:ext uri="{BB962C8B-B14F-4D97-AF65-F5344CB8AC3E}">
        <p14:creationId xmlns:p14="http://schemas.microsoft.com/office/powerpoint/2010/main" val="3088313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dive into a few examples of GOOOP and see what happens when you directly apply OO patterns to Go projects.</a:t>
            </a:r>
          </a:p>
          <a:p>
            <a:endParaRPr lang="en-US" dirty="0"/>
          </a:p>
          <a:p>
            <a:r>
              <a:rPr lang="en-US" dirty="0"/>
              <a:t>First will be creating a separate, shared component in order to resolve a co-dependency</a:t>
            </a:r>
          </a:p>
        </p:txBody>
      </p:sp>
      <p:sp>
        <p:nvSpPr>
          <p:cNvPr id="4" name="Slide Number Placeholder 3"/>
          <p:cNvSpPr>
            <a:spLocks noGrp="1"/>
          </p:cNvSpPr>
          <p:nvPr>
            <p:ph type="sldNum" sz="quarter" idx="5"/>
          </p:nvPr>
        </p:nvSpPr>
        <p:spPr/>
        <p:txBody>
          <a:bodyPr/>
          <a:lstStyle/>
          <a:p>
            <a:fld id="{85EA38F7-23C6-0741-A1D3-50093B2B6FA5}" type="slidenum">
              <a:rPr lang="en-US" smtClean="0"/>
              <a:t>17</a:t>
            </a:fld>
            <a:endParaRPr lang="en-US"/>
          </a:p>
        </p:txBody>
      </p:sp>
    </p:spTree>
    <p:extLst>
      <p:ext uri="{BB962C8B-B14F-4D97-AF65-F5344CB8AC3E}">
        <p14:creationId xmlns:p14="http://schemas.microsoft.com/office/powerpoint/2010/main" val="2767926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classic examples of refactoring is taking 2 components that depend on each other and breaking them apart</a:t>
            </a:r>
          </a:p>
          <a:p>
            <a:endParaRPr lang="en-US" dirty="0"/>
          </a:p>
          <a:p>
            <a:r>
              <a:rPr lang="en-US" dirty="0"/>
              <a:t>[advance]</a:t>
            </a:r>
          </a:p>
          <a:p>
            <a:endParaRPr lang="en-US" dirty="0"/>
          </a:p>
          <a:p>
            <a:r>
              <a:rPr lang="en-US" dirty="0"/>
              <a:t>The canonical "fix" is to define a 3</a:t>
            </a:r>
            <a:r>
              <a:rPr lang="en-US" baseline="30000" dirty="0"/>
              <a:t>rd</a:t>
            </a:r>
            <a:r>
              <a:rPr lang="en-US" dirty="0"/>
              <a:t> component with the common pieces [advance] then update the first two to depend on the new thing instead of each other</a:t>
            </a:r>
          </a:p>
          <a:p>
            <a:endParaRPr lang="en-US" dirty="0"/>
          </a:p>
          <a:p>
            <a:r>
              <a:rPr lang="en-US" dirty="0"/>
              <a:t>In abstract comp sci terms that's the "right" path but doing it the OO way can make things worse, not better</a:t>
            </a:r>
          </a:p>
        </p:txBody>
      </p:sp>
      <p:sp>
        <p:nvSpPr>
          <p:cNvPr id="4" name="Slide Number Placeholder 3"/>
          <p:cNvSpPr>
            <a:spLocks noGrp="1"/>
          </p:cNvSpPr>
          <p:nvPr>
            <p:ph type="sldNum" sz="quarter" idx="5"/>
          </p:nvPr>
        </p:nvSpPr>
        <p:spPr/>
        <p:txBody>
          <a:bodyPr/>
          <a:lstStyle/>
          <a:p>
            <a:fld id="{85EA38F7-23C6-0741-A1D3-50093B2B6FA5}" type="slidenum">
              <a:rPr lang="en-US" smtClean="0"/>
              <a:t>18</a:t>
            </a:fld>
            <a:endParaRPr lang="en-US"/>
          </a:p>
        </p:txBody>
      </p:sp>
    </p:spTree>
    <p:extLst>
      <p:ext uri="{BB962C8B-B14F-4D97-AF65-F5344CB8AC3E}">
        <p14:creationId xmlns:p14="http://schemas.microsoft.com/office/powerpoint/2010/main" val="1093092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set the stage, we have a Foo service that depends on another service, Bar.  Foo communicates with Bar via Bar's exported client</a:t>
            </a:r>
          </a:p>
          <a:p>
            <a:endParaRPr lang="en-US" dirty="0"/>
          </a:p>
          <a:p>
            <a:r>
              <a:rPr lang="en-US" dirty="0"/>
              <a:t>[advance]</a:t>
            </a:r>
          </a:p>
          <a:p>
            <a:endParaRPr lang="en-US" dirty="0"/>
          </a:p>
          <a:p>
            <a:r>
              <a:rPr lang="en-US" dirty="0"/>
              <a:t>The Bar team works in the next building over, and it turns out that Bar *also* depends on the Foo service so they have dutifully pulled in Foo's client</a:t>
            </a:r>
          </a:p>
          <a:p>
            <a:endParaRPr lang="en-US" dirty="0"/>
          </a:p>
          <a:p>
            <a:r>
              <a:rPr lang="en-US" dirty="0"/>
              <a:t>This is perfectly valid Go.  Everything will even build and run since there's no package import cycle.</a:t>
            </a:r>
          </a:p>
          <a:p>
            <a:r>
              <a:rPr lang="en-US" dirty="0"/>
              <a:t>There's a hidden problem, though, because there *IS* a circular dependency between the Foo and Bar modules</a:t>
            </a:r>
          </a:p>
          <a:p>
            <a:r>
              <a:rPr lang="en-US" dirty="0"/>
              <a:t>The current version of Foo depends on some version of Bar, which depends on an earlier version of Foo, which depends on ….</a:t>
            </a:r>
          </a:p>
          <a:p>
            <a:endParaRPr lang="en-US" dirty="0"/>
          </a:p>
          <a:p>
            <a:r>
              <a:rPr lang="en-US" dirty="0"/>
              <a:t>[advance]</a:t>
            </a:r>
          </a:p>
        </p:txBody>
      </p:sp>
      <p:sp>
        <p:nvSpPr>
          <p:cNvPr id="4" name="Slide Number Placeholder 3"/>
          <p:cNvSpPr>
            <a:spLocks noGrp="1"/>
          </p:cNvSpPr>
          <p:nvPr>
            <p:ph type="sldNum" sz="quarter" idx="5"/>
          </p:nvPr>
        </p:nvSpPr>
        <p:spPr/>
        <p:txBody>
          <a:bodyPr/>
          <a:lstStyle/>
          <a:p>
            <a:fld id="{85EA38F7-23C6-0741-A1D3-50093B2B6FA5}" type="slidenum">
              <a:rPr lang="en-US" smtClean="0"/>
              <a:t>19</a:t>
            </a:fld>
            <a:endParaRPr lang="en-US"/>
          </a:p>
        </p:txBody>
      </p:sp>
    </p:spTree>
    <p:extLst>
      <p:ext uri="{BB962C8B-B14F-4D97-AF65-F5344CB8AC3E}">
        <p14:creationId xmlns:p14="http://schemas.microsoft.com/office/powerpoint/2010/main" val="2871310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put on our OO refactoring hat and dive in.  We create a new clients module with interfaces for </a:t>
            </a:r>
            <a:r>
              <a:rPr lang="en-US" dirty="0" err="1"/>
              <a:t>FooClient</a:t>
            </a:r>
            <a:r>
              <a:rPr lang="en-US" dirty="0"/>
              <a:t> and </a:t>
            </a:r>
            <a:r>
              <a:rPr lang="en-US" dirty="0" err="1"/>
              <a:t>BarClient</a:t>
            </a:r>
            <a:r>
              <a:rPr lang="en-US" dirty="0"/>
              <a:t>.</a:t>
            </a:r>
          </a:p>
          <a:p>
            <a:endParaRPr lang="en-US" dirty="0"/>
          </a:p>
          <a:p>
            <a:r>
              <a:rPr lang="en-US" dirty="0"/>
              <a:t>Everything is nice and clean and we release this new module</a:t>
            </a:r>
          </a:p>
        </p:txBody>
      </p:sp>
      <p:sp>
        <p:nvSpPr>
          <p:cNvPr id="4" name="Slide Number Placeholder 3"/>
          <p:cNvSpPr>
            <a:spLocks noGrp="1"/>
          </p:cNvSpPr>
          <p:nvPr>
            <p:ph type="sldNum" sz="quarter" idx="5"/>
          </p:nvPr>
        </p:nvSpPr>
        <p:spPr/>
        <p:txBody>
          <a:bodyPr/>
          <a:lstStyle/>
          <a:p>
            <a:fld id="{85EA38F7-23C6-0741-A1D3-50093B2B6FA5}" type="slidenum">
              <a:rPr lang="en-US" smtClean="0"/>
              <a:t>20</a:t>
            </a:fld>
            <a:endParaRPr lang="en-US"/>
          </a:p>
        </p:txBody>
      </p:sp>
    </p:spTree>
    <p:extLst>
      <p:ext uri="{BB962C8B-B14F-4D97-AF65-F5344CB8AC3E}">
        <p14:creationId xmlns:p14="http://schemas.microsoft.com/office/powerpoint/2010/main" val="1680694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EA38F7-23C6-0741-A1D3-50093B2B6FA5}" type="slidenum">
              <a:rPr lang="en-US" smtClean="0"/>
              <a:t>3</a:t>
            </a:fld>
            <a:endParaRPr lang="en-US"/>
          </a:p>
        </p:txBody>
      </p:sp>
    </p:spTree>
    <p:extLst>
      <p:ext uri="{BB962C8B-B14F-4D97-AF65-F5344CB8AC3E}">
        <p14:creationId xmlns:p14="http://schemas.microsoft.com/office/powerpoint/2010/main" val="3750490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circle back to our Foo and Bar services and update them to reference the new clients package and we're done.</a:t>
            </a:r>
          </a:p>
          <a:p>
            <a:endParaRPr lang="en-US" dirty="0"/>
          </a:p>
          <a:p>
            <a:r>
              <a:rPr lang="en-US" dirty="0"/>
              <a:t>Neither service depends on the other.  Problem solved.  Pour the drinks!! Right?</a:t>
            </a:r>
          </a:p>
        </p:txBody>
      </p:sp>
      <p:sp>
        <p:nvSpPr>
          <p:cNvPr id="4" name="Slide Number Placeholder 3"/>
          <p:cNvSpPr>
            <a:spLocks noGrp="1"/>
          </p:cNvSpPr>
          <p:nvPr>
            <p:ph type="sldNum" sz="quarter" idx="5"/>
          </p:nvPr>
        </p:nvSpPr>
        <p:spPr/>
        <p:txBody>
          <a:bodyPr/>
          <a:lstStyle/>
          <a:p>
            <a:fld id="{85EA38F7-23C6-0741-A1D3-50093B2B6FA5}" type="slidenum">
              <a:rPr lang="en-US" smtClean="0"/>
              <a:t>21</a:t>
            </a:fld>
            <a:endParaRPr lang="en-US"/>
          </a:p>
        </p:txBody>
      </p:sp>
    </p:spTree>
    <p:extLst>
      <p:ext uri="{BB962C8B-B14F-4D97-AF65-F5344CB8AC3E}">
        <p14:creationId xmlns:p14="http://schemas.microsoft.com/office/powerpoint/2010/main" val="2601037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is technically a successful refactor (Foo and Bar no longer depend on each other) it's not actually that great if we dig a little bit</a:t>
            </a:r>
          </a:p>
          <a:p>
            <a:endParaRPr lang="en-US" dirty="0"/>
          </a:p>
          <a:p>
            <a:r>
              <a:rPr lang="en-US" dirty="0"/>
              <a:t>[advance]</a:t>
            </a:r>
          </a:p>
          <a:p>
            <a:endParaRPr lang="en-US" dirty="0"/>
          </a:p>
          <a:p>
            <a:r>
              <a:rPr lang="en-US" dirty="0"/>
              <a:t>The new components that refactors like this create very often reduce cohesion in the system.  Now the owners of each service have to *also* maintain their client interfaces</a:t>
            </a:r>
          </a:p>
          <a:p>
            <a:r>
              <a:rPr lang="en-US" dirty="0"/>
              <a:t>They also create unnecessary coupling.  Other consumers of Foo now also indirectly depend on Bar.  Same for Bar's consumers.</a:t>
            </a:r>
          </a:p>
          <a:p>
            <a:r>
              <a:rPr lang="en-US" dirty="0"/>
              <a:t>When either interface changes, every client of either service will see an available update for the clients module</a:t>
            </a:r>
          </a:p>
          <a:p>
            <a:endParaRPr lang="en-US" dirty="0"/>
          </a:p>
          <a:p>
            <a:r>
              <a:rPr lang="en-US" dirty="0"/>
              <a:t>[advance]</a:t>
            </a:r>
          </a:p>
          <a:p>
            <a:endParaRPr lang="en-US" dirty="0"/>
          </a:p>
          <a:p>
            <a:r>
              <a:rPr lang="en-US" dirty="0"/>
              <a:t>Because they lack cohesion, these components are also difficult to name.  As we all know, along with off-by-one errors, naming is one of the 3 hardest things in comp sci</a:t>
            </a:r>
          </a:p>
          <a:p>
            <a:r>
              <a:rPr lang="en-US" dirty="0"/>
              <a:t>In this case, we called the new component clients but doesn't that really convey the functionality the package provides.  It says what kind of things it contains.</a:t>
            </a:r>
          </a:p>
          <a:p>
            <a:endParaRPr lang="en-US" dirty="0"/>
          </a:p>
          <a:p>
            <a:r>
              <a:rPr lang="en-US" dirty="0"/>
              <a:t>[advance]</a:t>
            </a:r>
          </a:p>
          <a:p>
            <a:endParaRPr lang="en-US" dirty="0"/>
          </a:p>
          <a:p>
            <a:r>
              <a:rPr lang="en-US" dirty="0"/>
              <a:t>Lastly on this topic, this refactor has introduced a third Go module that will need to be versioned and released over time.</a:t>
            </a:r>
          </a:p>
          <a:p>
            <a:r>
              <a:rPr lang="en-US" dirty="0"/>
              <a:t>Since each service is now effectively spread across 2 modules, developers will have to manage Go workspaces and coordinate releasing 2 modules in sequence with each change.</a:t>
            </a:r>
          </a:p>
          <a:p>
            <a:endParaRPr lang="en-US" dirty="0"/>
          </a:p>
          <a:p>
            <a:r>
              <a:rPr lang="en-US" dirty="0"/>
              <a:t>Have we really made things "better"?</a:t>
            </a:r>
          </a:p>
        </p:txBody>
      </p:sp>
      <p:sp>
        <p:nvSpPr>
          <p:cNvPr id="4" name="Slide Number Placeholder 3"/>
          <p:cNvSpPr>
            <a:spLocks noGrp="1"/>
          </p:cNvSpPr>
          <p:nvPr>
            <p:ph type="sldNum" sz="quarter" idx="5"/>
          </p:nvPr>
        </p:nvSpPr>
        <p:spPr/>
        <p:txBody>
          <a:bodyPr/>
          <a:lstStyle/>
          <a:p>
            <a:fld id="{85EA38F7-23C6-0741-A1D3-50093B2B6FA5}" type="slidenum">
              <a:rPr lang="en-US" smtClean="0"/>
              <a:t>22</a:t>
            </a:fld>
            <a:endParaRPr lang="en-US"/>
          </a:p>
        </p:txBody>
      </p:sp>
    </p:spTree>
    <p:extLst>
      <p:ext uri="{BB962C8B-B14F-4D97-AF65-F5344CB8AC3E}">
        <p14:creationId xmlns:p14="http://schemas.microsoft.com/office/powerpoint/2010/main" val="212583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tell whether we're being good Gophers and making things better or we're creating GOOOP?</a:t>
            </a:r>
          </a:p>
          <a:p>
            <a:r>
              <a:rPr lang="en-US" dirty="0"/>
              <a:t>Here are a few signs:</a:t>
            </a:r>
          </a:p>
          <a:p>
            <a:endParaRPr lang="en-US" dirty="0"/>
          </a:p>
          <a:p>
            <a:r>
              <a:rPr lang="en-US" dirty="0"/>
              <a:t>[advance]</a:t>
            </a:r>
          </a:p>
          <a:p>
            <a:endParaRPr lang="en-US" dirty="0"/>
          </a:p>
          <a:p>
            <a:r>
              <a:rPr lang="en-US" dirty="0"/>
              <a:t>The refactored component has a package name like "client", "base", or "interfaces"</a:t>
            </a:r>
          </a:p>
          <a:p>
            <a:endParaRPr lang="en-US" dirty="0"/>
          </a:p>
          <a:p>
            <a:r>
              <a:rPr lang="en-US" dirty="0"/>
              <a:t>[advance]</a:t>
            </a:r>
          </a:p>
          <a:p>
            <a:endParaRPr lang="en-US" dirty="0"/>
          </a:p>
          <a:p>
            <a:r>
              <a:rPr lang="en-US" dirty="0"/>
              <a:t>Or we've defined a Go package that doesn't actually provide any functionality.  It's just a place to hold definitions for things that are actually used in other packages</a:t>
            </a:r>
          </a:p>
          <a:p>
            <a:endParaRPr lang="en-US" dirty="0"/>
          </a:p>
          <a:p>
            <a:r>
              <a:rPr lang="en-US" dirty="0"/>
              <a:t>[advance]</a:t>
            </a:r>
          </a:p>
          <a:p>
            <a:endParaRPr lang="en-US" dirty="0"/>
          </a:p>
          <a:p>
            <a:r>
              <a:rPr lang="en-US" dirty="0"/>
              <a:t>And finally, the resulting system has more moving parts and requires more effort to maintain</a:t>
            </a:r>
          </a:p>
          <a:p>
            <a:endParaRPr lang="en-US" dirty="0"/>
          </a:p>
        </p:txBody>
      </p:sp>
      <p:sp>
        <p:nvSpPr>
          <p:cNvPr id="4" name="Slide Number Placeholder 3"/>
          <p:cNvSpPr>
            <a:spLocks noGrp="1"/>
          </p:cNvSpPr>
          <p:nvPr>
            <p:ph type="sldNum" sz="quarter" idx="5"/>
          </p:nvPr>
        </p:nvSpPr>
        <p:spPr/>
        <p:txBody>
          <a:bodyPr/>
          <a:lstStyle/>
          <a:p>
            <a:fld id="{85EA38F7-23C6-0741-A1D3-50093B2B6FA5}" type="slidenum">
              <a:rPr lang="en-US" smtClean="0"/>
              <a:t>23</a:t>
            </a:fld>
            <a:endParaRPr lang="en-US"/>
          </a:p>
        </p:txBody>
      </p:sp>
    </p:spTree>
    <p:extLst>
      <p:ext uri="{BB962C8B-B14F-4D97-AF65-F5344CB8AC3E}">
        <p14:creationId xmlns:p14="http://schemas.microsoft.com/office/powerpoint/2010/main" val="4088355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2</a:t>
            </a:r>
            <a:r>
              <a:rPr lang="en-US" baseline="30000" dirty="0"/>
              <a:t>nd</a:t>
            </a:r>
            <a:r>
              <a:rPr lang="en-US" dirty="0"/>
              <a:t> example of GOOOP, we'll talk about something many of you are probably thinking about right now … interfaces</a:t>
            </a:r>
          </a:p>
          <a:p>
            <a:endParaRPr lang="en-US" dirty="0"/>
          </a:p>
          <a:p>
            <a:r>
              <a:rPr lang="en-US" dirty="0"/>
              <a:t>Declaring an interface to insulate consumers from the concrete implementation of some component is probably even more common than refactoring into shared components</a:t>
            </a:r>
          </a:p>
          <a:p>
            <a:endParaRPr lang="en-US" dirty="0"/>
          </a:p>
          <a:p>
            <a:r>
              <a:rPr lang="en-US" dirty="0"/>
              <a:t>It's an excellent pattern, even in Go.</a:t>
            </a:r>
          </a:p>
          <a:p>
            <a:endParaRPr lang="en-US" dirty="0"/>
          </a:p>
          <a:p>
            <a:r>
              <a:rPr lang="en-US" dirty="0"/>
              <a:t>But *how* that interface is defined is important</a:t>
            </a:r>
          </a:p>
        </p:txBody>
      </p:sp>
      <p:sp>
        <p:nvSpPr>
          <p:cNvPr id="4" name="Slide Number Placeholder 3"/>
          <p:cNvSpPr>
            <a:spLocks noGrp="1"/>
          </p:cNvSpPr>
          <p:nvPr>
            <p:ph type="sldNum" sz="quarter" idx="5"/>
          </p:nvPr>
        </p:nvSpPr>
        <p:spPr/>
        <p:txBody>
          <a:bodyPr/>
          <a:lstStyle/>
          <a:p>
            <a:fld id="{85EA38F7-23C6-0741-A1D3-50093B2B6FA5}" type="slidenum">
              <a:rPr lang="en-US" smtClean="0"/>
              <a:t>24</a:t>
            </a:fld>
            <a:endParaRPr lang="en-US"/>
          </a:p>
        </p:txBody>
      </p:sp>
    </p:spTree>
    <p:extLst>
      <p:ext uri="{BB962C8B-B14F-4D97-AF65-F5344CB8AC3E}">
        <p14:creationId xmlns:p14="http://schemas.microsoft.com/office/powerpoint/2010/main" val="1832110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Interfaces (or abstract base classes in class-based OO) are a core tenet of OOP</a:t>
            </a:r>
          </a:p>
          <a:p>
            <a:endParaRPr lang="en-US" dirty="0"/>
          </a:p>
          <a:p>
            <a:r>
              <a:rPr lang="en-US" dirty="0"/>
              <a:t>[advance]</a:t>
            </a:r>
          </a:p>
          <a:p>
            <a:endParaRPr lang="en-US" dirty="0"/>
          </a:p>
          <a:p>
            <a:r>
              <a:rPr lang="en-US" dirty="0"/>
              <a:t>List available operations</a:t>
            </a:r>
          </a:p>
          <a:p>
            <a:r>
              <a:rPr lang="en-US" dirty="0"/>
              <a:t>No implementation, only declarations</a:t>
            </a:r>
          </a:p>
          <a:p>
            <a:endParaRPr lang="en-US" dirty="0"/>
          </a:p>
          <a:p>
            <a:r>
              <a:rPr lang="en-US" dirty="0"/>
              <a:t>[advance]</a:t>
            </a:r>
          </a:p>
          <a:p>
            <a:endParaRPr lang="en-US" dirty="0"/>
          </a:p>
          <a:p>
            <a:r>
              <a:rPr lang="en-US" dirty="0"/>
              <a:t>As mentioned, typically used to insulate consumers from providers</a:t>
            </a:r>
          </a:p>
          <a:p>
            <a:r>
              <a:rPr lang="en-US" dirty="0"/>
              <a:t>Consumers code to the interface so they don't depend on the provider directly</a:t>
            </a:r>
          </a:p>
          <a:p>
            <a:endParaRPr lang="en-US" dirty="0"/>
          </a:p>
          <a:p>
            <a:r>
              <a:rPr lang="en-US" dirty="0"/>
              <a:t>[advance]</a:t>
            </a:r>
          </a:p>
          <a:p>
            <a:endParaRPr lang="en-US" dirty="0"/>
          </a:p>
          <a:p>
            <a:r>
              <a:rPr lang="en-US" dirty="0"/>
              <a:t>Class-based OO often includes types declaring which interfaces they implement explicitly</a:t>
            </a:r>
          </a:p>
          <a:p>
            <a:endParaRPr lang="en-US" dirty="0"/>
          </a:p>
          <a:p>
            <a:r>
              <a:rPr lang="en-US" dirty="0"/>
              <a:t>[advance]</a:t>
            </a:r>
          </a:p>
          <a:p>
            <a:endParaRPr lang="en-US" dirty="0"/>
          </a:p>
          <a:p>
            <a:r>
              <a:rPr lang="en-US" dirty="0"/>
              <a:t>Can lead to GOOOP-y code though, with tightly coupled, harder to maintain modules</a:t>
            </a:r>
          </a:p>
        </p:txBody>
      </p:sp>
      <p:sp>
        <p:nvSpPr>
          <p:cNvPr id="4" name="Slide Number Placeholder 3"/>
          <p:cNvSpPr>
            <a:spLocks noGrp="1"/>
          </p:cNvSpPr>
          <p:nvPr>
            <p:ph type="sldNum" sz="quarter" idx="5"/>
          </p:nvPr>
        </p:nvSpPr>
        <p:spPr/>
        <p:txBody>
          <a:bodyPr/>
          <a:lstStyle/>
          <a:p>
            <a:fld id="{85EA38F7-23C6-0741-A1D3-50093B2B6FA5}" type="slidenum">
              <a:rPr lang="en-US" smtClean="0"/>
              <a:t>25</a:t>
            </a:fld>
            <a:endParaRPr lang="en-US"/>
          </a:p>
        </p:txBody>
      </p:sp>
    </p:spTree>
    <p:extLst>
      <p:ext uri="{BB962C8B-B14F-4D97-AF65-F5344CB8AC3E}">
        <p14:creationId xmlns:p14="http://schemas.microsoft.com/office/powerpoint/2010/main" val="1805408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extreme example of how things can go off the rails …</a:t>
            </a:r>
          </a:p>
          <a:p>
            <a:endParaRPr lang="en-US" dirty="0"/>
          </a:p>
          <a:p>
            <a:r>
              <a:rPr lang="en-US" dirty="0"/>
              <a:t>The AWS SDK for Go contains a </a:t>
            </a:r>
            <a:r>
              <a:rPr lang="en-US" dirty="0" err="1"/>
              <a:t>ClientAPI</a:t>
            </a:r>
            <a:r>
              <a:rPr lang="en-US" dirty="0"/>
              <a:t> interface that contains every possible S3 operation</a:t>
            </a:r>
          </a:p>
          <a:p>
            <a:r>
              <a:rPr lang="en-US" dirty="0"/>
              <a:t>That's 91 methods!</a:t>
            </a:r>
          </a:p>
          <a:p>
            <a:endParaRPr lang="en-US" dirty="0"/>
          </a:p>
          <a:p>
            <a:r>
              <a:rPr lang="en-US" dirty="0"/>
              <a:t>And let's be honest, most of us really only use </a:t>
            </a:r>
            <a:r>
              <a:rPr lang="en-US" dirty="0" err="1"/>
              <a:t>ListObjects</a:t>
            </a:r>
            <a:r>
              <a:rPr lang="en-US" dirty="0"/>
              <a:t>, </a:t>
            </a:r>
            <a:r>
              <a:rPr lang="en-US" dirty="0" err="1"/>
              <a:t>GetObject</a:t>
            </a:r>
            <a:r>
              <a:rPr lang="en-US" dirty="0"/>
              <a:t> and </a:t>
            </a:r>
            <a:r>
              <a:rPr lang="en-US" dirty="0" err="1"/>
              <a:t>PutObject</a:t>
            </a:r>
            <a:r>
              <a:rPr lang="en-US" dirty="0"/>
              <a:t>.</a:t>
            </a:r>
          </a:p>
        </p:txBody>
      </p:sp>
      <p:sp>
        <p:nvSpPr>
          <p:cNvPr id="4" name="Slide Number Placeholder 3"/>
          <p:cNvSpPr>
            <a:spLocks noGrp="1"/>
          </p:cNvSpPr>
          <p:nvPr>
            <p:ph type="sldNum" sz="quarter" idx="5"/>
          </p:nvPr>
        </p:nvSpPr>
        <p:spPr/>
        <p:txBody>
          <a:bodyPr/>
          <a:lstStyle/>
          <a:p>
            <a:fld id="{85EA38F7-23C6-0741-A1D3-50093B2B6FA5}" type="slidenum">
              <a:rPr lang="en-US" smtClean="0"/>
              <a:t>26</a:t>
            </a:fld>
            <a:endParaRPr lang="en-US"/>
          </a:p>
        </p:txBody>
      </p:sp>
    </p:spTree>
    <p:extLst>
      <p:ext uri="{BB962C8B-B14F-4D97-AF65-F5344CB8AC3E}">
        <p14:creationId xmlns:p14="http://schemas.microsoft.com/office/powerpoint/2010/main" val="3134235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more likely scenario, let's say we're working on a new service that provides CRUD operations plus some higher-level queries</a:t>
            </a:r>
          </a:p>
          <a:p>
            <a:endParaRPr lang="en-US" dirty="0"/>
          </a:p>
          <a:p>
            <a:r>
              <a:rPr lang="en-US" dirty="0"/>
              <a:t>Remember we're still wearing our OO hat so we start with the "abstraction"</a:t>
            </a:r>
          </a:p>
          <a:p>
            <a:endParaRPr lang="en-US" dirty="0"/>
          </a:p>
          <a:p>
            <a:r>
              <a:rPr lang="en-US" dirty="0"/>
              <a:t>We create a Service interface with create, get, update, and delete methods for our Foo entity</a:t>
            </a:r>
          </a:p>
          <a:p>
            <a:r>
              <a:rPr lang="en-US" dirty="0"/>
              <a:t>Then Bar, then Baz, and so on.  Add in a dozen or so higher level queries and, by the time we're done, the Service interface has almost 60 methods</a:t>
            </a:r>
          </a:p>
        </p:txBody>
      </p:sp>
      <p:sp>
        <p:nvSpPr>
          <p:cNvPr id="4" name="Slide Number Placeholder 3"/>
          <p:cNvSpPr>
            <a:spLocks noGrp="1"/>
          </p:cNvSpPr>
          <p:nvPr>
            <p:ph type="sldNum" sz="quarter" idx="5"/>
          </p:nvPr>
        </p:nvSpPr>
        <p:spPr/>
        <p:txBody>
          <a:bodyPr/>
          <a:lstStyle/>
          <a:p>
            <a:fld id="{85EA38F7-23C6-0741-A1D3-50093B2B6FA5}" type="slidenum">
              <a:rPr lang="en-US" smtClean="0"/>
              <a:t>27</a:t>
            </a:fld>
            <a:endParaRPr lang="en-US"/>
          </a:p>
        </p:txBody>
      </p:sp>
    </p:spTree>
    <p:extLst>
      <p:ext uri="{BB962C8B-B14F-4D97-AF65-F5344CB8AC3E}">
        <p14:creationId xmlns:p14="http://schemas.microsoft.com/office/powerpoint/2010/main" val="1668496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our interface defined, we start writing code</a:t>
            </a:r>
          </a:p>
          <a:p>
            <a:endParaRPr lang="en-US" dirty="0"/>
          </a:p>
          <a:p>
            <a:r>
              <a:rPr lang="en-US" dirty="0"/>
              <a:t>First comes the </a:t>
            </a:r>
            <a:r>
              <a:rPr lang="en-US" dirty="0" err="1"/>
              <a:t>ServiceImpl</a:t>
            </a:r>
            <a:r>
              <a:rPr lang="en-US" dirty="0"/>
              <a:t> struct (because we called the interface Service) and a </a:t>
            </a:r>
            <a:r>
              <a:rPr lang="en-US" dirty="0" err="1"/>
              <a:t>NewService</a:t>
            </a:r>
            <a:r>
              <a:rPr lang="en-US" dirty="0"/>
              <a:t> constructor</a:t>
            </a:r>
          </a:p>
          <a:p>
            <a:endParaRPr lang="en-US" dirty="0"/>
          </a:p>
          <a:p>
            <a:r>
              <a:rPr lang="en-US" dirty="0"/>
              <a:t>We implement </a:t>
            </a:r>
            <a:r>
              <a:rPr lang="en-US" dirty="0" err="1"/>
              <a:t>CreateFoo</a:t>
            </a:r>
            <a:r>
              <a:rPr lang="en-US" dirty="0"/>
              <a:t>(), then the rest of our methods, along with a full suite of tests.</a:t>
            </a:r>
          </a:p>
          <a:p>
            <a:endParaRPr lang="en-US" dirty="0"/>
          </a:p>
          <a:p>
            <a:r>
              <a:rPr lang="en-US" dirty="0"/>
              <a:t>After checking everything in we tag the first release of our new server module</a:t>
            </a:r>
          </a:p>
        </p:txBody>
      </p:sp>
      <p:sp>
        <p:nvSpPr>
          <p:cNvPr id="4" name="Slide Number Placeholder 3"/>
          <p:cNvSpPr>
            <a:spLocks noGrp="1"/>
          </p:cNvSpPr>
          <p:nvPr>
            <p:ph type="sldNum" sz="quarter" idx="5"/>
          </p:nvPr>
        </p:nvSpPr>
        <p:spPr/>
        <p:txBody>
          <a:bodyPr/>
          <a:lstStyle/>
          <a:p>
            <a:fld id="{85EA38F7-23C6-0741-A1D3-50093B2B6FA5}" type="slidenum">
              <a:rPr lang="en-US" smtClean="0"/>
              <a:t>28</a:t>
            </a:fld>
            <a:endParaRPr lang="en-US"/>
          </a:p>
        </p:txBody>
      </p:sp>
    </p:spTree>
    <p:extLst>
      <p:ext uri="{BB962C8B-B14F-4D97-AF65-F5344CB8AC3E}">
        <p14:creationId xmlns:p14="http://schemas.microsoft.com/office/powerpoint/2010/main" val="4187562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the consumer, we import our new server module and start calling our server.</a:t>
            </a:r>
          </a:p>
          <a:p>
            <a:endParaRPr lang="en-US" dirty="0"/>
          </a:p>
          <a:p>
            <a:r>
              <a:rPr lang="en-US" dirty="0"/>
              <a:t>We pretty quickly need some diagnostics so we write ourselves a </a:t>
            </a:r>
            <a:r>
              <a:rPr lang="en-US" dirty="0" err="1"/>
              <a:t>PrintFoo</a:t>
            </a:r>
            <a:r>
              <a:rPr lang="en-US" dirty="0"/>
              <a:t>() function that dumps a Foo to the terminal given its ID</a:t>
            </a:r>
          </a:p>
          <a:p>
            <a:endParaRPr lang="en-US" dirty="0"/>
          </a:p>
          <a:p>
            <a:r>
              <a:rPr lang="en-US" dirty="0"/>
              <a:t>As conscientious gophers, we also accept a </a:t>
            </a:r>
            <a:r>
              <a:rPr lang="en-US" dirty="0" err="1"/>
              <a:t>server.Service</a:t>
            </a:r>
            <a:r>
              <a:rPr lang="en-US" dirty="0"/>
              <a:t> interface that we use to retrieve the data</a:t>
            </a:r>
          </a:p>
          <a:p>
            <a:endParaRPr lang="en-US" dirty="0"/>
          </a:p>
          <a:p>
            <a:r>
              <a:rPr lang="en-US" dirty="0"/>
              <a:t>Some of you are out there thinking "So what's the problem?" and you're right.</a:t>
            </a:r>
          </a:p>
          <a:p>
            <a:r>
              <a:rPr lang="en-US" dirty="0"/>
              <a:t>This is a fully functional software system and we even have an interface that we can mock for tests.</a:t>
            </a:r>
          </a:p>
          <a:p>
            <a:endParaRPr lang="en-US" dirty="0"/>
          </a:p>
          <a:p>
            <a:r>
              <a:rPr lang="en-US" dirty="0"/>
              <a:t>But this isn't really the Go way</a:t>
            </a:r>
          </a:p>
        </p:txBody>
      </p:sp>
      <p:sp>
        <p:nvSpPr>
          <p:cNvPr id="4" name="Slide Number Placeholder 3"/>
          <p:cNvSpPr>
            <a:spLocks noGrp="1"/>
          </p:cNvSpPr>
          <p:nvPr>
            <p:ph type="sldNum" sz="quarter" idx="5"/>
          </p:nvPr>
        </p:nvSpPr>
        <p:spPr/>
        <p:txBody>
          <a:bodyPr/>
          <a:lstStyle/>
          <a:p>
            <a:fld id="{85EA38F7-23C6-0741-A1D3-50093B2B6FA5}" type="slidenum">
              <a:rPr lang="en-US" smtClean="0"/>
              <a:t>29</a:t>
            </a:fld>
            <a:endParaRPr lang="en-US"/>
          </a:p>
        </p:txBody>
      </p:sp>
    </p:spTree>
    <p:extLst>
      <p:ext uri="{BB962C8B-B14F-4D97-AF65-F5344CB8AC3E}">
        <p14:creationId xmlns:p14="http://schemas.microsoft.com/office/powerpoint/2010/main" val="234426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interfaces are a conceptually different.</a:t>
            </a:r>
          </a:p>
          <a:p>
            <a:r>
              <a:rPr lang="en-US" dirty="0"/>
              <a:t>They still define some set of behavior by declaring one or more methods</a:t>
            </a:r>
          </a:p>
          <a:p>
            <a:endParaRPr lang="en-US" dirty="0"/>
          </a:p>
          <a:p>
            <a:r>
              <a:rPr lang="en-US" dirty="0"/>
              <a:t>[advance]</a:t>
            </a:r>
          </a:p>
          <a:p>
            <a:endParaRPr lang="en-US" dirty="0"/>
          </a:p>
          <a:p>
            <a:r>
              <a:rPr lang="en-US" dirty="0"/>
              <a:t>But they are automatically satisfied by any type that has the right method(s).  There's no need, or mechanism for that matter, for a type to explicitly declare that it satisfies any interface</a:t>
            </a:r>
          </a:p>
          <a:p>
            <a:endParaRPr lang="en-US" dirty="0"/>
          </a:p>
          <a:p>
            <a:r>
              <a:rPr lang="en-US" dirty="0"/>
              <a:t>[advance]</a:t>
            </a:r>
          </a:p>
          <a:p>
            <a:endParaRPr lang="en-US" dirty="0"/>
          </a:p>
          <a:p>
            <a:r>
              <a:rPr lang="en-US" dirty="0"/>
              <a:t>The real nugget … in Go the *consumer* should be defining an interface, not the provider</a:t>
            </a:r>
          </a:p>
        </p:txBody>
      </p:sp>
      <p:sp>
        <p:nvSpPr>
          <p:cNvPr id="4" name="Slide Number Placeholder 3"/>
          <p:cNvSpPr>
            <a:spLocks noGrp="1"/>
          </p:cNvSpPr>
          <p:nvPr>
            <p:ph type="sldNum" sz="quarter" idx="5"/>
          </p:nvPr>
        </p:nvSpPr>
        <p:spPr/>
        <p:txBody>
          <a:bodyPr/>
          <a:lstStyle/>
          <a:p>
            <a:fld id="{85EA38F7-23C6-0741-A1D3-50093B2B6FA5}" type="slidenum">
              <a:rPr lang="en-US" smtClean="0"/>
              <a:t>30</a:t>
            </a:fld>
            <a:endParaRPr lang="en-US"/>
          </a:p>
        </p:txBody>
      </p:sp>
    </p:spTree>
    <p:extLst>
      <p:ext uri="{BB962C8B-B14F-4D97-AF65-F5344CB8AC3E}">
        <p14:creationId xmlns:p14="http://schemas.microsoft.com/office/powerpoint/2010/main" val="88937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us – maybe most of us – came to Go from some other programming language. </a:t>
            </a:r>
          </a:p>
          <a:p>
            <a:endParaRPr lang="en-US" dirty="0"/>
          </a:p>
          <a:p>
            <a:r>
              <a:rPr lang="en-US" dirty="0"/>
              <a:t>Usually C++, Java or C#.  Also Python, Ruby, PHP, Objective-C.</a:t>
            </a:r>
          </a:p>
          <a:p>
            <a:r>
              <a:rPr lang="en-US" dirty="0"/>
              <a:t>Common thread: class-based object oriented programming model</a:t>
            </a:r>
          </a:p>
          <a:p>
            <a:r>
              <a:rPr lang="en-US" dirty="0"/>
              <a:t>We all spent years learning and internalizing the patterns and idioms from those languages. </a:t>
            </a:r>
          </a:p>
          <a:p>
            <a:endParaRPr lang="en-US" dirty="0"/>
          </a:p>
          <a:p>
            <a:r>
              <a:rPr lang="en-US" dirty="0"/>
              <a:t>Go is different.  Initially designed to make it easy/fast for Google engineers to build and deploy network services.</a:t>
            </a:r>
          </a:p>
          <a:p>
            <a:endParaRPr lang="en-US" dirty="0"/>
          </a:p>
          <a:p>
            <a:r>
              <a:rPr lang="en-US" dirty="0"/>
              <a:t>That focus on efficiency, especially developer efficiency, means that if we apply those OO patterns and practices to writing Go it can lead to lots of GOOOP</a:t>
            </a:r>
          </a:p>
        </p:txBody>
      </p:sp>
      <p:sp>
        <p:nvSpPr>
          <p:cNvPr id="4" name="Slide Number Placeholder 3"/>
          <p:cNvSpPr>
            <a:spLocks noGrp="1"/>
          </p:cNvSpPr>
          <p:nvPr>
            <p:ph type="sldNum" sz="quarter" idx="5"/>
          </p:nvPr>
        </p:nvSpPr>
        <p:spPr/>
        <p:txBody>
          <a:bodyPr/>
          <a:lstStyle/>
          <a:p>
            <a:fld id="{85EA38F7-23C6-0741-A1D3-50093B2B6FA5}" type="slidenum">
              <a:rPr lang="en-US" smtClean="0"/>
              <a:t>4</a:t>
            </a:fld>
            <a:endParaRPr lang="en-US"/>
          </a:p>
        </p:txBody>
      </p:sp>
    </p:spTree>
    <p:extLst>
      <p:ext uri="{BB962C8B-B14F-4D97-AF65-F5344CB8AC3E}">
        <p14:creationId xmlns:p14="http://schemas.microsoft.com/office/powerpoint/2010/main" val="511648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surface, this is a subtle distinction but it's a very powerful one.</a:t>
            </a:r>
          </a:p>
          <a:p>
            <a:endParaRPr lang="en-US" dirty="0"/>
          </a:p>
          <a:p>
            <a:r>
              <a:rPr lang="en-US" dirty="0"/>
              <a:t>By defining interfaces in the consumer …</a:t>
            </a:r>
          </a:p>
          <a:p>
            <a:endParaRPr lang="en-US" dirty="0"/>
          </a:p>
          <a:p>
            <a:r>
              <a:rPr lang="en-US" dirty="0"/>
              <a:t>[advance]</a:t>
            </a:r>
          </a:p>
          <a:p>
            <a:endParaRPr lang="en-US" dirty="0"/>
          </a:p>
          <a:p>
            <a:r>
              <a:rPr lang="en-US" dirty="0"/>
              <a:t>Not only is the consumer decoupled from that specific provider implementation, it's insulated from *ANY* implementation</a:t>
            </a:r>
          </a:p>
          <a:p>
            <a:endParaRPr lang="en-US" dirty="0"/>
          </a:p>
          <a:p>
            <a:r>
              <a:rPr lang="en-US" dirty="0"/>
              <a:t>[advance]</a:t>
            </a:r>
          </a:p>
          <a:p>
            <a:endParaRPr lang="en-US" dirty="0"/>
          </a:p>
          <a:p>
            <a:r>
              <a:rPr lang="en-US" dirty="0"/>
              <a:t>Also simplifies testing b/c tests only need to mock the specific methods being called</a:t>
            </a:r>
          </a:p>
          <a:p>
            <a:r>
              <a:rPr lang="en-US" dirty="0"/>
              <a:t>- i.e. most of us don't care about ~87 of the methods in </a:t>
            </a:r>
            <a:r>
              <a:rPr lang="en-US" dirty="0" err="1"/>
              <a:t>ClientAPI</a:t>
            </a:r>
            <a:endParaRPr lang="en-US" dirty="0"/>
          </a:p>
          <a:p>
            <a:endParaRPr lang="en-US" dirty="0"/>
          </a:p>
          <a:p>
            <a:r>
              <a:rPr lang="en-US" dirty="0"/>
              <a:t>[advance]</a:t>
            </a:r>
          </a:p>
          <a:p>
            <a:endParaRPr lang="en-US" dirty="0"/>
          </a:p>
          <a:p>
            <a:r>
              <a:rPr lang="en-US" dirty="0"/>
              <a:t>Maybe most importantly, consumers defining interfaces eases future development</a:t>
            </a:r>
          </a:p>
          <a:p>
            <a:endParaRPr lang="en-US" dirty="0"/>
          </a:p>
          <a:p>
            <a:r>
              <a:rPr lang="en-US" dirty="0"/>
              <a:t>[advance]</a:t>
            </a:r>
          </a:p>
          <a:p>
            <a:endParaRPr lang="en-US" dirty="0"/>
          </a:p>
          <a:p>
            <a:r>
              <a:rPr lang="en-US" dirty="0"/>
              <a:t>Provider code you write today can satisfy many interfaces, including ones that don't even exist yet</a:t>
            </a:r>
          </a:p>
          <a:p>
            <a:endParaRPr lang="en-US" dirty="0"/>
          </a:p>
          <a:p>
            <a:r>
              <a:rPr lang="en-US" dirty="0"/>
              <a:t>[advance]</a:t>
            </a:r>
          </a:p>
          <a:p>
            <a:endParaRPr lang="en-US" dirty="0"/>
          </a:p>
          <a:p>
            <a:r>
              <a:rPr lang="en-US" dirty="0"/>
              <a:t>You can also extend provider code without impacting existing consumers.  No need to update your exported interface, which Go Modules has taught us is a breaking change</a:t>
            </a:r>
          </a:p>
        </p:txBody>
      </p:sp>
      <p:sp>
        <p:nvSpPr>
          <p:cNvPr id="4" name="Slide Number Placeholder 3"/>
          <p:cNvSpPr>
            <a:spLocks noGrp="1"/>
          </p:cNvSpPr>
          <p:nvPr>
            <p:ph type="sldNum" sz="quarter" idx="5"/>
          </p:nvPr>
        </p:nvSpPr>
        <p:spPr/>
        <p:txBody>
          <a:bodyPr/>
          <a:lstStyle/>
          <a:p>
            <a:fld id="{85EA38F7-23C6-0741-A1D3-50093B2B6FA5}" type="slidenum">
              <a:rPr lang="en-US" smtClean="0"/>
              <a:t>31</a:t>
            </a:fld>
            <a:endParaRPr lang="en-US"/>
          </a:p>
        </p:txBody>
      </p:sp>
    </p:spTree>
    <p:extLst>
      <p:ext uri="{BB962C8B-B14F-4D97-AF65-F5344CB8AC3E}">
        <p14:creationId xmlns:p14="http://schemas.microsoft.com/office/powerpoint/2010/main" val="196937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differences in mind, let's revisit our code</a:t>
            </a:r>
          </a:p>
          <a:p>
            <a:endParaRPr lang="en-US" dirty="0"/>
          </a:p>
          <a:p>
            <a:r>
              <a:rPr lang="en-US" dirty="0"/>
              <a:t>In the consumer repo we define a new </a:t>
            </a:r>
            <a:r>
              <a:rPr lang="en-US" dirty="0" err="1"/>
              <a:t>FooGetter</a:t>
            </a:r>
            <a:r>
              <a:rPr lang="en-US" dirty="0"/>
              <a:t> interface</a:t>
            </a:r>
          </a:p>
          <a:p>
            <a:r>
              <a:rPr lang="en-US" dirty="0"/>
              <a:t>We've eliminated 50+ methods since we only care about the 1</a:t>
            </a:r>
          </a:p>
        </p:txBody>
      </p:sp>
      <p:sp>
        <p:nvSpPr>
          <p:cNvPr id="4" name="Slide Number Placeholder 3"/>
          <p:cNvSpPr>
            <a:spLocks noGrp="1"/>
          </p:cNvSpPr>
          <p:nvPr>
            <p:ph type="sldNum" sz="quarter" idx="5"/>
          </p:nvPr>
        </p:nvSpPr>
        <p:spPr/>
        <p:txBody>
          <a:bodyPr/>
          <a:lstStyle/>
          <a:p>
            <a:fld id="{85EA38F7-23C6-0741-A1D3-50093B2B6FA5}" type="slidenum">
              <a:rPr lang="en-US" smtClean="0"/>
              <a:t>32</a:t>
            </a:fld>
            <a:endParaRPr lang="en-US"/>
          </a:p>
        </p:txBody>
      </p:sp>
    </p:spTree>
    <p:extLst>
      <p:ext uri="{BB962C8B-B14F-4D97-AF65-F5344CB8AC3E}">
        <p14:creationId xmlns:p14="http://schemas.microsoft.com/office/powerpoint/2010/main" val="1020462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update our </a:t>
            </a:r>
            <a:r>
              <a:rPr lang="en-US" dirty="0" err="1"/>
              <a:t>PrintFoo</a:t>
            </a:r>
            <a:r>
              <a:rPr lang="en-US" dirty="0"/>
              <a:t> function to take our new </a:t>
            </a:r>
            <a:r>
              <a:rPr lang="en-US" dirty="0" err="1"/>
              <a:t>FooGetter</a:t>
            </a:r>
            <a:r>
              <a:rPr lang="en-US" dirty="0"/>
              <a:t> interface rather than the server's exported interface</a:t>
            </a:r>
          </a:p>
          <a:p>
            <a:endParaRPr lang="en-US" dirty="0"/>
          </a:p>
          <a:p>
            <a:r>
              <a:rPr lang="en-US" dirty="0"/>
              <a:t>The actual service implementation can still be passed in but, importantly, [advance] this code is independent of it</a:t>
            </a:r>
          </a:p>
        </p:txBody>
      </p:sp>
      <p:sp>
        <p:nvSpPr>
          <p:cNvPr id="4" name="Slide Number Placeholder 3"/>
          <p:cNvSpPr>
            <a:spLocks noGrp="1"/>
          </p:cNvSpPr>
          <p:nvPr>
            <p:ph type="sldNum" sz="quarter" idx="5"/>
          </p:nvPr>
        </p:nvSpPr>
        <p:spPr/>
        <p:txBody>
          <a:bodyPr/>
          <a:lstStyle/>
          <a:p>
            <a:fld id="{85EA38F7-23C6-0741-A1D3-50093B2B6FA5}" type="slidenum">
              <a:rPr lang="en-US" smtClean="0"/>
              <a:t>33</a:t>
            </a:fld>
            <a:endParaRPr lang="en-US"/>
          </a:p>
        </p:txBody>
      </p:sp>
    </p:spTree>
    <p:extLst>
      <p:ext uri="{BB962C8B-B14F-4D97-AF65-F5344CB8AC3E}">
        <p14:creationId xmlns:p14="http://schemas.microsoft.com/office/powerpoint/2010/main" val="875775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Signs of GOOOP?</a:t>
            </a:r>
          </a:p>
          <a:p>
            <a:endParaRPr lang="en-US" dirty="0"/>
          </a:p>
          <a:p>
            <a:r>
              <a:rPr lang="en-US" dirty="0"/>
              <a:t>[advance]</a:t>
            </a:r>
          </a:p>
          <a:p>
            <a:endParaRPr lang="en-US" dirty="0"/>
          </a:p>
          <a:p>
            <a:r>
              <a:rPr lang="en-US" dirty="0"/>
              <a:t>Used the "good" name for the interface, not the actual thing.</a:t>
            </a:r>
          </a:p>
          <a:p>
            <a:endParaRPr lang="en-US" dirty="0"/>
          </a:p>
          <a:p>
            <a:r>
              <a:rPr lang="en-US" dirty="0"/>
              <a:t>[advance]</a:t>
            </a:r>
          </a:p>
          <a:p>
            <a:endParaRPr lang="en-US" dirty="0"/>
          </a:p>
          <a:p>
            <a:r>
              <a:rPr lang="en-US" dirty="0"/>
              <a:t>Which means you had to "decorate" the actual struct, like by adding an "</a:t>
            </a:r>
            <a:r>
              <a:rPr lang="en-US" dirty="0" err="1"/>
              <a:t>Impl</a:t>
            </a:r>
            <a:r>
              <a:rPr lang="en-US" dirty="0"/>
              <a:t>" suffix</a:t>
            </a:r>
          </a:p>
          <a:p>
            <a:r>
              <a:rPr lang="en-US" dirty="0"/>
              <a:t>Remember that we're Gophers now</a:t>
            </a:r>
          </a:p>
          <a:p>
            <a:endParaRPr lang="en-US" dirty="0"/>
          </a:p>
          <a:p>
            <a:r>
              <a:rPr lang="en-US" dirty="0"/>
              <a:t>[advance]</a:t>
            </a:r>
          </a:p>
          <a:p>
            <a:endParaRPr lang="en-US" dirty="0"/>
          </a:p>
          <a:p>
            <a:r>
              <a:rPr lang="en-US" dirty="0"/>
              <a:t>Interface re-declares every method on the implementation, and so needs to be updated when new functionality is added</a:t>
            </a:r>
          </a:p>
          <a:p>
            <a:endParaRPr lang="en-US" dirty="0"/>
          </a:p>
          <a:p>
            <a:r>
              <a:rPr lang="en-US" dirty="0"/>
              <a:t>[advance]</a:t>
            </a:r>
          </a:p>
          <a:p>
            <a:endParaRPr lang="en-US" dirty="0"/>
          </a:p>
          <a:p>
            <a:r>
              <a:rPr lang="en-US" dirty="0"/>
              <a:t>No references to the interface in the package</a:t>
            </a:r>
          </a:p>
        </p:txBody>
      </p:sp>
      <p:sp>
        <p:nvSpPr>
          <p:cNvPr id="4" name="Slide Number Placeholder 3"/>
          <p:cNvSpPr>
            <a:spLocks noGrp="1"/>
          </p:cNvSpPr>
          <p:nvPr>
            <p:ph type="sldNum" sz="quarter" idx="5"/>
          </p:nvPr>
        </p:nvSpPr>
        <p:spPr/>
        <p:txBody>
          <a:bodyPr/>
          <a:lstStyle/>
          <a:p>
            <a:fld id="{85EA38F7-23C6-0741-A1D3-50093B2B6FA5}" type="slidenum">
              <a:rPr lang="en-US" smtClean="0"/>
              <a:t>34</a:t>
            </a:fld>
            <a:endParaRPr lang="en-US"/>
          </a:p>
        </p:txBody>
      </p:sp>
    </p:spTree>
    <p:extLst>
      <p:ext uri="{BB962C8B-B14F-4D97-AF65-F5344CB8AC3E}">
        <p14:creationId xmlns:p14="http://schemas.microsoft.com/office/powerpoint/2010/main" val="397228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third example we'll visit everyone's favorite </a:t>
            </a:r>
            <a:r>
              <a:rPr lang="en-US" dirty="0" err="1"/>
              <a:t>bikeshed</a:t>
            </a:r>
            <a:r>
              <a:rPr lang="en-US" dirty="0"/>
              <a:t>, project structure</a:t>
            </a:r>
          </a:p>
          <a:p>
            <a:endParaRPr lang="en-US" dirty="0"/>
          </a:p>
        </p:txBody>
      </p:sp>
      <p:sp>
        <p:nvSpPr>
          <p:cNvPr id="4" name="Slide Number Placeholder 3"/>
          <p:cNvSpPr>
            <a:spLocks noGrp="1"/>
          </p:cNvSpPr>
          <p:nvPr>
            <p:ph type="sldNum" sz="quarter" idx="5"/>
          </p:nvPr>
        </p:nvSpPr>
        <p:spPr/>
        <p:txBody>
          <a:bodyPr/>
          <a:lstStyle/>
          <a:p>
            <a:fld id="{85EA38F7-23C6-0741-A1D3-50093B2B6FA5}" type="slidenum">
              <a:rPr lang="en-US" smtClean="0"/>
              <a:t>35</a:t>
            </a:fld>
            <a:endParaRPr lang="en-US"/>
          </a:p>
        </p:txBody>
      </p:sp>
    </p:spTree>
    <p:extLst>
      <p:ext uri="{BB962C8B-B14F-4D97-AF65-F5344CB8AC3E}">
        <p14:creationId xmlns:p14="http://schemas.microsoft.com/office/powerpoint/2010/main" val="2551181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I structure my project?" is a very common question in the Go community</a:t>
            </a:r>
          </a:p>
          <a:p>
            <a:endParaRPr lang="en-US" dirty="0"/>
          </a:p>
          <a:p>
            <a:r>
              <a:rPr lang="en-US" dirty="0"/>
              <a:t>[advance]</a:t>
            </a:r>
          </a:p>
          <a:p>
            <a:endParaRPr lang="en-US" dirty="0"/>
          </a:p>
          <a:p>
            <a:r>
              <a:rPr lang="en-US" dirty="0"/>
              <a:t>There are lots of opinions floating around about what's "good" or "right"</a:t>
            </a:r>
          </a:p>
          <a:p>
            <a:r>
              <a:rPr lang="en-US" dirty="0"/>
              <a:t>Everything from looking at the standard library to excellent advice from Ben Johnson and others.</a:t>
            </a:r>
          </a:p>
          <a:p>
            <a:r>
              <a:rPr lang="en-US" dirty="0"/>
              <a:t>The Go team actually just posted a blog with their own high-level guidance</a:t>
            </a:r>
          </a:p>
          <a:p>
            <a:endParaRPr lang="en-US" dirty="0"/>
          </a:p>
          <a:p>
            <a:r>
              <a:rPr lang="en-US" dirty="0"/>
              <a:t>On the other end of the spectrum there's a certain GH repo with a name that includes both "</a:t>
            </a:r>
            <a:r>
              <a:rPr lang="en-US" dirty="0" err="1"/>
              <a:t>golang</a:t>
            </a:r>
            <a:r>
              <a:rPr lang="en-US" dirty="0"/>
              <a:t>" and "standards" with some … questionable … opinions</a:t>
            </a:r>
          </a:p>
          <a:p>
            <a:endParaRPr lang="en-US" dirty="0"/>
          </a:p>
          <a:p>
            <a:r>
              <a:rPr lang="en-US" dirty="0"/>
              <a:t>[advance]</a:t>
            </a:r>
          </a:p>
          <a:p>
            <a:endParaRPr lang="en-US" dirty="0"/>
          </a:p>
          <a:p>
            <a:r>
              <a:rPr lang="en-US" dirty="0"/>
              <a:t>Since we're talking about OOP here, we'll approach the subject from that angle</a:t>
            </a:r>
          </a:p>
          <a:p>
            <a:r>
              <a:rPr lang="en-US" dirty="0"/>
              <a:t>Tons of research and prior art but …  have I mentioned that Go isn't _really_ OO</a:t>
            </a:r>
          </a:p>
          <a:p>
            <a:endParaRPr lang="en-US" dirty="0"/>
          </a:p>
          <a:p>
            <a:r>
              <a:rPr lang="en-US" dirty="0"/>
              <a:t>We'll explore some of those existing patterns with an eye for how to avoid the GOOOP</a:t>
            </a:r>
          </a:p>
        </p:txBody>
      </p:sp>
      <p:sp>
        <p:nvSpPr>
          <p:cNvPr id="4" name="Slide Number Placeholder 3"/>
          <p:cNvSpPr>
            <a:spLocks noGrp="1"/>
          </p:cNvSpPr>
          <p:nvPr>
            <p:ph type="sldNum" sz="quarter" idx="5"/>
          </p:nvPr>
        </p:nvSpPr>
        <p:spPr/>
        <p:txBody>
          <a:bodyPr/>
          <a:lstStyle/>
          <a:p>
            <a:fld id="{85EA38F7-23C6-0741-A1D3-50093B2B6FA5}" type="slidenum">
              <a:rPr lang="en-US" smtClean="0"/>
              <a:t>36</a:t>
            </a:fld>
            <a:endParaRPr lang="en-US"/>
          </a:p>
        </p:txBody>
      </p:sp>
    </p:spTree>
    <p:extLst>
      <p:ext uri="{BB962C8B-B14F-4D97-AF65-F5344CB8AC3E}">
        <p14:creationId xmlns:p14="http://schemas.microsoft.com/office/powerpoint/2010/main" val="792660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certainly the one I've come across the most in my own work</a:t>
            </a:r>
          </a:p>
          <a:p>
            <a:endParaRPr lang="en-US" dirty="0"/>
          </a:p>
          <a:p>
            <a:r>
              <a:rPr lang="en-US" dirty="0"/>
              <a:t>Clean Architecture was defined by Robert Martin around 2012</a:t>
            </a:r>
          </a:p>
          <a:p>
            <a:endParaRPr lang="en-US" dirty="0"/>
          </a:p>
          <a:p>
            <a:r>
              <a:rPr lang="en-US" dirty="0"/>
              <a:t>[advance]</a:t>
            </a:r>
          </a:p>
          <a:p>
            <a:endParaRPr lang="en-US" dirty="0"/>
          </a:p>
          <a:p>
            <a:r>
              <a:rPr lang="en-US" dirty="0"/>
              <a:t>It's a way of organizing a software system with clean boundaries to minimize coupling and help make it easier to maintain</a:t>
            </a:r>
          </a:p>
          <a:p>
            <a:endParaRPr lang="en-US" dirty="0"/>
          </a:p>
          <a:p>
            <a:r>
              <a:rPr lang="en-US" dirty="0"/>
              <a:t>[advance]</a:t>
            </a:r>
          </a:p>
          <a:p>
            <a:endParaRPr lang="en-US" dirty="0"/>
          </a:p>
          <a:p>
            <a:r>
              <a:rPr lang="en-US" dirty="0"/>
              <a:t>Combination of several older patterns (onion, hex, ports and adapters) and references like Clean Code with a focus on practical guidance</a:t>
            </a:r>
          </a:p>
        </p:txBody>
      </p:sp>
      <p:sp>
        <p:nvSpPr>
          <p:cNvPr id="4" name="Slide Number Placeholder 3"/>
          <p:cNvSpPr>
            <a:spLocks noGrp="1"/>
          </p:cNvSpPr>
          <p:nvPr>
            <p:ph type="sldNum" sz="quarter" idx="5"/>
          </p:nvPr>
        </p:nvSpPr>
        <p:spPr/>
        <p:txBody>
          <a:bodyPr/>
          <a:lstStyle/>
          <a:p>
            <a:fld id="{85EA38F7-23C6-0741-A1D3-50093B2B6FA5}" type="slidenum">
              <a:rPr lang="en-US" smtClean="0"/>
              <a:t>37</a:t>
            </a:fld>
            <a:endParaRPr lang="en-US"/>
          </a:p>
        </p:txBody>
      </p:sp>
    </p:spTree>
    <p:extLst>
      <p:ext uri="{BB962C8B-B14F-4D97-AF65-F5344CB8AC3E}">
        <p14:creationId xmlns:p14="http://schemas.microsoft.com/office/powerpoint/2010/main" val="1610047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 defines 4 standard layers:</a:t>
            </a:r>
          </a:p>
          <a:p>
            <a:r>
              <a:rPr lang="en-US" dirty="0"/>
              <a:t>- Entities - core domain, no dependencies </a:t>
            </a:r>
          </a:p>
          <a:p>
            <a:r>
              <a:rPr lang="en-US" dirty="0"/>
              <a:t>- Use Cases – business logic in terms of the domain</a:t>
            </a:r>
          </a:p>
          <a:p>
            <a:r>
              <a:rPr lang="en-US" dirty="0"/>
              <a:t>- Interfaces and Adapters – transform data between the internal domain and external systems</a:t>
            </a:r>
          </a:p>
          <a:p>
            <a:r>
              <a:rPr lang="en-US" dirty="0"/>
              <a:t>- Frameworks and Drivers – integrations with external systems</a:t>
            </a:r>
          </a:p>
          <a:p>
            <a:endParaRPr lang="en-US" dirty="0"/>
          </a:p>
          <a:p>
            <a:r>
              <a:rPr lang="en-US" dirty="0"/>
              <a:t>Can be others but these 4 cover most systems</a:t>
            </a:r>
          </a:p>
          <a:p>
            <a:endParaRPr lang="en-US" dirty="0"/>
          </a:p>
          <a:p>
            <a:r>
              <a:rPr lang="en-US" dirty="0"/>
              <a:t>[advance]</a:t>
            </a:r>
          </a:p>
          <a:p>
            <a:endParaRPr lang="en-US" dirty="0"/>
          </a:p>
          <a:p>
            <a:r>
              <a:rPr lang="en-US" dirty="0"/>
              <a:t>Dependencies can only point inward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layer fully insulates the next-inner layer from the rest of the world</a:t>
            </a:r>
          </a:p>
          <a:p>
            <a:endParaRPr lang="en-US" dirty="0"/>
          </a:p>
          <a:p>
            <a:r>
              <a:rPr lang="en-US" dirty="0"/>
              <a:t>Obviously all good concepts.  Following these concepts will more than likely lead to better code.</a:t>
            </a:r>
          </a:p>
        </p:txBody>
      </p:sp>
      <p:sp>
        <p:nvSpPr>
          <p:cNvPr id="4" name="Slide Number Placeholder 3"/>
          <p:cNvSpPr>
            <a:spLocks noGrp="1"/>
          </p:cNvSpPr>
          <p:nvPr>
            <p:ph type="sldNum" sz="quarter" idx="5"/>
          </p:nvPr>
        </p:nvSpPr>
        <p:spPr/>
        <p:txBody>
          <a:bodyPr/>
          <a:lstStyle/>
          <a:p>
            <a:fld id="{85EA38F7-23C6-0741-A1D3-50093B2B6FA5}" type="slidenum">
              <a:rPr lang="en-US" smtClean="0"/>
              <a:t>38</a:t>
            </a:fld>
            <a:endParaRPr lang="en-US"/>
          </a:p>
        </p:txBody>
      </p:sp>
    </p:spTree>
    <p:extLst>
      <p:ext uri="{BB962C8B-B14F-4D97-AF65-F5344CB8AC3E}">
        <p14:creationId xmlns:p14="http://schemas.microsoft.com/office/powerpoint/2010/main" val="3740643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less common in Go but prevalent in the wider software industry</a:t>
            </a:r>
          </a:p>
          <a:p>
            <a:endParaRPr lang="en-US" dirty="0"/>
          </a:p>
          <a:p>
            <a:r>
              <a:rPr lang="en-US" dirty="0"/>
              <a:t>Similar ideas, but focused on building UI</a:t>
            </a:r>
          </a:p>
          <a:p>
            <a:r>
              <a:rPr lang="en-US" dirty="0"/>
              <a:t>- Model – data types</a:t>
            </a:r>
          </a:p>
          <a:p>
            <a:r>
              <a:rPr lang="en-US" dirty="0"/>
              <a:t>– View – visual representation of some part of the model</a:t>
            </a:r>
          </a:p>
          <a:p>
            <a:r>
              <a:rPr lang="en-US" dirty="0"/>
              <a:t>- Controller/Presenter – processes input to update the model then trigger views to re-render</a:t>
            </a:r>
          </a:p>
          <a:p>
            <a:endParaRPr lang="en-US" dirty="0"/>
          </a:p>
          <a:p>
            <a:r>
              <a:rPr lang="en-US" dirty="0"/>
              <a:t>[advance]</a:t>
            </a:r>
          </a:p>
          <a:p>
            <a:endParaRPr lang="en-US" dirty="0"/>
          </a:p>
          <a:p>
            <a:r>
              <a:rPr lang="en-US" dirty="0"/>
              <a:t>Very common in web applications</a:t>
            </a:r>
          </a:p>
          <a:p>
            <a:endParaRPr lang="en-US" dirty="0"/>
          </a:p>
          <a:p>
            <a:r>
              <a:rPr lang="en-US" dirty="0"/>
              <a:t>Again, these are good ideas</a:t>
            </a:r>
          </a:p>
          <a:p>
            <a:r>
              <a:rPr lang="en-US" dirty="0"/>
              <a:t>The trick is to avoid the GOOOP</a:t>
            </a:r>
          </a:p>
        </p:txBody>
      </p:sp>
      <p:sp>
        <p:nvSpPr>
          <p:cNvPr id="4" name="Slide Number Placeholder 3"/>
          <p:cNvSpPr>
            <a:spLocks noGrp="1"/>
          </p:cNvSpPr>
          <p:nvPr>
            <p:ph type="sldNum" sz="quarter" idx="5"/>
          </p:nvPr>
        </p:nvSpPr>
        <p:spPr/>
        <p:txBody>
          <a:bodyPr/>
          <a:lstStyle/>
          <a:p>
            <a:fld id="{85EA38F7-23C6-0741-A1D3-50093B2B6FA5}" type="slidenum">
              <a:rPr lang="en-US" smtClean="0"/>
              <a:t>39</a:t>
            </a:fld>
            <a:endParaRPr lang="en-US"/>
          </a:p>
        </p:txBody>
      </p:sp>
    </p:spTree>
    <p:extLst>
      <p:ext uri="{BB962C8B-B14F-4D97-AF65-F5344CB8AC3E}">
        <p14:creationId xmlns:p14="http://schemas.microsoft.com/office/powerpoint/2010/main" val="1112762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couple of examples of projects that applied CA and MVC following the typical OOP examples online</a:t>
            </a:r>
          </a:p>
          <a:p>
            <a:r>
              <a:rPr lang="en-US" dirty="0"/>
              <a:t>Those of us that came from other languages have seen these structures many times</a:t>
            </a:r>
          </a:p>
          <a:p>
            <a:r>
              <a:rPr lang="en-US" dirty="0"/>
              <a:t>I even *created* one of these when I first switched to Go.  I came from a C# shop where we were doing ASP.NET, which at the time was very much MVC turtles all the way down.</a:t>
            </a:r>
          </a:p>
          <a:p>
            <a:endParaRPr lang="en-US" dirty="0"/>
          </a:p>
          <a:p>
            <a:r>
              <a:rPr lang="en-US" dirty="0"/>
              <a:t>[advance]</a:t>
            </a:r>
          </a:p>
          <a:p>
            <a:endParaRPr lang="en-US" dirty="0"/>
          </a:p>
          <a:p>
            <a:r>
              <a:rPr lang="en-US" dirty="0"/>
              <a:t>Like the other 2 examples, though, they don't feel like idiomatic Go</a:t>
            </a:r>
          </a:p>
          <a:p>
            <a:r>
              <a:rPr lang="en-US" dirty="0"/>
              <a:t>- packages are named for the kinds of things and mirror the layer names from the pattern</a:t>
            </a:r>
          </a:p>
          <a:p>
            <a:r>
              <a:rPr lang="en-US" dirty="0"/>
              <a:t>- types are repeated in each package</a:t>
            </a:r>
          </a:p>
          <a:p>
            <a:r>
              <a:rPr lang="en-US" dirty="0"/>
              <a:t>- entity/model changes require updating multiple packages (sometimes every package)</a:t>
            </a:r>
          </a:p>
          <a:p>
            <a:endParaRPr lang="en-US" dirty="0"/>
          </a:p>
          <a:p>
            <a:r>
              <a:rPr lang="en-US" dirty="0"/>
              <a:t>Manageable enough for 1 project if you came from another language where this is familiar</a:t>
            </a:r>
          </a:p>
          <a:p>
            <a:r>
              <a:rPr lang="en-US" dirty="0"/>
              <a:t>Rough for cross-project integration</a:t>
            </a:r>
          </a:p>
          <a:p>
            <a:r>
              <a:rPr lang="en-US" dirty="0"/>
              <a:t>- generic package names mean that consumers will have to alias imports</a:t>
            </a:r>
          </a:p>
          <a:p>
            <a:r>
              <a:rPr lang="en-US" dirty="0"/>
              <a:t>- the code for a given type is spread across multiple packages</a:t>
            </a:r>
          </a:p>
        </p:txBody>
      </p:sp>
      <p:sp>
        <p:nvSpPr>
          <p:cNvPr id="4" name="Slide Number Placeholder 3"/>
          <p:cNvSpPr>
            <a:spLocks noGrp="1"/>
          </p:cNvSpPr>
          <p:nvPr>
            <p:ph type="sldNum" sz="quarter" idx="5"/>
          </p:nvPr>
        </p:nvSpPr>
        <p:spPr/>
        <p:txBody>
          <a:bodyPr/>
          <a:lstStyle/>
          <a:p>
            <a:fld id="{85EA38F7-23C6-0741-A1D3-50093B2B6FA5}" type="slidenum">
              <a:rPr lang="en-US" smtClean="0"/>
              <a:t>40</a:t>
            </a:fld>
            <a:endParaRPr lang="en-US"/>
          </a:p>
        </p:txBody>
      </p:sp>
    </p:spTree>
    <p:extLst>
      <p:ext uri="{BB962C8B-B14F-4D97-AF65-F5344CB8AC3E}">
        <p14:creationId xmlns:p14="http://schemas.microsoft.com/office/powerpoint/2010/main" val="107268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some background … what is OOP?</a:t>
            </a:r>
          </a:p>
          <a:p>
            <a:r>
              <a:rPr lang="en-US" dirty="0"/>
              <a:t>It's a programming model that grew out of work at MIT in the late 50s and early 60s.</a:t>
            </a:r>
          </a:p>
          <a:p>
            <a:endParaRPr lang="en-US" dirty="0"/>
          </a:p>
          <a:p>
            <a:r>
              <a:rPr lang="en-US" dirty="0"/>
              <a:t>[advance]</a:t>
            </a:r>
          </a:p>
          <a:p>
            <a:endParaRPr lang="en-US" dirty="0"/>
          </a:p>
          <a:p>
            <a:r>
              <a:rPr lang="en-US" dirty="0"/>
              <a:t>According to </a:t>
            </a:r>
            <a:r>
              <a:rPr lang="en-US" dirty="0" err="1"/>
              <a:t>wikipedia</a:t>
            </a:r>
            <a:r>
              <a:rPr lang="en-US" dirty="0"/>
              <a:t> (the definitive source of unvarnished truth on The Internet), the term "object oriented programming" was first coined by Alan Kay while he was attending grad school in the mid '60s.</a:t>
            </a:r>
          </a:p>
          <a:p>
            <a:endParaRPr lang="en-US" dirty="0"/>
          </a:p>
          <a:p>
            <a:r>
              <a:rPr lang="en-US" dirty="0"/>
              <a:t>[advance]</a:t>
            </a:r>
          </a:p>
          <a:p>
            <a:endParaRPr lang="en-US" dirty="0"/>
          </a:p>
          <a:p>
            <a:r>
              <a:rPr lang="en-US" dirty="0"/>
              <a:t>The concept focuses on software systems based on objects that capture state and have methods on those objects to manipulate that state.</a:t>
            </a:r>
          </a:p>
          <a:p>
            <a:r>
              <a:rPr lang="en-US" dirty="0"/>
              <a:t>System behaviors are defined by the interactions between those objects.</a:t>
            </a:r>
          </a:p>
          <a:p>
            <a:endParaRPr lang="en-US" dirty="0"/>
          </a:p>
          <a:p>
            <a:r>
              <a:rPr lang="en-US" dirty="0"/>
              <a:t>The idea is that those software "objects" mirror the real-world objects the software is designed to process</a:t>
            </a:r>
          </a:p>
        </p:txBody>
      </p:sp>
      <p:sp>
        <p:nvSpPr>
          <p:cNvPr id="4" name="Slide Number Placeholder 3"/>
          <p:cNvSpPr>
            <a:spLocks noGrp="1"/>
          </p:cNvSpPr>
          <p:nvPr>
            <p:ph type="sldNum" sz="quarter" idx="5"/>
          </p:nvPr>
        </p:nvSpPr>
        <p:spPr/>
        <p:txBody>
          <a:bodyPr/>
          <a:lstStyle/>
          <a:p>
            <a:fld id="{85EA38F7-23C6-0741-A1D3-50093B2B6FA5}" type="slidenum">
              <a:rPr lang="en-US" smtClean="0"/>
              <a:t>5</a:t>
            </a:fld>
            <a:endParaRPr lang="en-US"/>
          </a:p>
        </p:txBody>
      </p:sp>
    </p:spTree>
    <p:extLst>
      <p:ext uri="{BB962C8B-B14F-4D97-AF65-F5344CB8AC3E}">
        <p14:creationId xmlns:p14="http://schemas.microsoft.com/office/powerpoint/2010/main" val="3514248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architectural patterns are well-known and widely used for a reason, though</a:t>
            </a:r>
          </a:p>
          <a:p>
            <a:r>
              <a:rPr lang="en-US" dirty="0"/>
              <a:t>The people who defined them are some of our industry "rock stars" and the ideas are all good</a:t>
            </a:r>
          </a:p>
          <a:p>
            <a:endParaRPr lang="en-US" dirty="0"/>
          </a:p>
          <a:p>
            <a:r>
              <a:rPr lang="en-US" dirty="0"/>
              <a:t>[advance]</a:t>
            </a:r>
          </a:p>
          <a:p>
            <a:endParaRPr lang="en-US" dirty="0"/>
          </a:p>
          <a:p>
            <a:r>
              <a:rPr lang="en-US" dirty="0"/>
              <a:t>I known I keep saying that Go isn't really OO, but that means that it can be a little bit OO</a:t>
            </a:r>
          </a:p>
          <a:p>
            <a:endParaRPr lang="en-US" dirty="0"/>
          </a:p>
          <a:p>
            <a:r>
              <a:rPr lang="en-US" dirty="0"/>
              <a:t>[advance]</a:t>
            </a:r>
          </a:p>
          <a:p>
            <a:endParaRPr lang="en-US" dirty="0"/>
          </a:p>
          <a:p>
            <a:r>
              <a:rPr lang="en-US" dirty="0"/>
              <a:t>We only need to accept that existing wisdom without just stamping out the patterns.  Apply them *in Go*</a:t>
            </a:r>
          </a:p>
        </p:txBody>
      </p:sp>
      <p:sp>
        <p:nvSpPr>
          <p:cNvPr id="4" name="Slide Number Placeholder 3"/>
          <p:cNvSpPr>
            <a:spLocks noGrp="1"/>
          </p:cNvSpPr>
          <p:nvPr>
            <p:ph type="sldNum" sz="quarter" idx="5"/>
          </p:nvPr>
        </p:nvSpPr>
        <p:spPr/>
        <p:txBody>
          <a:bodyPr/>
          <a:lstStyle/>
          <a:p>
            <a:fld id="{85EA38F7-23C6-0741-A1D3-50093B2B6FA5}" type="slidenum">
              <a:rPr lang="en-US" smtClean="0"/>
              <a:t>41</a:t>
            </a:fld>
            <a:endParaRPr lang="en-US"/>
          </a:p>
        </p:txBody>
      </p:sp>
    </p:spTree>
    <p:extLst>
      <p:ext uri="{BB962C8B-B14F-4D97-AF65-F5344CB8AC3E}">
        <p14:creationId xmlns:p14="http://schemas.microsoft.com/office/powerpoint/2010/main" val="22071140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no_more_gooop</a:t>
            </a:r>
            <a:r>
              <a:rPr lang="en-US" dirty="0"/>
              <a:t> project still follows the Clean Architecture pattern, just not literally</a:t>
            </a:r>
          </a:p>
          <a:p>
            <a:endParaRPr lang="en-US" dirty="0"/>
          </a:p>
          <a:p>
            <a:r>
              <a:rPr lang="en-US" dirty="0"/>
              <a:t>[advance]</a:t>
            </a:r>
          </a:p>
          <a:p>
            <a:endParaRPr lang="en-US" dirty="0"/>
          </a:p>
          <a:p>
            <a:r>
              <a:rPr lang="en-US" dirty="0"/>
              <a:t>The project's domain is in the root package of the module, so the types are </a:t>
            </a:r>
            <a:r>
              <a:rPr lang="en-US" dirty="0" err="1"/>
              <a:t>nomoregooop.Foo</a:t>
            </a:r>
            <a:r>
              <a:rPr lang="en-US" dirty="0"/>
              <a:t> rather than </a:t>
            </a:r>
            <a:r>
              <a:rPr lang="en-US" dirty="0" err="1"/>
              <a:t>domain.Foo</a:t>
            </a:r>
            <a:endParaRPr lang="en-US" dirty="0"/>
          </a:p>
          <a:p>
            <a:endParaRPr lang="en-US" dirty="0"/>
          </a:p>
          <a:p>
            <a:r>
              <a:rPr lang="en-US" dirty="0"/>
              <a:t>[advance]</a:t>
            </a:r>
          </a:p>
          <a:p>
            <a:endParaRPr lang="en-US" dirty="0"/>
          </a:p>
          <a:p>
            <a:r>
              <a:rPr lang="en-US" dirty="0"/>
              <a:t>The other packages represent bounded contexts, which is just a fancy way of drawing a box around some chunk of functionality and adding a label to it</a:t>
            </a:r>
          </a:p>
          <a:p>
            <a:r>
              <a:rPr lang="en-US" dirty="0"/>
              <a:t>- groups code by functionality, not kind, so packages have better cohesion</a:t>
            </a:r>
          </a:p>
          <a:p>
            <a:r>
              <a:rPr lang="en-US" dirty="0"/>
              <a:t>- </a:t>
            </a:r>
            <a:r>
              <a:rPr lang="en-US" dirty="0" err="1"/>
              <a:t>database.User</a:t>
            </a:r>
            <a:r>
              <a:rPr lang="en-US" dirty="0"/>
              <a:t> (part of the Frameworks and Drivers layer) and a </a:t>
            </a:r>
            <a:r>
              <a:rPr lang="en-US" dirty="0" err="1"/>
              <a:t>nomoregooop.User</a:t>
            </a:r>
            <a:r>
              <a:rPr lang="en-US" dirty="0"/>
              <a:t> (Domain layer) can exist in the same project without having to munge the names</a:t>
            </a:r>
          </a:p>
          <a:p>
            <a:endParaRPr lang="en-US" dirty="0"/>
          </a:p>
          <a:p>
            <a:r>
              <a:rPr lang="en-US" dirty="0"/>
              <a:t>[advance]</a:t>
            </a:r>
          </a:p>
          <a:p>
            <a:endParaRPr lang="en-US" dirty="0"/>
          </a:p>
          <a:p>
            <a:r>
              <a:rPr lang="en-US" dirty="0"/>
              <a:t>We have collapsed the Interfaces layer into the internal/</a:t>
            </a:r>
            <a:r>
              <a:rPr lang="en-US" dirty="0" err="1"/>
              <a:t>gooopservice</a:t>
            </a:r>
            <a:r>
              <a:rPr lang="en-US" dirty="0"/>
              <a:t> package. Remember, consumers should define interfaces, we don't need to create a dedicated package for them.</a:t>
            </a:r>
          </a:p>
          <a:p>
            <a:r>
              <a:rPr lang="en-US" dirty="0"/>
              <a:t>We define a local </a:t>
            </a:r>
            <a:r>
              <a:rPr lang="en-US" dirty="0" err="1"/>
              <a:t>DataStore</a:t>
            </a:r>
            <a:r>
              <a:rPr lang="en-US" dirty="0"/>
              <a:t> interface that defines the data layer operations used by the service and is satisfied by the DB implementation in internal/database.</a:t>
            </a:r>
          </a:p>
          <a:p>
            <a:endParaRPr lang="en-US" dirty="0"/>
          </a:p>
          <a:p>
            <a:r>
              <a:rPr lang="en-US" dirty="0"/>
              <a:t>[advance]</a:t>
            </a:r>
          </a:p>
          <a:p>
            <a:endParaRPr lang="en-US" dirty="0"/>
          </a:p>
          <a:p>
            <a:r>
              <a:rPr lang="en-US" dirty="0"/>
              <a:t>Finally, our </a:t>
            </a:r>
            <a:r>
              <a:rPr lang="en-US" dirty="0" err="1"/>
              <a:t>gooopy</a:t>
            </a:r>
            <a:r>
              <a:rPr lang="en-US" dirty="0"/>
              <a:t> application bootstraps things by creating an instance of a </a:t>
            </a:r>
            <a:r>
              <a:rPr lang="en-US" dirty="0" err="1"/>
              <a:t>database.DB</a:t>
            </a:r>
            <a:r>
              <a:rPr lang="en-US" dirty="0"/>
              <a:t> and passing it into </a:t>
            </a:r>
            <a:r>
              <a:rPr lang="en-US" dirty="0" err="1"/>
              <a:t>gooopservice.NewService</a:t>
            </a:r>
            <a:r>
              <a:rPr lang="en-US" dirty="0"/>
              <a:t>() as a dependency</a:t>
            </a:r>
          </a:p>
          <a:p>
            <a:endParaRPr lang="en-US" dirty="0"/>
          </a:p>
          <a:p>
            <a:r>
              <a:rPr lang="en-US" dirty="0"/>
              <a:t>We have built a full project that includes and builds on the wisdom of the past while still being idiomatic Go</a:t>
            </a:r>
          </a:p>
          <a:p>
            <a:r>
              <a:rPr lang="en-US" dirty="0"/>
              <a:t>We have clean boundaries and well-factored code without a domain or </a:t>
            </a:r>
            <a:r>
              <a:rPr lang="en-US" dirty="0" err="1"/>
              <a:t>usecases</a:t>
            </a:r>
            <a:r>
              <a:rPr lang="en-US" dirty="0"/>
              <a:t> package to be found</a:t>
            </a:r>
          </a:p>
        </p:txBody>
      </p:sp>
      <p:sp>
        <p:nvSpPr>
          <p:cNvPr id="4" name="Slide Number Placeholder 3"/>
          <p:cNvSpPr>
            <a:spLocks noGrp="1"/>
          </p:cNvSpPr>
          <p:nvPr>
            <p:ph type="sldNum" sz="quarter" idx="5"/>
          </p:nvPr>
        </p:nvSpPr>
        <p:spPr/>
        <p:txBody>
          <a:bodyPr/>
          <a:lstStyle/>
          <a:p>
            <a:fld id="{85EA38F7-23C6-0741-A1D3-50093B2B6FA5}" type="slidenum">
              <a:rPr lang="en-US" smtClean="0"/>
              <a:t>42</a:t>
            </a:fld>
            <a:endParaRPr lang="en-US"/>
          </a:p>
        </p:txBody>
      </p:sp>
    </p:spTree>
    <p:extLst>
      <p:ext uri="{BB962C8B-B14F-4D97-AF65-F5344CB8AC3E}">
        <p14:creationId xmlns:p14="http://schemas.microsoft.com/office/powerpoint/2010/main" val="2058117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bit of GOOOP is maybe the most famous acronym in OOP … SOLID</a:t>
            </a:r>
          </a:p>
          <a:p>
            <a:endParaRPr lang="en-US" dirty="0"/>
          </a:p>
          <a:p>
            <a:r>
              <a:rPr lang="en-US" dirty="0"/>
              <a:t>SOLID calls out five principles that should be applied to produce good code</a:t>
            </a:r>
          </a:p>
          <a:p>
            <a:endParaRPr lang="en-US" dirty="0"/>
          </a:p>
          <a:p>
            <a:r>
              <a:rPr lang="en-US" dirty="0"/>
              <a:t>[advance]</a:t>
            </a:r>
          </a:p>
          <a:p>
            <a:endParaRPr lang="en-US" dirty="0"/>
          </a:p>
          <a:p>
            <a:r>
              <a:rPr lang="en-US" dirty="0"/>
              <a:t>The examples out there are often couched in class-based OO terms</a:t>
            </a:r>
          </a:p>
          <a:p>
            <a:r>
              <a:rPr lang="en-US" dirty="0"/>
              <a:t>But, like the architectural patterns in the last section, they're still good advice for Gophers, we just need to adjust our thinking a bit</a:t>
            </a:r>
          </a:p>
        </p:txBody>
      </p:sp>
      <p:sp>
        <p:nvSpPr>
          <p:cNvPr id="4" name="Slide Number Placeholder 3"/>
          <p:cNvSpPr>
            <a:spLocks noGrp="1"/>
          </p:cNvSpPr>
          <p:nvPr>
            <p:ph type="sldNum" sz="quarter" idx="5"/>
          </p:nvPr>
        </p:nvSpPr>
        <p:spPr/>
        <p:txBody>
          <a:bodyPr/>
          <a:lstStyle/>
          <a:p>
            <a:fld id="{85EA38F7-23C6-0741-A1D3-50093B2B6FA5}" type="slidenum">
              <a:rPr lang="en-US" smtClean="0"/>
              <a:t>43</a:t>
            </a:fld>
            <a:endParaRPr lang="en-US"/>
          </a:p>
        </p:txBody>
      </p:sp>
    </p:spTree>
    <p:extLst>
      <p:ext uri="{BB962C8B-B14F-4D97-AF65-F5344CB8AC3E}">
        <p14:creationId xmlns:p14="http://schemas.microsoft.com/office/powerpoint/2010/main" val="191411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there's the Single Responsibility Principle, which says</a:t>
            </a:r>
          </a:p>
          <a:p>
            <a:r>
              <a:rPr lang="en-US" dirty="0"/>
              <a:t>There should never be more than one reason for a class to change</a:t>
            </a:r>
          </a:p>
          <a:p>
            <a:endParaRPr lang="en-US" dirty="0"/>
          </a:p>
          <a:p>
            <a:r>
              <a:rPr lang="en-US" dirty="0"/>
              <a:t>[advance]</a:t>
            </a:r>
          </a:p>
          <a:p>
            <a:endParaRPr lang="en-US" dirty="0"/>
          </a:p>
          <a:p>
            <a:r>
              <a:rPr lang="en-US" dirty="0"/>
              <a:t>Go doesn't have classes, so first we replace class with package</a:t>
            </a:r>
          </a:p>
          <a:p>
            <a:endParaRPr lang="en-US" dirty="0"/>
          </a:p>
          <a:p>
            <a:r>
              <a:rPr lang="en-US" dirty="0"/>
              <a:t>[advance]</a:t>
            </a:r>
          </a:p>
          <a:p>
            <a:endParaRPr lang="en-US" dirty="0"/>
          </a:p>
          <a:p>
            <a:r>
              <a:rPr lang="en-US" dirty="0"/>
              <a:t>Then we follow the advice of one of our own Gopher wise ones, Dave Cheney:</a:t>
            </a:r>
          </a:p>
          <a:p>
            <a:r>
              <a:rPr lang="en-US" dirty="0"/>
              <a:t>Avoid package names like base, util or common</a:t>
            </a:r>
          </a:p>
          <a:p>
            <a:endParaRPr lang="en-US" dirty="0"/>
          </a:p>
          <a:p>
            <a:r>
              <a:rPr lang="en-US" dirty="0"/>
              <a:t>Those packages will inevitably contain more than one thing, violating the SRP</a:t>
            </a:r>
          </a:p>
        </p:txBody>
      </p:sp>
      <p:sp>
        <p:nvSpPr>
          <p:cNvPr id="4" name="Slide Number Placeholder 3"/>
          <p:cNvSpPr>
            <a:spLocks noGrp="1"/>
          </p:cNvSpPr>
          <p:nvPr>
            <p:ph type="sldNum" sz="quarter" idx="5"/>
          </p:nvPr>
        </p:nvSpPr>
        <p:spPr/>
        <p:txBody>
          <a:bodyPr/>
          <a:lstStyle/>
          <a:p>
            <a:fld id="{85EA38F7-23C6-0741-A1D3-50093B2B6FA5}" type="slidenum">
              <a:rPr lang="en-US" smtClean="0"/>
              <a:t>44</a:t>
            </a:fld>
            <a:endParaRPr lang="en-US"/>
          </a:p>
        </p:txBody>
      </p:sp>
    </p:spTree>
    <p:extLst>
      <p:ext uri="{BB962C8B-B14F-4D97-AF65-F5344CB8AC3E}">
        <p14:creationId xmlns:p14="http://schemas.microsoft.com/office/powerpoint/2010/main" val="40762268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Open/Closed Principle states: Software entities should be open for extension, but closed for modification</a:t>
            </a:r>
          </a:p>
          <a:p>
            <a:endParaRPr lang="en-US" dirty="0"/>
          </a:p>
          <a:p>
            <a:r>
              <a:rPr lang="en-US" dirty="0"/>
              <a:t>[advance]</a:t>
            </a:r>
          </a:p>
          <a:p>
            <a:endParaRPr lang="en-US" dirty="0"/>
          </a:p>
          <a:p>
            <a:r>
              <a:rPr lang="en-US" dirty="0"/>
              <a:t>This one is admittedly a bit vague, but the gist is that we should be able to provide new behavior without needing to modify existing code</a:t>
            </a:r>
          </a:p>
          <a:p>
            <a:endParaRPr lang="en-US" dirty="0"/>
          </a:p>
          <a:p>
            <a:r>
              <a:rPr lang="en-US" dirty="0"/>
              <a:t>[advance]</a:t>
            </a:r>
          </a:p>
          <a:p>
            <a:endParaRPr lang="en-US" dirty="0"/>
          </a:p>
          <a:p>
            <a:r>
              <a:rPr lang="en-US" dirty="0"/>
              <a:t>In Go, consumer-defined interfaces and implicit interface satisfaction make this straightforward</a:t>
            </a:r>
          </a:p>
          <a:p>
            <a:r>
              <a:rPr lang="en-US" dirty="0"/>
              <a:t>By not pre-declaring and exporting "contract" interfaces, provider code is able to be extended to provide new functionality</a:t>
            </a:r>
          </a:p>
          <a:p>
            <a:r>
              <a:rPr lang="en-US" dirty="0"/>
              <a:t>Consumers only depend on their own interfaces and so are not disrupted when new methods are added to the provider</a:t>
            </a:r>
          </a:p>
        </p:txBody>
      </p:sp>
      <p:sp>
        <p:nvSpPr>
          <p:cNvPr id="4" name="Slide Number Placeholder 3"/>
          <p:cNvSpPr>
            <a:spLocks noGrp="1"/>
          </p:cNvSpPr>
          <p:nvPr>
            <p:ph type="sldNum" sz="quarter" idx="5"/>
          </p:nvPr>
        </p:nvSpPr>
        <p:spPr/>
        <p:txBody>
          <a:bodyPr/>
          <a:lstStyle/>
          <a:p>
            <a:fld id="{85EA38F7-23C6-0741-A1D3-50093B2B6FA5}" type="slidenum">
              <a:rPr lang="en-US" smtClean="0"/>
              <a:t>45</a:t>
            </a:fld>
            <a:endParaRPr lang="en-US"/>
          </a:p>
        </p:txBody>
      </p:sp>
    </p:spTree>
    <p:extLst>
      <p:ext uri="{BB962C8B-B14F-4D97-AF65-F5344CB8AC3E}">
        <p14:creationId xmlns:p14="http://schemas.microsoft.com/office/powerpoint/2010/main" val="24976136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the Interface Segregation Principle</a:t>
            </a:r>
          </a:p>
          <a:p>
            <a:r>
              <a:rPr lang="en-US" dirty="0"/>
              <a:t>Clients should not be forced to depend on interfaces that they do not use</a:t>
            </a:r>
          </a:p>
          <a:p>
            <a:endParaRPr lang="en-US" dirty="0"/>
          </a:p>
          <a:p>
            <a:r>
              <a:rPr lang="en-US" dirty="0"/>
              <a:t>[advance]</a:t>
            </a:r>
          </a:p>
          <a:p>
            <a:endParaRPr lang="en-US" dirty="0"/>
          </a:p>
          <a:p>
            <a:r>
              <a:rPr lang="en-US" dirty="0"/>
              <a:t>This one is second nature to most Gophers because this is precisely how much of the standard library is defined.</a:t>
            </a:r>
          </a:p>
          <a:p>
            <a:r>
              <a:rPr lang="en-US" dirty="0"/>
              <a:t>Interfaces like </a:t>
            </a:r>
            <a:r>
              <a:rPr lang="en-US" dirty="0" err="1"/>
              <a:t>io.Reader</a:t>
            </a:r>
            <a:r>
              <a:rPr lang="en-US" dirty="0"/>
              <a:t>, </a:t>
            </a:r>
            <a:r>
              <a:rPr lang="en-US" dirty="0" err="1"/>
              <a:t>io.Writer</a:t>
            </a:r>
            <a:r>
              <a:rPr lang="en-US" dirty="0"/>
              <a:t>, </a:t>
            </a:r>
            <a:r>
              <a:rPr lang="en-US" dirty="0" err="1"/>
              <a:t>json.Marshaler</a:t>
            </a:r>
            <a:r>
              <a:rPr lang="en-US" dirty="0"/>
              <a:t> are defined by the packages that use them and only have a single method</a:t>
            </a:r>
          </a:p>
          <a:p>
            <a:endParaRPr lang="en-US" dirty="0"/>
          </a:p>
          <a:p>
            <a:r>
              <a:rPr lang="en-US" dirty="0"/>
              <a:t>Always remember the proverbs.</a:t>
            </a:r>
          </a:p>
          <a:p>
            <a:endParaRPr lang="en-US" dirty="0"/>
          </a:p>
          <a:p>
            <a:r>
              <a:rPr lang="en-US" dirty="0"/>
              <a:t>[advance]</a:t>
            </a:r>
          </a:p>
          <a:p>
            <a:endParaRPr lang="en-US" dirty="0"/>
          </a:p>
          <a:p>
            <a:r>
              <a:rPr lang="en-US" dirty="0"/>
              <a:t>When we need larger chunks of behavior, we combine these narrow interfaces.  </a:t>
            </a:r>
            <a:r>
              <a:rPr lang="en-US" dirty="0" err="1"/>
              <a:t>io.ReadWriter</a:t>
            </a:r>
            <a:r>
              <a:rPr lang="en-US" dirty="0"/>
              <a:t> is both </a:t>
            </a:r>
            <a:r>
              <a:rPr lang="en-US" dirty="0" err="1"/>
              <a:t>io.Reader</a:t>
            </a:r>
            <a:r>
              <a:rPr lang="en-US" dirty="0"/>
              <a:t> and </a:t>
            </a:r>
            <a:r>
              <a:rPr lang="en-US" dirty="0" err="1"/>
              <a:t>io.Writer</a:t>
            </a:r>
            <a:endParaRPr lang="en-US" dirty="0"/>
          </a:p>
          <a:p>
            <a:endParaRPr lang="en-US" dirty="0"/>
          </a:p>
          <a:p>
            <a:r>
              <a:rPr lang="en-US" dirty="0"/>
              <a:t>By defining interfaces this way, any given consumer only depends on the exact behavior it requires.</a:t>
            </a:r>
          </a:p>
        </p:txBody>
      </p:sp>
      <p:sp>
        <p:nvSpPr>
          <p:cNvPr id="4" name="Slide Number Placeholder 3"/>
          <p:cNvSpPr>
            <a:spLocks noGrp="1"/>
          </p:cNvSpPr>
          <p:nvPr>
            <p:ph type="sldNum" sz="quarter" idx="5"/>
          </p:nvPr>
        </p:nvSpPr>
        <p:spPr/>
        <p:txBody>
          <a:bodyPr/>
          <a:lstStyle/>
          <a:p>
            <a:fld id="{85EA38F7-23C6-0741-A1D3-50093B2B6FA5}" type="slidenum">
              <a:rPr lang="en-US" smtClean="0"/>
              <a:t>46</a:t>
            </a:fld>
            <a:endParaRPr lang="en-US"/>
          </a:p>
        </p:txBody>
      </p:sp>
    </p:spTree>
    <p:extLst>
      <p:ext uri="{BB962C8B-B14F-4D97-AF65-F5344CB8AC3E}">
        <p14:creationId xmlns:p14="http://schemas.microsoft.com/office/powerpoint/2010/main" val="2460286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Liskov</a:t>
            </a:r>
            <a:r>
              <a:rPr lang="en-US" dirty="0"/>
              <a:t> Substitution Principle, named for Barbara </a:t>
            </a:r>
            <a:r>
              <a:rPr lang="en-US" dirty="0" err="1"/>
              <a:t>Liskov</a:t>
            </a:r>
            <a:r>
              <a:rPr lang="en-US" dirty="0"/>
              <a:t> for the trivia collectors, says:</a:t>
            </a:r>
          </a:p>
          <a:p>
            <a:r>
              <a:rPr lang="en-US" dirty="0"/>
              <a:t>Objects of a superclass should be replaceable by objects of a subclass without affecting the correctness of the program</a:t>
            </a:r>
          </a:p>
          <a:p>
            <a:endParaRPr lang="en-US" dirty="0"/>
          </a:p>
          <a:p>
            <a:r>
              <a:rPr lang="en-US" dirty="0"/>
              <a:t>[advance]</a:t>
            </a:r>
          </a:p>
          <a:p>
            <a:endParaRPr lang="en-US" dirty="0"/>
          </a:p>
          <a:p>
            <a:r>
              <a:rPr lang="en-US" dirty="0"/>
              <a:t>Since we don't have classes in Go, we again swap in interfaces</a:t>
            </a:r>
          </a:p>
          <a:p>
            <a:r>
              <a:rPr lang="en-US" dirty="0"/>
              <a:t>Consumers define interfaces and structs satisfy them implicitly by implementing the appropriate method(s)</a:t>
            </a:r>
          </a:p>
          <a:p>
            <a:endParaRPr lang="en-US" dirty="0"/>
          </a:p>
          <a:p>
            <a:r>
              <a:rPr lang="en-US" dirty="0"/>
              <a:t>[advance]</a:t>
            </a:r>
          </a:p>
          <a:p>
            <a:endParaRPr lang="en-US" dirty="0"/>
          </a:p>
          <a:p>
            <a:r>
              <a:rPr lang="en-US" dirty="0"/>
              <a:t>Because interfaces are satisfied implicitly, the consumer doesn't depend on *any* implementation, not even the "base" one</a:t>
            </a:r>
          </a:p>
        </p:txBody>
      </p:sp>
      <p:sp>
        <p:nvSpPr>
          <p:cNvPr id="4" name="Slide Number Placeholder 3"/>
          <p:cNvSpPr>
            <a:spLocks noGrp="1"/>
          </p:cNvSpPr>
          <p:nvPr>
            <p:ph type="sldNum" sz="quarter" idx="5"/>
          </p:nvPr>
        </p:nvSpPr>
        <p:spPr/>
        <p:txBody>
          <a:bodyPr/>
          <a:lstStyle/>
          <a:p>
            <a:fld id="{85EA38F7-23C6-0741-A1D3-50093B2B6FA5}" type="slidenum">
              <a:rPr lang="en-US" smtClean="0"/>
              <a:t>47</a:t>
            </a:fld>
            <a:endParaRPr lang="en-US"/>
          </a:p>
        </p:txBody>
      </p:sp>
    </p:spTree>
    <p:extLst>
      <p:ext uri="{BB962C8B-B14F-4D97-AF65-F5344CB8AC3E}">
        <p14:creationId xmlns:p14="http://schemas.microsoft.com/office/powerpoint/2010/main" val="2703076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the Dependency Inversion Principle, which is simply this … depend on abstractions, not concretions</a:t>
            </a:r>
          </a:p>
          <a:p>
            <a:endParaRPr lang="en-US" dirty="0"/>
          </a:p>
          <a:p>
            <a:r>
              <a:rPr lang="en-US" dirty="0"/>
              <a:t>Everyone can probably guess what comes next.  That's right! Interfaces again</a:t>
            </a:r>
          </a:p>
          <a:p>
            <a:endParaRPr lang="en-US" dirty="0"/>
          </a:p>
          <a:p>
            <a:r>
              <a:rPr lang="en-US" dirty="0"/>
              <a:t>[advance]</a:t>
            </a:r>
          </a:p>
          <a:p>
            <a:endParaRPr lang="en-US" dirty="0"/>
          </a:p>
          <a:p>
            <a:r>
              <a:rPr lang="en-US" dirty="0"/>
              <a:t>Most of us have seen some variation of "accept interfaces, return structs." in Go and it's very good advice</a:t>
            </a:r>
          </a:p>
          <a:p>
            <a:endParaRPr lang="en-US" dirty="0"/>
          </a:p>
          <a:p>
            <a:r>
              <a:rPr lang="en-US" dirty="0"/>
              <a:t>[advance]</a:t>
            </a:r>
          </a:p>
          <a:p>
            <a:endParaRPr lang="en-US" dirty="0"/>
          </a:p>
          <a:p>
            <a:r>
              <a:rPr lang="en-US" dirty="0"/>
              <a:t>By declaring interfaces for our input parameters, we're setting our dependency on the required behavior not any concrete implementation</a:t>
            </a:r>
          </a:p>
          <a:p>
            <a:endParaRPr lang="en-US" dirty="0"/>
          </a:p>
          <a:p>
            <a:r>
              <a:rPr lang="en-US" dirty="0"/>
              <a:t>[advance]</a:t>
            </a:r>
          </a:p>
          <a:p>
            <a:endParaRPr lang="en-US" dirty="0"/>
          </a:p>
          <a:p>
            <a:r>
              <a:rPr lang="en-US" dirty="0"/>
              <a:t>Similarly, by returning instances of structs we allow our consumers to decide which behaviors they require</a:t>
            </a:r>
          </a:p>
          <a:p>
            <a:endParaRPr lang="en-US" dirty="0"/>
          </a:p>
          <a:p>
            <a:r>
              <a:rPr lang="en-US" dirty="0"/>
              <a:t>Structuring things this way minimizes coupling in our code and gives us maximum flexibility.</a:t>
            </a:r>
          </a:p>
        </p:txBody>
      </p:sp>
      <p:sp>
        <p:nvSpPr>
          <p:cNvPr id="4" name="Slide Number Placeholder 3"/>
          <p:cNvSpPr>
            <a:spLocks noGrp="1"/>
          </p:cNvSpPr>
          <p:nvPr>
            <p:ph type="sldNum" sz="quarter" idx="5"/>
          </p:nvPr>
        </p:nvSpPr>
        <p:spPr/>
        <p:txBody>
          <a:bodyPr/>
          <a:lstStyle/>
          <a:p>
            <a:fld id="{85EA38F7-23C6-0741-A1D3-50093B2B6FA5}" type="slidenum">
              <a:rPr lang="en-US" smtClean="0"/>
              <a:t>48</a:t>
            </a:fld>
            <a:endParaRPr lang="en-US"/>
          </a:p>
        </p:txBody>
      </p:sp>
    </p:spTree>
    <p:extLst>
      <p:ext uri="{BB962C8B-B14F-4D97-AF65-F5344CB8AC3E}">
        <p14:creationId xmlns:p14="http://schemas.microsoft.com/office/powerpoint/2010/main" val="17253631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wrap up … who noticed that the last five slides were out of order? I ended up talking about SOILD, which is like SOLID only with more GOOOP</a:t>
            </a:r>
          </a:p>
          <a:p>
            <a:endParaRPr lang="en-US" dirty="0"/>
          </a:p>
        </p:txBody>
      </p:sp>
      <p:sp>
        <p:nvSpPr>
          <p:cNvPr id="4" name="Slide Number Placeholder 3"/>
          <p:cNvSpPr>
            <a:spLocks noGrp="1"/>
          </p:cNvSpPr>
          <p:nvPr>
            <p:ph type="sldNum" sz="quarter" idx="5"/>
          </p:nvPr>
        </p:nvSpPr>
        <p:spPr/>
        <p:txBody>
          <a:bodyPr/>
          <a:lstStyle/>
          <a:p>
            <a:fld id="{85EA38F7-23C6-0741-A1D3-50093B2B6FA5}" type="slidenum">
              <a:rPr lang="en-US" smtClean="0"/>
              <a:t>49</a:t>
            </a:fld>
            <a:endParaRPr lang="en-US"/>
          </a:p>
        </p:txBody>
      </p:sp>
    </p:spTree>
    <p:extLst>
      <p:ext uri="{BB962C8B-B14F-4D97-AF65-F5344CB8AC3E}">
        <p14:creationId xmlns:p14="http://schemas.microsoft.com/office/powerpoint/2010/main" val="1277960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[advance]</a:t>
            </a:r>
          </a:p>
          <a:p>
            <a:endParaRPr lang="en-US" dirty="0"/>
          </a:p>
          <a:p>
            <a:r>
              <a:rPr lang="en-US" dirty="0"/>
              <a:t>Many of us came from other object-oriented languages like C++, Java, C# and Python.  Go is a different sort of language though.</a:t>
            </a:r>
          </a:p>
          <a:p>
            <a:r>
              <a:rPr lang="en-US" dirty="0"/>
              <a:t>As I hope I've shown today, blindly applying those past experiences and using OOP patterns and idioms to our Go can lead to a complex, hard-to-maintain mess</a:t>
            </a:r>
          </a:p>
          <a:p>
            <a:endParaRPr lang="en-US" dirty="0"/>
          </a:p>
          <a:p>
            <a:r>
              <a:rPr lang="en-US" dirty="0"/>
              <a:t>[advance]</a:t>
            </a:r>
          </a:p>
          <a:p>
            <a:endParaRPr lang="en-US" dirty="0"/>
          </a:p>
          <a:p>
            <a:r>
              <a:rPr lang="en-US" dirty="0"/>
              <a:t>We can do better, though.  Take the time to learn about *why* those OOP patterns exist and what problems they were meant to solve</a:t>
            </a:r>
          </a:p>
          <a:p>
            <a:r>
              <a:rPr lang="en-US" dirty="0"/>
              <a:t>The implementations of those patterns in Go can be significantly simpler than in a traditional OO system, they just look a bit different.</a:t>
            </a:r>
          </a:p>
          <a:p>
            <a:endParaRPr lang="en-US" dirty="0"/>
          </a:p>
          <a:p>
            <a:r>
              <a:rPr lang="en-US" dirty="0"/>
              <a:t>One of the hardest parts of learning Go for me was actually un-learning what I'd been doing for almost 18 years.  I did it, though, and you can too.</a:t>
            </a:r>
          </a:p>
          <a:p>
            <a:endParaRPr lang="en-US" dirty="0"/>
          </a:p>
          <a:p>
            <a:r>
              <a:rPr lang="en-US" dirty="0"/>
              <a:t>[advance]</a:t>
            </a:r>
          </a:p>
          <a:p>
            <a:endParaRPr lang="en-US" dirty="0"/>
          </a:p>
          <a:p>
            <a:r>
              <a:rPr lang="en-US" dirty="0"/>
              <a:t>Like I mentioned at the start, Go is a practical language where heady abstractions often don't fit well.</a:t>
            </a:r>
          </a:p>
          <a:p>
            <a:r>
              <a:rPr lang="en-US" dirty="0"/>
              <a:t>Keep things simple, avoid creating GOOOP, and become better Gophers.</a:t>
            </a:r>
          </a:p>
          <a:p>
            <a:endParaRPr lang="en-US" dirty="0"/>
          </a:p>
        </p:txBody>
      </p:sp>
      <p:sp>
        <p:nvSpPr>
          <p:cNvPr id="4" name="Slide Number Placeholder 3"/>
          <p:cNvSpPr>
            <a:spLocks noGrp="1"/>
          </p:cNvSpPr>
          <p:nvPr>
            <p:ph type="sldNum" sz="quarter" idx="5"/>
          </p:nvPr>
        </p:nvSpPr>
        <p:spPr/>
        <p:txBody>
          <a:bodyPr/>
          <a:lstStyle/>
          <a:p>
            <a:fld id="{85EA38F7-23C6-0741-A1D3-50093B2B6FA5}" type="slidenum">
              <a:rPr lang="en-US" smtClean="0"/>
              <a:t>50</a:t>
            </a:fld>
            <a:endParaRPr lang="en-US"/>
          </a:p>
        </p:txBody>
      </p:sp>
    </p:spTree>
    <p:extLst>
      <p:ext uri="{BB962C8B-B14F-4D97-AF65-F5344CB8AC3E}">
        <p14:creationId xmlns:p14="http://schemas.microsoft.com/office/powerpoint/2010/main" val="276138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thing with OO, though, is that the we can end up fixating on defining abstractions and creating types hierarchies that implement them in a way that mirrors some real-world scenario.</a:t>
            </a:r>
          </a:p>
          <a:p>
            <a:r>
              <a:rPr lang="en-US" dirty="0"/>
              <a:t>But real life is complicated.  As OOP grew, more and more language features, and entirely new languages, were added in an attempt get ever closer to perfection.</a:t>
            </a:r>
          </a:p>
          <a:p>
            <a:r>
              <a:rPr lang="en-US" dirty="0"/>
              <a:t> </a:t>
            </a:r>
          </a:p>
          <a:p>
            <a:r>
              <a:rPr lang="en-US" dirty="0"/>
              <a:t>Unsurprisingly, all of those features created software that was harder and harder to reason about.  This quote from Alan Kay (remember him?) sums it up pretty well.</a:t>
            </a:r>
          </a:p>
          <a:p>
            <a:endParaRPr lang="en-US" dirty="0"/>
          </a:p>
          <a:p>
            <a:r>
              <a:rPr lang="en-US" dirty="0"/>
              <a:t>I made up the term 'object-oriented' and I can tell you I didn't have C++ in mind.</a:t>
            </a:r>
          </a:p>
          <a:p>
            <a:endParaRPr lang="en-US" dirty="0"/>
          </a:p>
          <a:p>
            <a:r>
              <a:rPr lang="en-US" dirty="0"/>
              <a:t>Adding to the fire, in the 1990s and early 2000s (y'all remember those days?) there was a strong push to formalize software development and make it "enterprise class".  This led to more abstractions that applied to more and more scenarios, eventually getting to the pinnacle of OOP …</a:t>
            </a:r>
          </a:p>
          <a:p>
            <a:endParaRPr lang="en-US" dirty="0"/>
          </a:p>
          <a:p>
            <a:r>
              <a:rPr lang="en-US" dirty="0"/>
              <a:t>[advance]</a:t>
            </a:r>
          </a:p>
          <a:p>
            <a:endParaRPr lang="en-US" dirty="0"/>
          </a:p>
          <a:p>
            <a:r>
              <a:rPr lang="en-US" dirty="0"/>
              <a:t>It uses all 23 design patterns from the classis </a:t>
            </a:r>
            <a:r>
              <a:rPr lang="en-US" dirty="0" err="1"/>
              <a:t>GoF</a:t>
            </a:r>
            <a:r>
              <a:rPr lang="en-US" dirty="0"/>
              <a:t> book.  Everything is insulated from everything else so the code is maximally flexible.  I could go on …</a:t>
            </a:r>
          </a:p>
          <a:p>
            <a:r>
              <a:rPr lang="en-US" dirty="0"/>
              <a:t>I kid.  Not all OOP software ends up like this but they can be quite complex</a:t>
            </a:r>
          </a:p>
        </p:txBody>
      </p:sp>
      <p:sp>
        <p:nvSpPr>
          <p:cNvPr id="4" name="Slide Number Placeholder 3"/>
          <p:cNvSpPr>
            <a:spLocks noGrp="1"/>
          </p:cNvSpPr>
          <p:nvPr>
            <p:ph type="sldNum" sz="quarter" idx="5"/>
          </p:nvPr>
        </p:nvSpPr>
        <p:spPr/>
        <p:txBody>
          <a:bodyPr/>
          <a:lstStyle/>
          <a:p>
            <a:fld id="{85EA38F7-23C6-0741-A1D3-50093B2B6FA5}" type="slidenum">
              <a:rPr lang="en-US" smtClean="0"/>
              <a:t>6</a:t>
            </a:fld>
            <a:endParaRPr lang="en-US"/>
          </a:p>
        </p:txBody>
      </p:sp>
    </p:spTree>
    <p:extLst>
      <p:ext uri="{BB962C8B-B14F-4D97-AF65-F5344CB8AC3E}">
        <p14:creationId xmlns:p14="http://schemas.microsoft.com/office/powerpoint/2010/main" val="1721529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you can do OO things, Go is not really object-oriented in a traditional sense.  It's a practical language … think meat and potatoes rather than Michelin-star</a:t>
            </a:r>
          </a:p>
          <a:p>
            <a:endParaRPr lang="en-US" dirty="0"/>
          </a:p>
          <a:p>
            <a:r>
              <a:rPr lang="en-US" dirty="0"/>
              <a:t>Some specific differences are:</a:t>
            </a:r>
          </a:p>
          <a:p>
            <a:r>
              <a:rPr lang="en-US" dirty="0"/>
              <a:t>- structs are not classes</a:t>
            </a:r>
          </a:p>
          <a:p>
            <a:r>
              <a:rPr lang="en-US" dirty="0"/>
              <a:t>- embedding is not inheritance</a:t>
            </a:r>
          </a:p>
          <a:p>
            <a:r>
              <a:rPr lang="en-US" dirty="0"/>
              <a:t>- packages are the unit of design</a:t>
            </a:r>
          </a:p>
          <a:p>
            <a:endParaRPr lang="en-US" dirty="0"/>
          </a:p>
          <a:p>
            <a:r>
              <a:rPr lang="en-US" dirty="0"/>
              <a:t>We'll go into each of these in more detail</a:t>
            </a:r>
          </a:p>
        </p:txBody>
      </p:sp>
      <p:sp>
        <p:nvSpPr>
          <p:cNvPr id="4" name="Slide Number Placeholder 3"/>
          <p:cNvSpPr>
            <a:spLocks noGrp="1"/>
          </p:cNvSpPr>
          <p:nvPr>
            <p:ph type="sldNum" sz="quarter" idx="5"/>
          </p:nvPr>
        </p:nvSpPr>
        <p:spPr/>
        <p:txBody>
          <a:bodyPr/>
          <a:lstStyle/>
          <a:p>
            <a:fld id="{85EA38F7-23C6-0741-A1D3-50093B2B6FA5}" type="slidenum">
              <a:rPr lang="en-US" smtClean="0"/>
              <a:t>7</a:t>
            </a:fld>
            <a:endParaRPr lang="en-US"/>
          </a:p>
        </p:txBody>
      </p:sp>
    </p:spTree>
    <p:extLst>
      <p:ext uri="{BB962C8B-B14F-4D97-AF65-F5344CB8AC3E}">
        <p14:creationId xmlns:p14="http://schemas.microsoft.com/office/powerpoint/2010/main" val="189555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talk about structs.</a:t>
            </a:r>
          </a:p>
          <a:p>
            <a:r>
              <a:rPr lang="en-US" dirty="0"/>
              <a:t>There are no classes in Go.  Structs are simple things much closer to a C struct than a Java or C++ class. Really just a named collection of fields, each having a name and a type</a:t>
            </a:r>
          </a:p>
          <a:p>
            <a:endParaRPr lang="en-US" dirty="0"/>
          </a:p>
          <a:p>
            <a:r>
              <a:rPr lang="en-US" dirty="0"/>
              <a:t>[advance]</a:t>
            </a:r>
          </a:p>
          <a:p>
            <a:endParaRPr lang="en-US" dirty="0"/>
          </a:p>
          <a:p>
            <a:r>
              <a:rPr lang="en-US" dirty="0"/>
              <a:t>In real-world terms, methods are syntactical sugar over functions that have an extra initial argument for the receiver</a:t>
            </a:r>
          </a:p>
          <a:p>
            <a:endParaRPr lang="en-US" dirty="0"/>
          </a:p>
          <a:p>
            <a:r>
              <a:rPr lang="en-US" dirty="0"/>
              <a:t>[advance]</a:t>
            </a:r>
          </a:p>
          <a:p>
            <a:endParaRPr lang="en-US" dirty="0"/>
          </a:p>
          <a:p>
            <a:r>
              <a:rPr lang="en-US" dirty="0"/>
              <a:t>Constructors in Go are just regular functions, named New[Thing]() by convention, that initialize and return instances of structs.  They are 100% optional, though.  We even have a proverb!</a:t>
            </a:r>
          </a:p>
          <a:p>
            <a:endParaRPr lang="en-US" dirty="0"/>
          </a:p>
          <a:p>
            <a:r>
              <a:rPr lang="en-US" dirty="0"/>
              <a:t>[advance]</a:t>
            </a:r>
          </a:p>
          <a:p>
            <a:endParaRPr lang="en-US" dirty="0"/>
          </a:p>
          <a:p>
            <a:r>
              <a:rPr lang="en-US" dirty="0"/>
              <a:t>There are also no destructors. Instances are automatically reclaimed by GC once they're out of scope.</a:t>
            </a:r>
          </a:p>
          <a:p>
            <a:endParaRPr lang="en-US" dirty="0"/>
          </a:p>
          <a:p>
            <a:r>
              <a:rPr lang="en-US" dirty="0"/>
              <a:t>[advance]</a:t>
            </a:r>
          </a:p>
          <a:p>
            <a:endParaRPr lang="en-US" dirty="0"/>
          </a:p>
          <a:p>
            <a:r>
              <a:rPr lang="en-US" dirty="0" err="1"/>
              <a:t>runtime.SetFinalizer</a:t>
            </a:r>
            <a:r>
              <a:rPr lang="en-US" dirty="0"/>
              <a:t>() does exist if there are things that absolutely must be cleaned up when an instance is </a:t>
            </a:r>
            <a:r>
              <a:rPr lang="en-US" dirty="0" err="1"/>
              <a:t>GC'd</a:t>
            </a:r>
            <a:r>
              <a:rPr lang="en-US" dirty="0"/>
              <a:t>, but using it correctly can be quite tricky.</a:t>
            </a:r>
          </a:p>
        </p:txBody>
      </p:sp>
      <p:sp>
        <p:nvSpPr>
          <p:cNvPr id="4" name="Slide Number Placeholder 3"/>
          <p:cNvSpPr>
            <a:spLocks noGrp="1"/>
          </p:cNvSpPr>
          <p:nvPr>
            <p:ph type="sldNum" sz="quarter" idx="5"/>
          </p:nvPr>
        </p:nvSpPr>
        <p:spPr/>
        <p:txBody>
          <a:bodyPr/>
          <a:lstStyle/>
          <a:p>
            <a:fld id="{85EA38F7-23C6-0741-A1D3-50093B2B6FA5}" type="slidenum">
              <a:rPr lang="en-US" smtClean="0"/>
              <a:t>8</a:t>
            </a:fld>
            <a:endParaRPr lang="en-US"/>
          </a:p>
        </p:txBody>
      </p:sp>
    </p:spTree>
    <p:extLst>
      <p:ext uri="{BB962C8B-B14F-4D97-AF65-F5344CB8AC3E}">
        <p14:creationId xmlns:p14="http://schemas.microsoft.com/office/powerpoint/2010/main" val="308826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us to our next point ... Go also doesn't have inheritance. Instead we have embedding, a form of composition</a:t>
            </a:r>
          </a:p>
          <a:p>
            <a:endParaRPr lang="en-US" dirty="0"/>
          </a:p>
          <a:p>
            <a:r>
              <a:rPr lang="en-US" dirty="0"/>
              <a:t>[advance]</a:t>
            </a:r>
          </a:p>
          <a:p>
            <a:endParaRPr lang="en-US" dirty="0"/>
          </a:p>
          <a:p>
            <a:r>
              <a:rPr lang="en-US" dirty="0"/>
              <a:t>Embedding focuses on what operations a thing can do (directly or by embedding an instance of another embedded type) rather than on which kind of thing a type represents (an is-a relationship)</a:t>
            </a:r>
          </a:p>
          <a:p>
            <a:endParaRPr lang="en-US" dirty="0"/>
          </a:p>
          <a:p>
            <a:r>
              <a:rPr lang="en-US" dirty="0"/>
              <a:t>[advance]</a:t>
            </a:r>
          </a:p>
          <a:p>
            <a:endParaRPr lang="en-US" dirty="0"/>
          </a:p>
          <a:p>
            <a:r>
              <a:rPr lang="en-US" dirty="0"/>
              <a:t>Optimizing for developer efficiency, fields and methods on the embedded type are promoted to the public surface area of the outer type.</a:t>
            </a:r>
          </a:p>
          <a:p>
            <a:endParaRPr lang="en-US" dirty="0"/>
          </a:p>
          <a:p>
            <a:r>
              <a:rPr lang="en-US" dirty="0"/>
              <a:t>[advance]</a:t>
            </a:r>
          </a:p>
          <a:p>
            <a:endParaRPr lang="en-US" dirty="0"/>
          </a:p>
          <a:p>
            <a:r>
              <a:rPr lang="en-US" dirty="0"/>
              <a:t>Embedding certainly looks like inheritance if you squint just right … but There be Dragons.  Let's go through some examples.</a:t>
            </a:r>
          </a:p>
        </p:txBody>
      </p:sp>
      <p:sp>
        <p:nvSpPr>
          <p:cNvPr id="4" name="Slide Number Placeholder 3"/>
          <p:cNvSpPr>
            <a:spLocks noGrp="1"/>
          </p:cNvSpPr>
          <p:nvPr>
            <p:ph type="sldNum" sz="quarter" idx="5"/>
          </p:nvPr>
        </p:nvSpPr>
        <p:spPr/>
        <p:txBody>
          <a:bodyPr/>
          <a:lstStyle/>
          <a:p>
            <a:fld id="{85EA38F7-23C6-0741-A1D3-50093B2B6FA5}" type="slidenum">
              <a:rPr lang="en-US" smtClean="0"/>
              <a:t>9</a:t>
            </a:fld>
            <a:endParaRPr lang="en-US"/>
          </a:p>
        </p:txBody>
      </p:sp>
    </p:spTree>
    <p:extLst>
      <p:ext uri="{BB962C8B-B14F-4D97-AF65-F5344CB8AC3E}">
        <p14:creationId xmlns:p14="http://schemas.microsoft.com/office/powerpoint/2010/main" val="44195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scenario we have a simple system with 3 types.  There's a </a:t>
            </a:r>
            <a:r>
              <a:rPr lang="en-US" dirty="0" err="1"/>
              <a:t>BaseThing</a:t>
            </a:r>
            <a:r>
              <a:rPr lang="en-US" dirty="0"/>
              <a:t> that defines a </a:t>
            </a:r>
            <a:r>
              <a:rPr lang="en-US" dirty="0" err="1"/>
              <a:t>doStuff</a:t>
            </a:r>
            <a:r>
              <a:rPr lang="en-US" dirty="0"/>
              <a:t>() method and a </a:t>
            </a:r>
            <a:r>
              <a:rPr lang="en-US" dirty="0" err="1"/>
              <a:t>NormalThing</a:t>
            </a:r>
            <a:r>
              <a:rPr lang="en-US" dirty="0"/>
              <a:t> type that "inherits" from it.  There's also a </a:t>
            </a:r>
            <a:r>
              <a:rPr lang="en-US" dirty="0" err="1"/>
              <a:t>FancyThing</a:t>
            </a:r>
            <a:r>
              <a:rPr lang="en-US" dirty="0"/>
              <a:t> type that "inherits" from </a:t>
            </a:r>
            <a:r>
              <a:rPr lang="en-US" dirty="0" err="1"/>
              <a:t>BaseThing</a:t>
            </a:r>
            <a:r>
              <a:rPr lang="en-US" dirty="0"/>
              <a:t> and "overrides" </a:t>
            </a:r>
            <a:r>
              <a:rPr lang="en-US" dirty="0" err="1"/>
              <a:t>doStuff</a:t>
            </a:r>
            <a:r>
              <a:rPr lang="en-US" dirty="0"/>
              <a:t>().</a:t>
            </a:r>
          </a:p>
          <a:p>
            <a:endParaRPr lang="en-US" dirty="0"/>
          </a:p>
          <a:p>
            <a:r>
              <a:rPr lang="en-US" dirty="0"/>
              <a:t>Pretty standard fare for a class-based OO system.  It's also valid Go that builds and runs …. mostly</a:t>
            </a:r>
          </a:p>
        </p:txBody>
      </p:sp>
      <p:sp>
        <p:nvSpPr>
          <p:cNvPr id="4" name="Slide Number Placeholder 3"/>
          <p:cNvSpPr>
            <a:spLocks noGrp="1"/>
          </p:cNvSpPr>
          <p:nvPr>
            <p:ph type="sldNum" sz="quarter" idx="5"/>
          </p:nvPr>
        </p:nvSpPr>
        <p:spPr/>
        <p:txBody>
          <a:bodyPr/>
          <a:lstStyle/>
          <a:p>
            <a:fld id="{85EA38F7-23C6-0741-A1D3-50093B2B6FA5}" type="slidenum">
              <a:rPr lang="en-US" smtClean="0"/>
              <a:t>10</a:t>
            </a:fld>
            <a:endParaRPr lang="en-US"/>
          </a:p>
        </p:txBody>
      </p:sp>
    </p:spTree>
    <p:extLst>
      <p:ext uri="{BB962C8B-B14F-4D97-AF65-F5344CB8AC3E}">
        <p14:creationId xmlns:p14="http://schemas.microsoft.com/office/powerpoint/2010/main" val="1182011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pPr/>
              <a:t>9/28/23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799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887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9/28/23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5593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9/28/23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676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9/28/23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3283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8749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538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8287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9/28/23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58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519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9/28/23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036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98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457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14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563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483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608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9/28/23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8566258"/>
      </p:ext>
    </p:extLst>
  </p:cSld>
  <p:clrMap bg1="dk1" tx1="lt1" bg2="dk2" tx2="lt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 id="2147484293" r:id="rId12"/>
    <p:sldLayoutId id="2147484294" r:id="rId13"/>
    <p:sldLayoutId id="2147484295" r:id="rId14"/>
    <p:sldLayoutId id="2147484296" r:id="rId15"/>
    <p:sldLayoutId id="2147484297" r:id="rId16"/>
    <p:sldLayoutId id="214748429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653B-D345-5E68-2322-73ADFBD7580E}"/>
              </a:ext>
            </a:extLst>
          </p:cNvPr>
          <p:cNvSpPr>
            <a:spLocks noGrp="1"/>
          </p:cNvSpPr>
          <p:nvPr>
            <p:ph type="ctrTitle"/>
          </p:nvPr>
        </p:nvSpPr>
        <p:spPr/>
        <p:txBody>
          <a:bodyPr anchor="ctr">
            <a:normAutofit fontScale="90000"/>
          </a:bodyPr>
          <a:lstStyle/>
          <a:p>
            <a:r>
              <a:rPr lang="en-US" sz="7200" dirty="0"/>
              <a:t>Cleaning up</a:t>
            </a:r>
            <a:br>
              <a:rPr lang="en-US" sz="7200" dirty="0"/>
            </a:br>
            <a:r>
              <a:rPr lang="en-US" sz="7200" dirty="0"/>
              <a:t>your </a:t>
            </a:r>
            <a:r>
              <a:rPr lang="en-US" sz="7200" dirty="0" err="1"/>
              <a:t>gooop</a:t>
            </a:r>
            <a:endParaRPr lang="en-US" sz="7200" dirty="0"/>
          </a:p>
        </p:txBody>
      </p:sp>
      <p:sp>
        <p:nvSpPr>
          <p:cNvPr id="3" name="Subtitle 2">
            <a:extLst>
              <a:ext uri="{FF2B5EF4-FFF2-40B4-BE49-F238E27FC236}">
                <a16:creationId xmlns:a16="http://schemas.microsoft.com/office/drawing/2014/main" id="{CFAA9159-5271-9DAB-8E7C-821FD3F34275}"/>
              </a:ext>
            </a:extLst>
          </p:cNvPr>
          <p:cNvSpPr>
            <a:spLocks noGrp="1"/>
          </p:cNvSpPr>
          <p:nvPr>
            <p:ph type="subTitle" idx="1"/>
          </p:nvPr>
        </p:nvSpPr>
        <p:spPr>
          <a:xfrm>
            <a:off x="2646678" y="3919273"/>
            <a:ext cx="7194906" cy="1112807"/>
          </a:xfrm>
        </p:spPr>
        <p:txBody>
          <a:bodyPr>
            <a:normAutofit/>
          </a:bodyPr>
          <a:lstStyle/>
          <a:p>
            <a:r>
              <a:rPr lang="en-US" sz="2400" dirty="0"/>
              <a:t>How to break </a:t>
            </a:r>
            <a:r>
              <a:rPr lang="en-US" sz="2400" i="1" dirty="0"/>
              <a:t>Object Oriented Programming</a:t>
            </a:r>
            <a:br>
              <a:rPr lang="en-US" sz="2400" i="1" dirty="0"/>
            </a:br>
            <a:r>
              <a:rPr lang="en-US" sz="2400" dirty="0"/>
              <a:t>muscle memory and become better Gophers</a:t>
            </a:r>
          </a:p>
        </p:txBody>
      </p:sp>
      <p:sp>
        <p:nvSpPr>
          <p:cNvPr id="4" name="TextBox 3">
            <a:extLst>
              <a:ext uri="{FF2B5EF4-FFF2-40B4-BE49-F238E27FC236}">
                <a16:creationId xmlns:a16="http://schemas.microsoft.com/office/drawing/2014/main" id="{077C9FF9-F0A8-B574-7E63-5B5F40C2A8D2}"/>
              </a:ext>
            </a:extLst>
          </p:cNvPr>
          <p:cNvSpPr txBox="1"/>
          <p:nvPr/>
        </p:nvSpPr>
        <p:spPr>
          <a:xfrm>
            <a:off x="10639246" y="6475562"/>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222971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360949"/>
            <a:ext cx="9905998" cy="601579"/>
          </a:xfrm>
        </p:spPr>
        <p:txBody>
          <a:bodyPr>
            <a:normAutofit fontScale="90000"/>
          </a:bodyPr>
          <a:lstStyle/>
          <a:p>
            <a:r>
              <a:rPr lang="en-US" dirty="0"/>
              <a:t>Embedding is not inheritance</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601578" y="1275347"/>
            <a:ext cx="11012905" cy="4770537"/>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BaseThing</a:t>
            </a:r>
            <a:r>
              <a:rPr lang="en-US" sz="1600" dirty="0">
                <a:solidFill>
                  <a:schemeClr val="bg1"/>
                </a:solidFill>
                <a:latin typeface="Fira Code" panose="020B0809050000020004" pitchFamily="49" charset="0"/>
                <a:ea typeface="Fira Code" panose="020B0809050000020004" pitchFamily="49" charset="0"/>
              </a:rPr>
              <a:t> struct{}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(b *</a:t>
            </a:r>
            <a:r>
              <a:rPr lang="en-US" sz="1600" dirty="0" err="1">
                <a:solidFill>
                  <a:schemeClr val="bg1"/>
                </a:solidFill>
                <a:latin typeface="Fira Code" panose="020B0809050000020004" pitchFamily="49" charset="0"/>
                <a:ea typeface="Fira Code" panose="020B0809050000020004" pitchFamily="49" charset="0"/>
              </a:rPr>
              <a:t>BaseThing</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doStuff</a:t>
            </a:r>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fmt.Println</a:t>
            </a:r>
            <a:r>
              <a:rPr lang="en-US" sz="1600" dirty="0">
                <a:solidFill>
                  <a:schemeClr val="bg1"/>
                </a:solidFill>
                <a:latin typeface="Fira Code" panose="020B0809050000020004" pitchFamily="49" charset="0"/>
                <a:ea typeface="Fira Code" panose="020B0809050000020004" pitchFamily="49" charset="0"/>
              </a:rPr>
              <a:t>("Everything's basic")</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NormalThing</a:t>
            </a:r>
            <a:r>
              <a:rPr lang="en-US" sz="1600" dirty="0">
                <a:solidFill>
                  <a:schemeClr val="bg1"/>
                </a:solidFill>
                <a:latin typeface="Fira Code" panose="020B0809050000020004" pitchFamily="49" charset="0"/>
                <a:ea typeface="Fira Code" panose="020B0809050000020004" pitchFamily="49" charset="0"/>
              </a:rPr>
              <a:t> struct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FancyThing</a:t>
            </a:r>
            <a:r>
              <a:rPr lang="en-US" sz="1600" dirty="0">
                <a:solidFill>
                  <a:schemeClr val="bg1"/>
                </a:solidFill>
                <a:latin typeface="Fira Code" panose="020B0809050000020004" pitchFamily="49" charset="0"/>
                <a:ea typeface="Fira Code" panose="020B0809050000020004" pitchFamily="49" charset="0"/>
              </a:rPr>
              <a:t> struct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(f *</a:t>
            </a:r>
            <a:r>
              <a:rPr lang="en-US" sz="1600" dirty="0" err="1">
                <a:solidFill>
                  <a:schemeClr val="bg1"/>
                </a:solidFill>
                <a:latin typeface="Fira Code" panose="020B0809050000020004" pitchFamily="49" charset="0"/>
                <a:ea typeface="Fira Code" panose="020B0809050000020004" pitchFamily="49" charset="0"/>
              </a:rPr>
              <a:t>FancyThing</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doStuff</a:t>
            </a:r>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fmt.Println</a:t>
            </a:r>
            <a:r>
              <a:rPr lang="en-US" sz="1600" dirty="0">
                <a:solidFill>
                  <a:schemeClr val="bg1"/>
                </a:solidFill>
                <a:latin typeface="Fira Code" panose="020B0809050000020004" pitchFamily="49" charset="0"/>
                <a:ea typeface="Fira Code" panose="020B0809050000020004" pitchFamily="49" charset="0"/>
              </a:rPr>
              <a:t>("It's full of stars!!")</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378644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360949"/>
            <a:ext cx="9905998" cy="601579"/>
          </a:xfrm>
        </p:spPr>
        <p:txBody>
          <a:bodyPr>
            <a:normAutofit fontScale="90000"/>
          </a:bodyPr>
          <a:lstStyle/>
          <a:p>
            <a:r>
              <a:rPr lang="en-US" dirty="0"/>
              <a:t>Embedding is not inheritance</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587958" y="1659285"/>
            <a:ext cx="11012905" cy="3539430"/>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main() {</a:t>
            </a:r>
          </a:p>
          <a:p>
            <a:pPr indent="461963"/>
            <a:r>
              <a:rPr lang="en-US" sz="1600" dirty="0">
                <a:solidFill>
                  <a:schemeClr val="bg1"/>
                </a:solidFill>
                <a:latin typeface="Fira Code" panose="020B0809050000020004" pitchFamily="49" charset="0"/>
                <a:ea typeface="Fira Code" panose="020B0809050000020004" pitchFamily="49" charset="0"/>
              </a:rPr>
              <a:t>  var (</a:t>
            </a:r>
          </a:p>
          <a:p>
            <a:pPr indent="461963"/>
            <a:r>
              <a:rPr lang="en-US" sz="1600" dirty="0">
                <a:solidFill>
                  <a:schemeClr val="bg1"/>
                </a:solidFill>
                <a:latin typeface="Fira Code" panose="020B0809050000020004" pitchFamily="49" charset="0"/>
                <a:ea typeface="Fira Code" panose="020B0809050000020004" pitchFamily="49" charset="0"/>
              </a:rPr>
              <a:t>    t1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t2 </a:t>
            </a:r>
            <a:r>
              <a:rPr lang="en-US" sz="1600" dirty="0" err="1">
                <a:solidFill>
                  <a:schemeClr val="bg1"/>
                </a:solidFill>
                <a:latin typeface="Fira Code" panose="020B0809050000020004" pitchFamily="49" charset="0"/>
                <a:ea typeface="Fira Code" panose="020B0809050000020004" pitchFamily="49" charset="0"/>
              </a:rPr>
              <a:t>NormalThing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t3 </a:t>
            </a:r>
            <a:r>
              <a:rPr lang="en-US" sz="1600" dirty="0" err="1">
                <a:solidFill>
                  <a:schemeClr val="bg1"/>
                </a:solidFill>
                <a:latin typeface="Fira Code" panose="020B0809050000020004" pitchFamily="49" charset="0"/>
                <a:ea typeface="Fira Code" panose="020B0809050000020004" pitchFamily="49" charset="0"/>
              </a:rPr>
              <a:t>FancyThing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 all 3 things have a </a:t>
            </a:r>
            <a:r>
              <a:rPr lang="en-US" sz="1600" dirty="0" err="1">
                <a:solidFill>
                  <a:schemeClr val="bg1"/>
                </a:solidFill>
                <a:latin typeface="Fira Code" panose="020B0809050000020004" pitchFamily="49" charset="0"/>
                <a:ea typeface="Fira Code" panose="020B0809050000020004" pitchFamily="49" charset="0"/>
              </a:rPr>
              <a:t>doStuff</a:t>
            </a:r>
            <a:r>
              <a:rPr lang="en-US" sz="1600" dirty="0">
                <a:solidFill>
                  <a:schemeClr val="bg1"/>
                </a:solidFill>
                <a:latin typeface="Fira Code" panose="020B0809050000020004" pitchFamily="49" charset="0"/>
                <a:ea typeface="Fira Code" panose="020B0809050000020004" pitchFamily="49" charset="0"/>
              </a:rPr>
              <a:t>() method</a:t>
            </a:r>
          </a:p>
          <a:p>
            <a:pPr indent="461963"/>
            <a:r>
              <a:rPr lang="en-US" sz="1600" dirty="0">
                <a:solidFill>
                  <a:schemeClr val="bg1"/>
                </a:solidFill>
                <a:latin typeface="Fira Code" panose="020B0809050000020004" pitchFamily="49" charset="0"/>
                <a:ea typeface="Fira Code" panose="020B0809050000020004" pitchFamily="49" charset="0"/>
              </a:rPr>
              <a:t>  t1.doStuff()</a:t>
            </a:r>
          </a:p>
          <a:p>
            <a:pPr indent="461963"/>
            <a:r>
              <a:rPr lang="en-US" sz="1600" dirty="0">
                <a:solidFill>
                  <a:schemeClr val="bg1"/>
                </a:solidFill>
                <a:latin typeface="Fira Code" panose="020B0809050000020004" pitchFamily="49" charset="0"/>
                <a:ea typeface="Fira Code" panose="020B0809050000020004" pitchFamily="49" charset="0"/>
              </a:rPr>
              <a:t>  t2.doStuff()</a:t>
            </a:r>
          </a:p>
          <a:p>
            <a:pPr indent="461963"/>
            <a:r>
              <a:rPr lang="en-US" sz="1600" dirty="0">
                <a:solidFill>
                  <a:schemeClr val="bg1"/>
                </a:solidFill>
                <a:latin typeface="Fira Code" panose="020B0809050000020004" pitchFamily="49" charset="0"/>
                <a:ea typeface="Fira Code" panose="020B0809050000020004" pitchFamily="49" charset="0"/>
              </a:rPr>
              <a:t>  t3.doStuff()</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3" name="TextBox 2">
            <a:extLst>
              <a:ext uri="{FF2B5EF4-FFF2-40B4-BE49-F238E27FC236}">
                <a16:creationId xmlns:a16="http://schemas.microsoft.com/office/drawing/2014/main" id="{D87325BA-E53A-CBEC-6BB3-64EFC0A4C3D2}"/>
              </a:ext>
            </a:extLst>
          </p:cNvPr>
          <p:cNvSpPr txBox="1"/>
          <p:nvPr/>
        </p:nvSpPr>
        <p:spPr>
          <a:xfrm>
            <a:off x="3406815" y="2551837"/>
            <a:ext cx="5375189" cy="1754326"/>
          </a:xfrm>
          <a:prstGeom prst="rect">
            <a:avLst/>
          </a:prstGeom>
          <a:solidFill>
            <a:schemeClr val="tx1"/>
          </a:solidFill>
          <a:ln>
            <a:solidFill>
              <a:schemeClr val="accent1"/>
            </a:solidFill>
          </a:ln>
        </p:spPr>
        <p:txBody>
          <a:bodyPr wrap="square" rtlCol="0">
            <a:spAutoFit/>
          </a:bodyPr>
          <a:lstStyle/>
          <a:p>
            <a:pPr indent="461963"/>
            <a:endParaRPr lang="en-US" sz="1800" dirty="0">
              <a:solidFill>
                <a:schemeClr val="bg1"/>
              </a:solidFill>
              <a:latin typeface="Fira Code" panose="020B0809050000020004" pitchFamily="49" charset="0"/>
              <a:ea typeface="Fira Code" panose="020B0809050000020004" pitchFamily="49" charset="0"/>
            </a:endParaRPr>
          </a:p>
          <a:p>
            <a:pPr indent="461963"/>
            <a:r>
              <a:rPr lang="en-US" sz="1800" dirty="0">
                <a:solidFill>
                  <a:schemeClr val="bg1"/>
                </a:solidFill>
                <a:latin typeface="Fira Code" panose="020B0809050000020004" pitchFamily="49" charset="0"/>
                <a:ea typeface="Fira Code" panose="020B0809050000020004" pitchFamily="49" charset="0"/>
              </a:rPr>
              <a:t>// Output</a:t>
            </a:r>
          </a:p>
          <a:p>
            <a:pPr indent="461963"/>
            <a:r>
              <a:rPr lang="en-US" sz="1800" dirty="0">
                <a:solidFill>
                  <a:schemeClr val="bg1"/>
                </a:solidFill>
                <a:latin typeface="Fira Code" panose="020B0809050000020004" pitchFamily="49" charset="0"/>
                <a:ea typeface="Fira Code" panose="020B0809050000020004" pitchFamily="49" charset="0"/>
              </a:rPr>
              <a:t>Everything's basic</a:t>
            </a:r>
          </a:p>
          <a:p>
            <a:pPr indent="461963"/>
            <a:r>
              <a:rPr lang="en-US" sz="1800" dirty="0">
                <a:solidFill>
                  <a:schemeClr val="bg1"/>
                </a:solidFill>
                <a:latin typeface="Fira Code" panose="020B0809050000020004" pitchFamily="49" charset="0"/>
                <a:ea typeface="Fira Code" panose="020B0809050000020004" pitchFamily="49" charset="0"/>
              </a:rPr>
              <a:t>Everything's basic</a:t>
            </a:r>
          </a:p>
          <a:p>
            <a:pPr indent="461963"/>
            <a:r>
              <a:rPr lang="en-US" sz="1800" dirty="0">
                <a:solidFill>
                  <a:schemeClr val="bg1"/>
                </a:solidFill>
                <a:latin typeface="Fira Code" panose="020B0809050000020004" pitchFamily="49" charset="0"/>
                <a:ea typeface="Fira Code" panose="020B0809050000020004" pitchFamily="49" charset="0"/>
              </a:rPr>
              <a:t>It's full of stars!!</a:t>
            </a:r>
          </a:p>
          <a:p>
            <a:endParaRPr lang="en-US" dirty="0"/>
          </a:p>
        </p:txBody>
      </p:sp>
    </p:spTree>
    <p:extLst>
      <p:ext uri="{BB962C8B-B14F-4D97-AF65-F5344CB8AC3E}">
        <p14:creationId xmlns:p14="http://schemas.microsoft.com/office/powerpoint/2010/main" val="423317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360949"/>
            <a:ext cx="9905998" cy="601579"/>
          </a:xfrm>
        </p:spPr>
        <p:txBody>
          <a:bodyPr>
            <a:normAutofit fontScale="90000"/>
          </a:bodyPr>
          <a:lstStyle/>
          <a:p>
            <a:r>
              <a:rPr lang="en-US" dirty="0"/>
              <a:t>Embedding is not inheritance</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587958" y="1289953"/>
            <a:ext cx="11012905" cy="4278094"/>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main() {</a:t>
            </a:r>
          </a:p>
          <a:p>
            <a:pPr indent="461963"/>
            <a:r>
              <a:rPr lang="en-US" sz="1600" dirty="0">
                <a:solidFill>
                  <a:schemeClr val="bg1"/>
                </a:solidFill>
                <a:latin typeface="Fira Code" panose="020B0809050000020004" pitchFamily="49" charset="0"/>
                <a:ea typeface="Fira Code" panose="020B0809050000020004" pitchFamily="49" charset="0"/>
              </a:rPr>
              <a:t>  var (</a:t>
            </a:r>
          </a:p>
          <a:p>
            <a:pPr indent="461963"/>
            <a:r>
              <a:rPr lang="en-US" sz="1600" dirty="0">
                <a:solidFill>
                  <a:schemeClr val="bg1"/>
                </a:solidFill>
                <a:latin typeface="Fira Code" panose="020B0809050000020004" pitchFamily="49" charset="0"/>
                <a:ea typeface="Fira Code" panose="020B0809050000020004" pitchFamily="49" charset="0"/>
              </a:rPr>
              <a:t>    t1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t2 </a:t>
            </a:r>
            <a:r>
              <a:rPr lang="en-US" sz="1600" dirty="0" err="1">
                <a:solidFill>
                  <a:schemeClr val="bg1"/>
                </a:solidFill>
                <a:latin typeface="Fira Code" panose="020B0809050000020004" pitchFamily="49" charset="0"/>
                <a:ea typeface="Fira Code" panose="020B0809050000020004" pitchFamily="49" charset="0"/>
              </a:rPr>
              <a:t>NormalThing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t3 </a:t>
            </a:r>
            <a:r>
              <a:rPr lang="en-US" sz="1600" dirty="0" err="1">
                <a:solidFill>
                  <a:schemeClr val="bg1"/>
                </a:solidFill>
                <a:latin typeface="Fira Code" panose="020B0809050000020004" pitchFamily="49" charset="0"/>
                <a:ea typeface="Fira Code" panose="020B0809050000020004" pitchFamily="49" charset="0"/>
              </a:rPr>
              <a:t>FancyThing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    </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 this works</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doTheThing</a:t>
            </a:r>
            <a:r>
              <a:rPr lang="en-US" sz="1600" dirty="0">
                <a:solidFill>
                  <a:schemeClr val="bg1"/>
                </a:solidFill>
                <a:latin typeface="Fira Code" panose="020B0809050000020004" pitchFamily="49" charset="0"/>
                <a:ea typeface="Fira Code" panose="020B0809050000020004" pitchFamily="49" charset="0"/>
              </a:rPr>
              <a:t>(&amp;t1)</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doTheThing</a:t>
            </a:r>
            <a:r>
              <a:rPr lang="en-US" sz="1600" dirty="0">
                <a:solidFill>
                  <a:schemeClr val="bg1"/>
                </a:solidFill>
                <a:latin typeface="Fira Code" panose="020B0809050000020004" pitchFamily="49" charset="0"/>
                <a:ea typeface="Fira Code" panose="020B0809050000020004" pitchFamily="49" charset="0"/>
              </a:rPr>
              <a:t>(t *</a:t>
            </a:r>
            <a:r>
              <a:rPr lang="en-US" sz="1600" dirty="0" err="1">
                <a:solidFill>
                  <a:schemeClr val="bg1"/>
                </a:solidFill>
                <a:latin typeface="Fira Code" panose="020B0809050000020004" pitchFamily="49" charset="0"/>
                <a:ea typeface="Fira Code" panose="020B0809050000020004" pitchFamily="49" charset="0"/>
              </a:rPr>
              <a:t>BaseThing</a:t>
            </a:r>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t.doStuff</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3" name="TextBox 2">
            <a:extLst>
              <a:ext uri="{FF2B5EF4-FFF2-40B4-BE49-F238E27FC236}">
                <a16:creationId xmlns:a16="http://schemas.microsoft.com/office/drawing/2014/main" id="{ED95433B-FFAA-8E38-6C3C-ED2AC4B84DEE}"/>
              </a:ext>
            </a:extLst>
          </p:cNvPr>
          <p:cNvSpPr txBox="1"/>
          <p:nvPr/>
        </p:nvSpPr>
        <p:spPr>
          <a:xfrm>
            <a:off x="3490778" y="2690336"/>
            <a:ext cx="5207267" cy="1477328"/>
          </a:xfrm>
          <a:prstGeom prst="rect">
            <a:avLst/>
          </a:prstGeom>
          <a:solidFill>
            <a:schemeClr val="tx1"/>
          </a:solidFill>
          <a:ln>
            <a:solidFill>
              <a:schemeClr val="accent1"/>
            </a:solidFill>
          </a:ln>
        </p:spPr>
        <p:txBody>
          <a:bodyPr wrap="square" rtlCol="0">
            <a:spAutoFit/>
          </a:bodyPr>
          <a:lstStyle/>
          <a:p>
            <a:pPr indent="461963"/>
            <a:endParaRPr lang="en-US" sz="1800" dirty="0">
              <a:solidFill>
                <a:schemeClr val="bg1"/>
              </a:solidFill>
              <a:latin typeface="Fira Code" panose="020B0809050000020004" pitchFamily="49" charset="0"/>
              <a:ea typeface="Fira Code" panose="020B0809050000020004" pitchFamily="49" charset="0"/>
            </a:endParaRPr>
          </a:p>
          <a:p>
            <a:pPr indent="461963"/>
            <a:r>
              <a:rPr lang="en-US" sz="1800" dirty="0">
                <a:solidFill>
                  <a:schemeClr val="bg1"/>
                </a:solidFill>
                <a:latin typeface="Fira Code" panose="020B0809050000020004" pitchFamily="49" charset="0"/>
                <a:ea typeface="Fira Code" panose="020B0809050000020004" pitchFamily="49" charset="0"/>
              </a:rPr>
              <a:t>// Output</a:t>
            </a:r>
          </a:p>
          <a:p>
            <a:pPr indent="461963"/>
            <a:r>
              <a:rPr lang="en-US" sz="1800" dirty="0">
                <a:solidFill>
                  <a:schemeClr val="bg1"/>
                </a:solidFill>
                <a:latin typeface="Fira Code" panose="020B0809050000020004" pitchFamily="49" charset="0"/>
                <a:ea typeface="Fira Code" panose="020B0809050000020004" pitchFamily="49" charset="0"/>
              </a:rPr>
              <a:t>Everything's normal</a:t>
            </a:r>
          </a:p>
          <a:p>
            <a:pPr indent="461963"/>
            <a:endParaRPr lang="en-US" sz="1800" dirty="0">
              <a:solidFill>
                <a:schemeClr val="bg1"/>
              </a:solidFill>
              <a:latin typeface="Fira Code" panose="020B0809050000020004" pitchFamily="49" charset="0"/>
              <a:ea typeface="Fira Code" panose="020B0809050000020004" pitchFamily="49" charset="0"/>
            </a:endParaRPr>
          </a:p>
          <a:p>
            <a:endParaRPr lang="en-US" dirty="0"/>
          </a:p>
        </p:txBody>
      </p:sp>
    </p:spTree>
    <p:extLst>
      <p:ext uri="{BB962C8B-B14F-4D97-AF65-F5344CB8AC3E}">
        <p14:creationId xmlns:p14="http://schemas.microsoft.com/office/powerpoint/2010/main" val="320609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950751-5142-F869-4422-49ADF30E7F09}"/>
              </a:ext>
            </a:extLst>
          </p:cNvPr>
          <p:cNvSpPr txBox="1"/>
          <p:nvPr/>
        </p:nvSpPr>
        <p:spPr>
          <a:xfrm>
            <a:off x="587959" y="1181525"/>
            <a:ext cx="11012905" cy="5016758"/>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main() {</a:t>
            </a:r>
          </a:p>
          <a:p>
            <a:pPr indent="461963"/>
            <a:r>
              <a:rPr lang="en-US" sz="1600" dirty="0">
                <a:solidFill>
                  <a:schemeClr val="bg1"/>
                </a:solidFill>
                <a:latin typeface="Fira Code" panose="020B0809050000020004" pitchFamily="49" charset="0"/>
                <a:ea typeface="Fira Code" panose="020B0809050000020004" pitchFamily="49" charset="0"/>
              </a:rPr>
              <a:t>  var (</a:t>
            </a:r>
          </a:p>
          <a:p>
            <a:pPr indent="461963"/>
            <a:r>
              <a:rPr lang="en-US" sz="1600" dirty="0">
                <a:solidFill>
                  <a:schemeClr val="bg1"/>
                </a:solidFill>
                <a:latin typeface="Fira Code" panose="020B0809050000020004" pitchFamily="49" charset="0"/>
                <a:ea typeface="Fira Code" panose="020B0809050000020004" pitchFamily="49" charset="0"/>
              </a:rPr>
              <a:t>    t1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t2 </a:t>
            </a:r>
            <a:r>
              <a:rPr lang="en-US" sz="1600" dirty="0" err="1">
                <a:solidFill>
                  <a:schemeClr val="bg1"/>
                </a:solidFill>
                <a:latin typeface="Fira Code" panose="020B0809050000020004" pitchFamily="49" charset="0"/>
                <a:ea typeface="Fira Code" panose="020B0809050000020004" pitchFamily="49" charset="0"/>
              </a:rPr>
              <a:t>NormalThing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t3 </a:t>
            </a:r>
            <a:r>
              <a:rPr lang="en-US" sz="1600" dirty="0" err="1">
                <a:solidFill>
                  <a:schemeClr val="bg1"/>
                </a:solidFill>
                <a:latin typeface="Fira Code" panose="020B0809050000020004" pitchFamily="49" charset="0"/>
                <a:ea typeface="Fira Code" panose="020B0809050000020004" pitchFamily="49" charset="0"/>
              </a:rPr>
              <a:t>FancyThing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    </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 This does not compile because there is no "is-a" relationship</a:t>
            </a:r>
          </a:p>
          <a:p>
            <a:pPr indent="461963"/>
            <a:r>
              <a:rPr lang="en-US" sz="1600" dirty="0">
                <a:solidFill>
                  <a:schemeClr val="bg1"/>
                </a:solidFill>
                <a:latin typeface="Fira Code" panose="020B0809050000020004" pitchFamily="49" charset="0"/>
                <a:ea typeface="Fira Code" panose="020B0809050000020004" pitchFamily="49" charset="0"/>
              </a:rPr>
              <a:t>  // between </a:t>
            </a:r>
            <a:r>
              <a:rPr lang="en-US" sz="1600" dirty="0" err="1">
                <a:solidFill>
                  <a:schemeClr val="bg1"/>
                </a:solidFill>
                <a:latin typeface="Fira Code" panose="020B0809050000020004" pitchFamily="49" charset="0"/>
                <a:ea typeface="Fira Code" panose="020B0809050000020004" pitchFamily="49" charset="0"/>
              </a:rPr>
              <a:t>NormalThing</a:t>
            </a:r>
            <a:r>
              <a:rPr lang="en-US" sz="1600" dirty="0">
                <a:solidFill>
                  <a:schemeClr val="bg1"/>
                </a:solidFill>
                <a:latin typeface="Fira Code" panose="020B0809050000020004" pitchFamily="49" charset="0"/>
                <a:ea typeface="Fira Code" panose="020B0809050000020004" pitchFamily="49" charset="0"/>
              </a:rPr>
              <a:t> and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doTheThing</a:t>
            </a:r>
            <a:r>
              <a:rPr lang="en-US" sz="1600" dirty="0">
                <a:solidFill>
                  <a:schemeClr val="bg1"/>
                </a:solidFill>
                <a:latin typeface="Fira Code" panose="020B0809050000020004" pitchFamily="49" charset="0"/>
                <a:ea typeface="Fira Code" panose="020B0809050000020004" pitchFamily="49" charset="0"/>
              </a:rPr>
              <a:t>(&amp;t2)</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Output</a:t>
            </a:r>
          </a:p>
          <a:p>
            <a:pPr marL="917575" indent="-455613"/>
            <a:r>
              <a:rPr lang="en-US" sz="1600" dirty="0">
                <a:solidFill>
                  <a:schemeClr val="bg1"/>
                </a:solidFill>
                <a:latin typeface="Fira Code" panose="020B0809050000020004" pitchFamily="49" charset="0"/>
                <a:ea typeface="Fira Code" panose="020B0809050000020004" pitchFamily="49" charset="0"/>
              </a:rPr>
              <a:t>./main.go:42:15: cannot use &amp;t2 (value of *</a:t>
            </a:r>
            <a:r>
              <a:rPr lang="en-US" sz="1600" dirty="0" err="1">
                <a:solidFill>
                  <a:schemeClr val="bg1"/>
                </a:solidFill>
                <a:latin typeface="Fira Code" panose="020B0809050000020004" pitchFamily="49" charset="0"/>
                <a:ea typeface="Fira Code" panose="020B0809050000020004" pitchFamily="49" charset="0"/>
              </a:rPr>
              <a:t>NormalThing</a:t>
            </a:r>
            <a:r>
              <a:rPr lang="en-US" sz="1600" dirty="0">
                <a:solidFill>
                  <a:schemeClr val="bg1"/>
                </a:solidFill>
                <a:latin typeface="Fira Code" panose="020B0809050000020004" pitchFamily="49" charset="0"/>
                <a:ea typeface="Fira Code" panose="020B0809050000020004" pitchFamily="49" charset="0"/>
              </a:rPr>
              <a:t>) as *</a:t>
            </a:r>
            <a:r>
              <a:rPr lang="en-US" sz="1600" dirty="0" err="1">
                <a:solidFill>
                  <a:schemeClr val="bg1"/>
                </a:solidFill>
                <a:latin typeface="Fira Code" panose="020B0809050000020004" pitchFamily="49" charset="0"/>
                <a:ea typeface="Fira Code" panose="020B0809050000020004" pitchFamily="49" charset="0"/>
              </a:rPr>
              <a:t>BaseThing</a:t>
            </a:r>
            <a:r>
              <a:rPr lang="en-US" sz="1600" dirty="0">
                <a:solidFill>
                  <a:schemeClr val="bg1"/>
                </a:solidFill>
                <a:latin typeface="Fira Code" panose="020B0809050000020004" pitchFamily="49" charset="0"/>
                <a:ea typeface="Fira Code" panose="020B0809050000020004" pitchFamily="49" charset="0"/>
              </a:rPr>
              <a:t> value in argument to </a:t>
            </a:r>
            <a:r>
              <a:rPr lang="en-US" sz="1600" dirty="0" err="1">
                <a:solidFill>
                  <a:schemeClr val="bg1"/>
                </a:solidFill>
                <a:latin typeface="Fira Code" panose="020B0809050000020004" pitchFamily="49" charset="0"/>
                <a:ea typeface="Fira Code" panose="020B0809050000020004" pitchFamily="49" charset="0"/>
              </a:rPr>
              <a:t>doTheThing</a:t>
            </a:r>
            <a:r>
              <a:rPr lang="en-US" sz="1600" dirty="0">
                <a:solidFill>
                  <a:schemeClr val="bg1"/>
                </a:solidFill>
                <a:latin typeface="Fira Code" panose="020B0809050000020004" pitchFamily="49" charset="0"/>
                <a:ea typeface="Fira Code" panose="020B0809050000020004" pitchFamily="49" charset="0"/>
              </a:rPr>
              <a:t>()</a:t>
            </a:r>
          </a:p>
          <a:p>
            <a:pPr marL="917575" indent="-455613"/>
            <a:endParaRPr lang="en-US" sz="1600" dirty="0">
              <a:solidFill>
                <a:schemeClr val="bg1"/>
              </a:solidFill>
              <a:latin typeface="Fira Code" panose="020B0809050000020004" pitchFamily="49" charset="0"/>
              <a:ea typeface="Fira Code" panose="020B0809050000020004" pitchFamily="49" charset="0"/>
            </a:endParaRPr>
          </a:p>
        </p:txBody>
      </p:sp>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360949"/>
            <a:ext cx="9905998" cy="601579"/>
          </a:xfrm>
        </p:spPr>
        <p:txBody>
          <a:bodyPr>
            <a:normAutofit fontScale="90000"/>
          </a:bodyPr>
          <a:lstStyle/>
          <a:p>
            <a:r>
              <a:rPr lang="en-US" dirty="0"/>
              <a:t>Embedding is not inheritance</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3" name="TextBox 2">
            <a:extLst>
              <a:ext uri="{FF2B5EF4-FFF2-40B4-BE49-F238E27FC236}">
                <a16:creationId xmlns:a16="http://schemas.microsoft.com/office/drawing/2014/main" id="{6244057C-3097-7DEC-BF0F-5BDA1AEC64D5}"/>
              </a:ext>
            </a:extLst>
          </p:cNvPr>
          <p:cNvSpPr txBox="1"/>
          <p:nvPr/>
        </p:nvSpPr>
        <p:spPr>
          <a:xfrm>
            <a:off x="782323" y="1352291"/>
            <a:ext cx="10624175" cy="3785652"/>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main() {</a:t>
            </a:r>
          </a:p>
          <a:p>
            <a:pPr indent="461963"/>
            <a:r>
              <a:rPr lang="en-US" sz="1600" dirty="0">
                <a:solidFill>
                  <a:schemeClr val="bg1"/>
                </a:solidFill>
                <a:latin typeface="Fira Code" panose="020B0809050000020004" pitchFamily="49" charset="0"/>
                <a:ea typeface="Fira Code" panose="020B0809050000020004" pitchFamily="49" charset="0"/>
              </a:rPr>
              <a:t>  var (</a:t>
            </a:r>
          </a:p>
          <a:p>
            <a:pPr indent="461963"/>
            <a:r>
              <a:rPr lang="en-US" sz="1600" dirty="0">
                <a:solidFill>
                  <a:schemeClr val="bg1"/>
                </a:solidFill>
                <a:latin typeface="Fira Code" panose="020B0809050000020004" pitchFamily="49" charset="0"/>
                <a:ea typeface="Fira Code" panose="020B0809050000020004" pitchFamily="49" charset="0"/>
              </a:rPr>
              <a:t>    t1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t2 </a:t>
            </a:r>
            <a:r>
              <a:rPr lang="en-US" sz="1600" dirty="0" err="1">
                <a:solidFill>
                  <a:schemeClr val="bg1"/>
                </a:solidFill>
                <a:latin typeface="Fira Code" panose="020B0809050000020004" pitchFamily="49" charset="0"/>
                <a:ea typeface="Fira Code" panose="020B0809050000020004" pitchFamily="49" charset="0"/>
              </a:rPr>
              <a:t>NormalThing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t3 </a:t>
            </a:r>
            <a:r>
              <a:rPr lang="en-US" sz="1600" dirty="0" err="1">
                <a:solidFill>
                  <a:schemeClr val="bg1"/>
                </a:solidFill>
                <a:latin typeface="Fira Code" panose="020B0809050000020004" pitchFamily="49" charset="0"/>
                <a:ea typeface="Fira Code" panose="020B0809050000020004" pitchFamily="49" charset="0"/>
              </a:rPr>
              <a:t>FancyThing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    </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 This does work, though</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doTheThing</a:t>
            </a:r>
            <a:r>
              <a:rPr lang="en-US" sz="1600" dirty="0">
                <a:solidFill>
                  <a:schemeClr val="bg1"/>
                </a:solidFill>
                <a:latin typeface="Fira Code" panose="020B0809050000020004" pitchFamily="49" charset="0"/>
                <a:ea typeface="Fira Code" panose="020B0809050000020004" pitchFamily="49" charset="0"/>
              </a:rPr>
              <a:t>(&amp;t2.BaseThing)</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5" name="TextBox 4">
            <a:extLst>
              <a:ext uri="{FF2B5EF4-FFF2-40B4-BE49-F238E27FC236}">
                <a16:creationId xmlns:a16="http://schemas.microsoft.com/office/drawing/2014/main" id="{4A92011F-E390-7F2A-F1C0-8819ABBD39F9}"/>
              </a:ext>
            </a:extLst>
          </p:cNvPr>
          <p:cNvSpPr txBox="1"/>
          <p:nvPr/>
        </p:nvSpPr>
        <p:spPr>
          <a:xfrm>
            <a:off x="4733660" y="3614449"/>
            <a:ext cx="2195041" cy="338554"/>
          </a:xfrm>
          <a:prstGeom prst="rect">
            <a:avLst/>
          </a:prstGeom>
          <a:solidFill>
            <a:schemeClr val="tx1"/>
          </a:solidFill>
          <a:ln>
            <a:noFill/>
          </a:ln>
        </p:spPr>
        <p:txBody>
          <a:bodyPr wrap="square" rtlCol="0">
            <a:spAutoFit/>
          </a:bodyPr>
          <a:lstStyle/>
          <a:p>
            <a:pPr indent="7938"/>
            <a:r>
              <a:rPr lang="en-US" sz="1600" dirty="0">
                <a:solidFill>
                  <a:schemeClr val="bg1"/>
                </a:solidFill>
                <a:latin typeface="Fira Code" panose="020B0809050000020004" pitchFamily="49" charset="0"/>
                <a:ea typeface="Fira Code" panose="020B0809050000020004" pitchFamily="49" charset="0"/>
              </a:rPr>
              <a:t>... or does it?</a:t>
            </a:r>
          </a:p>
        </p:txBody>
      </p:sp>
      <p:sp>
        <p:nvSpPr>
          <p:cNvPr id="6" name="TextBox 5">
            <a:extLst>
              <a:ext uri="{FF2B5EF4-FFF2-40B4-BE49-F238E27FC236}">
                <a16:creationId xmlns:a16="http://schemas.microsoft.com/office/drawing/2014/main" id="{35B73C98-861F-E995-1DFF-CF25308F8431}"/>
              </a:ext>
            </a:extLst>
          </p:cNvPr>
          <p:cNvSpPr txBox="1"/>
          <p:nvPr/>
        </p:nvSpPr>
        <p:spPr>
          <a:xfrm>
            <a:off x="3773780" y="2828835"/>
            <a:ext cx="4114800" cy="1200329"/>
          </a:xfrm>
          <a:prstGeom prst="rect">
            <a:avLst/>
          </a:prstGeom>
          <a:solidFill>
            <a:schemeClr val="tx1"/>
          </a:solidFill>
          <a:ln>
            <a:solidFill>
              <a:schemeClr val="accent1"/>
            </a:solidFill>
          </a:ln>
        </p:spPr>
        <p:txBody>
          <a:bodyPr wrap="square" rtlCol="0">
            <a:spAutoFit/>
          </a:bodyPr>
          <a:lstStyle/>
          <a:p>
            <a:pPr indent="461963"/>
            <a:endParaRPr lang="en-US" sz="1800" dirty="0">
              <a:solidFill>
                <a:schemeClr val="bg1"/>
              </a:solidFill>
              <a:latin typeface="Fira Code" panose="020B0809050000020004" pitchFamily="49" charset="0"/>
              <a:ea typeface="Fira Code" panose="020B0809050000020004" pitchFamily="49" charset="0"/>
            </a:endParaRPr>
          </a:p>
          <a:p>
            <a:pPr indent="461963"/>
            <a:r>
              <a:rPr lang="en-US" sz="1800" dirty="0">
                <a:solidFill>
                  <a:schemeClr val="bg1"/>
                </a:solidFill>
                <a:latin typeface="Fira Code" panose="020B0809050000020004" pitchFamily="49" charset="0"/>
                <a:ea typeface="Fira Code" panose="020B0809050000020004" pitchFamily="49" charset="0"/>
              </a:rPr>
              <a:t>// Output</a:t>
            </a:r>
          </a:p>
          <a:p>
            <a:pPr marL="917575" indent="-455613"/>
            <a:r>
              <a:rPr lang="en-US" sz="1800" dirty="0">
                <a:solidFill>
                  <a:schemeClr val="bg1"/>
                </a:solidFill>
                <a:latin typeface="Fira Code" panose="020B0809050000020004" pitchFamily="49" charset="0"/>
                <a:ea typeface="Fira Code" panose="020B0809050000020004" pitchFamily="49" charset="0"/>
              </a:rPr>
              <a:t>Everything's normal</a:t>
            </a:r>
          </a:p>
          <a:p>
            <a:pPr marL="917575" indent="-455613"/>
            <a:endParaRPr lang="en-US" sz="18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45065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9"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360949"/>
            <a:ext cx="9905998" cy="601579"/>
          </a:xfrm>
        </p:spPr>
        <p:txBody>
          <a:bodyPr>
            <a:normAutofit fontScale="90000"/>
          </a:bodyPr>
          <a:lstStyle/>
          <a:p>
            <a:r>
              <a:rPr lang="en-US" dirty="0"/>
              <a:t>Embedding is not inheritance</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587959" y="1413063"/>
            <a:ext cx="11012905" cy="4031873"/>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main() {</a:t>
            </a:r>
          </a:p>
          <a:p>
            <a:pPr indent="461963"/>
            <a:r>
              <a:rPr lang="en-US" sz="1600" dirty="0">
                <a:solidFill>
                  <a:schemeClr val="bg1"/>
                </a:solidFill>
                <a:latin typeface="Fira Code" panose="020B0809050000020004" pitchFamily="49" charset="0"/>
                <a:ea typeface="Fira Code" panose="020B0809050000020004" pitchFamily="49" charset="0"/>
              </a:rPr>
              <a:t>  var (</a:t>
            </a:r>
          </a:p>
          <a:p>
            <a:pPr indent="461963"/>
            <a:r>
              <a:rPr lang="en-US" sz="1600" dirty="0">
                <a:solidFill>
                  <a:schemeClr val="bg1"/>
                </a:solidFill>
                <a:latin typeface="Fira Code" panose="020B0809050000020004" pitchFamily="49" charset="0"/>
                <a:ea typeface="Fira Code" panose="020B0809050000020004" pitchFamily="49" charset="0"/>
              </a:rPr>
              <a:t>    t1 </a:t>
            </a:r>
            <a:r>
              <a:rPr lang="en-US" sz="1600" dirty="0" err="1">
                <a:solidFill>
                  <a:schemeClr val="bg1"/>
                </a:solidFill>
                <a:latin typeface="Fira Code" panose="020B0809050000020004" pitchFamily="49" charset="0"/>
                <a:ea typeface="Fira Code" panose="020B0809050000020004" pitchFamily="49" charset="0"/>
              </a:rPr>
              <a:t>BaseThing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t2 </a:t>
            </a:r>
            <a:r>
              <a:rPr lang="en-US" sz="1600" dirty="0" err="1">
                <a:solidFill>
                  <a:schemeClr val="bg1"/>
                </a:solidFill>
                <a:latin typeface="Fira Code" panose="020B0809050000020004" pitchFamily="49" charset="0"/>
                <a:ea typeface="Fira Code" panose="020B0809050000020004" pitchFamily="49" charset="0"/>
              </a:rPr>
              <a:t>NormalThing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t3 </a:t>
            </a:r>
            <a:r>
              <a:rPr lang="en-US" sz="1600" dirty="0" err="1">
                <a:solidFill>
                  <a:schemeClr val="bg1"/>
                </a:solidFill>
                <a:latin typeface="Fira Code" panose="020B0809050000020004" pitchFamily="49" charset="0"/>
                <a:ea typeface="Fira Code" panose="020B0809050000020004" pitchFamily="49" charset="0"/>
              </a:rPr>
              <a:t>FancyThing</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    </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 This compiles and runs but does the "wrong" thing</a:t>
            </a:r>
          </a:p>
          <a:p>
            <a:pPr indent="461963"/>
            <a:r>
              <a:rPr lang="en-US" sz="1600" dirty="0">
                <a:solidFill>
                  <a:schemeClr val="bg1"/>
                </a:solidFill>
                <a:latin typeface="Fira Code" panose="020B0809050000020004" pitchFamily="49" charset="0"/>
                <a:ea typeface="Fira Code" panose="020B0809050000020004" pitchFamily="49" charset="0"/>
              </a:rPr>
              <a:t>  // - </a:t>
            </a:r>
            <a:r>
              <a:rPr lang="en-US" sz="1600" dirty="0" err="1">
                <a:solidFill>
                  <a:schemeClr val="bg1"/>
                </a:solidFill>
                <a:latin typeface="Fira Code" panose="020B0809050000020004" pitchFamily="49" charset="0"/>
                <a:ea typeface="Fira Code" panose="020B0809050000020004" pitchFamily="49" charset="0"/>
              </a:rPr>
              <a:t>FancyThing.doStuff</a:t>
            </a:r>
            <a:r>
              <a:rPr lang="en-US" sz="1600" dirty="0">
                <a:solidFill>
                  <a:schemeClr val="bg1"/>
                </a:solidFill>
                <a:latin typeface="Fira Code" panose="020B0809050000020004" pitchFamily="49" charset="0"/>
                <a:ea typeface="Fira Code" panose="020B0809050000020004" pitchFamily="49" charset="0"/>
              </a:rPr>
              <a:t>() is not called because there is no virtual dispatch</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doTheThing</a:t>
            </a:r>
            <a:r>
              <a:rPr lang="en-US" sz="1600" dirty="0">
                <a:solidFill>
                  <a:schemeClr val="bg1"/>
                </a:solidFill>
                <a:latin typeface="Fira Code" panose="020B0809050000020004" pitchFamily="49" charset="0"/>
                <a:ea typeface="Fira Code" panose="020B0809050000020004" pitchFamily="49" charset="0"/>
              </a:rPr>
              <a:t>(&amp;t3.BaseThing)</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3" name="TextBox 2">
            <a:extLst>
              <a:ext uri="{FF2B5EF4-FFF2-40B4-BE49-F238E27FC236}">
                <a16:creationId xmlns:a16="http://schemas.microsoft.com/office/drawing/2014/main" id="{FC6D70ED-B320-1135-6B6E-560B1F54F592}"/>
              </a:ext>
            </a:extLst>
          </p:cNvPr>
          <p:cNvSpPr txBox="1"/>
          <p:nvPr/>
        </p:nvSpPr>
        <p:spPr>
          <a:xfrm>
            <a:off x="3864016" y="2828834"/>
            <a:ext cx="4460789" cy="1200329"/>
          </a:xfrm>
          <a:prstGeom prst="rect">
            <a:avLst/>
          </a:prstGeom>
          <a:solidFill>
            <a:schemeClr val="tx1"/>
          </a:solidFill>
          <a:ln>
            <a:solidFill>
              <a:schemeClr val="accent1"/>
            </a:solidFill>
          </a:ln>
        </p:spPr>
        <p:txBody>
          <a:bodyPr wrap="square" rtlCol="0">
            <a:spAutoFit/>
          </a:bodyPr>
          <a:lstStyle/>
          <a:p>
            <a:pPr indent="461963"/>
            <a:endParaRPr lang="en-US" sz="1800" dirty="0">
              <a:solidFill>
                <a:schemeClr val="bg1"/>
              </a:solidFill>
              <a:latin typeface="Fira Code" panose="020B0809050000020004" pitchFamily="49" charset="0"/>
              <a:ea typeface="Fira Code" panose="020B0809050000020004" pitchFamily="49" charset="0"/>
            </a:endParaRPr>
          </a:p>
          <a:p>
            <a:pPr indent="461963"/>
            <a:r>
              <a:rPr lang="en-US" sz="1800" dirty="0">
                <a:solidFill>
                  <a:schemeClr val="bg1"/>
                </a:solidFill>
                <a:latin typeface="Fira Code" panose="020B0809050000020004" pitchFamily="49" charset="0"/>
                <a:ea typeface="Fira Code" panose="020B0809050000020004" pitchFamily="49" charset="0"/>
              </a:rPr>
              <a:t>// Output</a:t>
            </a:r>
          </a:p>
          <a:p>
            <a:pPr indent="461963"/>
            <a:r>
              <a:rPr lang="en-US" sz="1800" dirty="0">
                <a:solidFill>
                  <a:schemeClr val="bg1"/>
                </a:solidFill>
                <a:latin typeface="Fira Code" panose="020B0809050000020004" pitchFamily="49" charset="0"/>
                <a:ea typeface="Fira Code" panose="020B0809050000020004" pitchFamily="49" charset="0"/>
              </a:rPr>
              <a:t>Everything's normal</a:t>
            </a:r>
          </a:p>
          <a:p>
            <a:pPr indent="461963"/>
            <a:endParaRPr lang="en-US" sz="18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04065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D598-C9C0-92B7-BC2C-0B29498C073B}"/>
              </a:ext>
            </a:extLst>
          </p:cNvPr>
          <p:cNvSpPr>
            <a:spLocks noGrp="1"/>
          </p:cNvSpPr>
          <p:nvPr>
            <p:ph type="title"/>
          </p:nvPr>
        </p:nvSpPr>
        <p:spPr>
          <a:xfrm>
            <a:off x="2895600" y="764373"/>
            <a:ext cx="8610600" cy="668501"/>
          </a:xfrm>
        </p:spPr>
        <p:txBody>
          <a:bodyPr/>
          <a:lstStyle/>
          <a:p>
            <a:r>
              <a:rPr lang="en-US" dirty="0"/>
              <a:t>Embedding is not inheritance</a:t>
            </a:r>
          </a:p>
        </p:txBody>
      </p:sp>
      <p:sp>
        <p:nvSpPr>
          <p:cNvPr id="3" name="Content Placeholder 2">
            <a:extLst>
              <a:ext uri="{FF2B5EF4-FFF2-40B4-BE49-F238E27FC236}">
                <a16:creationId xmlns:a16="http://schemas.microsoft.com/office/drawing/2014/main" id="{E852DEB8-B3D7-2366-56A4-2789A3DCDCFA}"/>
              </a:ext>
            </a:extLst>
          </p:cNvPr>
          <p:cNvSpPr>
            <a:spLocks noGrp="1"/>
          </p:cNvSpPr>
          <p:nvPr>
            <p:ph idx="1"/>
          </p:nvPr>
        </p:nvSpPr>
        <p:spPr>
          <a:xfrm>
            <a:off x="1079762" y="1939280"/>
            <a:ext cx="10032476" cy="4024125"/>
          </a:xfrm>
        </p:spPr>
        <p:txBody>
          <a:bodyPr/>
          <a:lstStyle/>
          <a:p>
            <a:pPr>
              <a:lnSpc>
                <a:spcPct val="200000"/>
              </a:lnSpc>
            </a:pPr>
            <a:r>
              <a:rPr lang="en-US" dirty="0"/>
              <a:t>Embedding lets you "inherit" fields and behavior by composing types</a:t>
            </a:r>
          </a:p>
          <a:p>
            <a:pPr lvl="1">
              <a:lnSpc>
                <a:spcPct val="200000"/>
              </a:lnSpc>
            </a:pPr>
            <a:r>
              <a:rPr lang="en-US" dirty="0"/>
              <a:t>but things do not behave as they do in OOP languages</a:t>
            </a:r>
          </a:p>
          <a:p>
            <a:pPr>
              <a:lnSpc>
                <a:spcPct val="200000"/>
              </a:lnSpc>
            </a:pPr>
            <a:r>
              <a:rPr lang="en-US" dirty="0"/>
              <a:t>Thinking in terms of base classes, derived classes, and inheritance</a:t>
            </a:r>
            <a:br>
              <a:rPr lang="en-US" dirty="0"/>
            </a:br>
            <a:r>
              <a:rPr lang="en-US" dirty="0"/>
              <a:t>can lead to GOOOP</a:t>
            </a:r>
          </a:p>
        </p:txBody>
      </p:sp>
      <p:sp>
        <p:nvSpPr>
          <p:cNvPr id="4" name="TextBox 3">
            <a:extLst>
              <a:ext uri="{FF2B5EF4-FFF2-40B4-BE49-F238E27FC236}">
                <a16:creationId xmlns:a16="http://schemas.microsoft.com/office/drawing/2014/main" id="{37E81A59-742E-0A81-DD05-8F27FDAFAF46}"/>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94361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1A5C-59D4-47E5-1EA2-3468CDB37289}"/>
              </a:ext>
            </a:extLst>
          </p:cNvPr>
          <p:cNvSpPr>
            <a:spLocks noGrp="1"/>
          </p:cNvSpPr>
          <p:nvPr>
            <p:ph type="title"/>
          </p:nvPr>
        </p:nvSpPr>
        <p:spPr/>
        <p:txBody>
          <a:bodyPr/>
          <a:lstStyle/>
          <a:p>
            <a:r>
              <a:rPr lang="en-US" dirty="0"/>
              <a:t>Packages are </a:t>
            </a:r>
            <a:r>
              <a:rPr lang="en-US"/>
              <a:t>the smallest unit of code</a:t>
            </a:r>
            <a:endParaRPr lang="en-US" dirty="0"/>
          </a:p>
        </p:txBody>
      </p:sp>
      <p:sp>
        <p:nvSpPr>
          <p:cNvPr id="3" name="Content Placeholder 2">
            <a:extLst>
              <a:ext uri="{FF2B5EF4-FFF2-40B4-BE49-F238E27FC236}">
                <a16:creationId xmlns:a16="http://schemas.microsoft.com/office/drawing/2014/main" id="{D720189F-3265-B0A4-A953-E0B811DE7FCA}"/>
              </a:ext>
            </a:extLst>
          </p:cNvPr>
          <p:cNvSpPr>
            <a:spLocks noGrp="1"/>
          </p:cNvSpPr>
          <p:nvPr>
            <p:ph idx="1"/>
          </p:nvPr>
        </p:nvSpPr>
        <p:spPr>
          <a:xfrm>
            <a:off x="1141413" y="2025319"/>
            <a:ext cx="9905998" cy="3124201"/>
          </a:xfrm>
        </p:spPr>
        <p:txBody>
          <a:bodyPr>
            <a:normAutofit/>
          </a:bodyPr>
          <a:lstStyle/>
          <a:p>
            <a:pPr>
              <a:lnSpc>
                <a:spcPct val="200000"/>
              </a:lnSpc>
            </a:pPr>
            <a:r>
              <a:rPr lang="en-US" dirty="0"/>
              <a:t>All code must live in a package</a:t>
            </a:r>
          </a:p>
          <a:p>
            <a:pPr>
              <a:lnSpc>
                <a:spcPct val="200000"/>
              </a:lnSpc>
            </a:pPr>
            <a:r>
              <a:rPr lang="en-US" dirty="0"/>
              <a:t>Visibility is enforced within and outside of the package</a:t>
            </a:r>
          </a:p>
          <a:p>
            <a:pPr>
              <a:lnSpc>
                <a:spcPct val="200000"/>
              </a:lnSpc>
            </a:pPr>
            <a:r>
              <a:rPr lang="en-US" dirty="0"/>
              <a:t>Importing a package brings in the entire package</a:t>
            </a:r>
          </a:p>
          <a:p>
            <a:pPr>
              <a:lnSpc>
                <a:spcPct val="200000"/>
              </a:lnSpc>
            </a:pPr>
            <a:r>
              <a:rPr lang="en-US" dirty="0"/>
              <a:t>All consumer references to symbols include the package name</a:t>
            </a:r>
          </a:p>
        </p:txBody>
      </p:sp>
      <p:sp>
        <p:nvSpPr>
          <p:cNvPr id="4" name="TextBox 3">
            <a:extLst>
              <a:ext uri="{FF2B5EF4-FFF2-40B4-BE49-F238E27FC236}">
                <a16:creationId xmlns:a16="http://schemas.microsoft.com/office/drawing/2014/main" id="{19A39CED-5BB0-A063-3BB3-3A0B66283C42}"/>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5665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C353-8E57-8443-F477-ECDA8202A48D}"/>
              </a:ext>
            </a:extLst>
          </p:cNvPr>
          <p:cNvSpPr>
            <a:spLocks noGrp="1"/>
          </p:cNvSpPr>
          <p:nvPr>
            <p:ph type="title"/>
          </p:nvPr>
        </p:nvSpPr>
        <p:spPr/>
        <p:txBody>
          <a:bodyPr/>
          <a:lstStyle/>
          <a:p>
            <a:r>
              <a:rPr lang="en-US" dirty="0"/>
              <a:t>Examples of </a:t>
            </a:r>
            <a:r>
              <a:rPr lang="en-US" dirty="0" err="1"/>
              <a:t>gooop</a:t>
            </a:r>
            <a:endParaRPr lang="en-US" dirty="0"/>
          </a:p>
        </p:txBody>
      </p:sp>
      <p:sp>
        <p:nvSpPr>
          <p:cNvPr id="3" name="Content Placeholder 2">
            <a:extLst>
              <a:ext uri="{FF2B5EF4-FFF2-40B4-BE49-F238E27FC236}">
                <a16:creationId xmlns:a16="http://schemas.microsoft.com/office/drawing/2014/main" id="{9E10A413-C0FB-E8CB-EB13-503A84433C71}"/>
              </a:ext>
            </a:extLst>
          </p:cNvPr>
          <p:cNvSpPr>
            <a:spLocks noGrp="1"/>
          </p:cNvSpPr>
          <p:nvPr>
            <p:ph idx="1"/>
          </p:nvPr>
        </p:nvSpPr>
        <p:spPr>
          <a:xfrm>
            <a:off x="1141413" y="2073445"/>
            <a:ext cx="9905998" cy="3124201"/>
          </a:xfrm>
        </p:spPr>
        <p:txBody>
          <a:bodyPr>
            <a:noAutofit/>
          </a:bodyPr>
          <a:lstStyle/>
          <a:p>
            <a:pPr marL="461963" indent="-461963">
              <a:lnSpc>
                <a:spcPct val="200000"/>
              </a:lnSpc>
              <a:buNone/>
            </a:pPr>
            <a:r>
              <a:rPr lang="en-US" sz="3600" dirty="0"/>
              <a:t>1. Creating separate, shared components to resolve co-dependency</a:t>
            </a:r>
          </a:p>
        </p:txBody>
      </p:sp>
      <p:sp>
        <p:nvSpPr>
          <p:cNvPr id="6" name="TextBox 5">
            <a:extLst>
              <a:ext uri="{FF2B5EF4-FFF2-40B4-BE49-F238E27FC236}">
                <a16:creationId xmlns:a16="http://schemas.microsoft.com/office/drawing/2014/main" id="{EF99FF36-C71B-9B61-1470-1C367269FBBA}"/>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00323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Separate shared components to resolve co-dependency</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2314075"/>
            <a:ext cx="9905998" cy="3124201"/>
          </a:xfrm>
        </p:spPr>
        <p:txBody>
          <a:bodyPr/>
          <a:lstStyle/>
          <a:p>
            <a:pPr marL="0" indent="0">
              <a:lnSpc>
                <a:spcPct val="200000"/>
              </a:lnSpc>
              <a:buNone/>
            </a:pPr>
            <a:r>
              <a:rPr lang="en-US" dirty="0"/>
              <a:t>When </a:t>
            </a:r>
            <a:r>
              <a:rPr lang="en-US" dirty="0">
                <a:latin typeface="Fira Code" panose="020B0809050000020004" pitchFamily="49" charset="0"/>
                <a:ea typeface="Fira Code" panose="020B0809050000020004" pitchFamily="49" charset="0"/>
              </a:rPr>
              <a:t>A</a:t>
            </a:r>
            <a:r>
              <a:rPr lang="en-US" dirty="0"/>
              <a:t> depends on </a:t>
            </a:r>
            <a:r>
              <a:rPr lang="en-US" dirty="0">
                <a:latin typeface="Fira Code" panose="020B0809050000020004" pitchFamily="49" charset="0"/>
                <a:ea typeface="Fira Code" panose="020B0809050000020004" pitchFamily="49" charset="0"/>
              </a:rPr>
              <a:t>B</a:t>
            </a:r>
            <a:r>
              <a:rPr lang="en-US" dirty="0"/>
              <a:t> and </a:t>
            </a:r>
            <a:r>
              <a:rPr lang="en-US" dirty="0">
                <a:latin typeface="Fira Code" panose="020B0809050000020004" pitchFamily="49" charset="0"/>
                <a:ea typeface="Fira Code" panose="020B0809050000020004" pitchFamily="49" charset="0"/>
              </a:rPr>
              <a:t>B</a:t>
            </a:r>
            <a:r>
              <a:rPr lang="en-US" dirty="0"/>
              <a:t> depends on </a:t>
            </a:r>
            <a:r>
              <a:rPr lang="en-US" dirty="0">
                <a:latin typeface="Fira Code" panose="020B0809050000020004" pitchFamily="49" charset="0"/>
                <a:ea typeface="Fira Code" panose="020B0809050000020004" pitchFamily="49" charset="0"/>
              </a:rPr>
              <a:t>A</a:t>
            </a:r>
            <a:r>
              <a:rPr lang="en-US" dirty="0"/>
              <a:t> …</a:t>
            </a:r>
          </a:p>
          <a:p>
            <a:pPr lvl="1">
              <a:lnSpc>
                <a:spcPct val="200000"/>
              </a:lnSpc>
            </a:pPr>
            <a:r>
              <a:rPr lang="en-US" dirty="0"/>
              <a:t>Create a third component </a:t>
            </a:r>
            <a:r>
              <a:rPr lang="en-US" dirty="0">
                <a:latin typeface="Fira Code" panose="020B0809050000020004" pitchFamily="49" charset="0"/>
                <a:ea typeface="Fira Code" panose="020B0809050000020004" pitchFamily="49" charset="0"/>
              </a:rPr>
              <a:t>C</a:t>
            </a:r>
            <a:r>
              <a:rPr lang="en-US" dirty="0"/>
              <a:t> with the commonality</a:t>
            </a:r>
          </a:p>
          <a:p>
            <a:pPr lvl="1">
              <a:lnSpc>
                <a:spcPct val="200000"/>
              </a:lnSpc>
            </a:pPr>
            <a:r>
              <a:rPr lang="en-US" dirty="0"/>
              <a:t>Update A and B to depend on </a:t>
            </a:r>
            <a:r>
              <a:rPr lang="en-US" dirty="0">
                <a:latin typeface="Fira Code" panose="020B0809050000020004" pitchFamily="49" charset="0"/>
                <a:ea typeface="Fira Code" panose="020B0809050000020004" pitchFamily="49" charset="0"/>
              </a:rPr>
              <a:t>C</a:t>
            </a:r>
            <a:r>
              <a:rPr lang="en-US" dirty="0"/>
              <a:t> and not each other</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8603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505327"/>
            <a:ext cx="9905998" cy="808825"/>
          </a:xfrm>
        </p:spPr>
        <p:txBody>
          <a:bodyPr>
            <a:normAutofit fontScale="90000"/>
          </a:bodyPr>
          <a:lstStyle/>
          <a:p>
            <a:r>
              <a:rPr lang="en-US" dirty="0"/>
              <a:t>Separate components to</a:t>
            </a:r>
            <a:br>
              <a:rPr lang="en-US" dirty="0"/>
            </a:br>
            <a:r>
              <a:rPr lang="en-US" dirty="0"/>
              <a:t>resolve co-dependency</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1227221" y="1740565"/>
            <a:ext cx="9601200" cy="2554545"/>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a:t>
            </a:r>
            <a:r>
              <a:rPr lang="en-US" sz="1600" dirty="0" err="1">
                <a:solidFill>
                  <a:schemeClr val="bg1"/>
                </a:solidFill>
                <a:latin typeface="Fira Code" panose="020B0809050000020004" pitchFamily="49" charset="0"/>
                <a:ea typeface="Fira Code" panose="020B0809050000020004" pitchFamily="49" charset="0"/>
              </a:rPr>
              <a:t>fooserver</a:t>
            </a:r>
            <a:endParaRPr lang="en-US" sz="1600" dirty="0">
              <a:solidFill>
                <a:schemeClr val="bg1"/>
              </a:solidFill>
              <a:latin typeface="Fira Code" panose="020B0809050000020004" pitchFamily="49" charset="0"/>
              <a:ea typeface="Fira Code" panose="020B0809050000020004" pitchFamily="49" charset="0"/>
            </a:endParaRP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bar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barserver</a:t>
            </a:r>
            <a:r>
              <a:rPr lang="en-US" sz="1600" dirty="0">
                <a:solidFill>
                  <a:schemeClr val="bg1"/>
                </a:solidFill>
                <a:latin typeface="Fira Code" panose="020B0809050000020004" pitchFamily="49" charset="0"/>
                <a:ea typeface="Fira Code" panose="020B0809050000020004" pitchFamily="49" charset="0"/>
              </a:rPr>
              <a:t>/client"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Server struct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c *</a:t>
            </a:r>
            <a:r>
              <a:rPr lang="en-US" sz="1600" dirty="0" err="1">
                <a:solidFill>
                  <a:schemeClr val="bg1"/>
                </a:solidFill>
                <a:latin typeface="Fira Code" panose="020B0809050000020004" pitchFamily="49" charset="0"/>
                <a:ea typeface="Fira Code" panose="020B0809050000020004" pitchFamily="49" charset="0"/>
              </a:rPr>
              <a:t>bar.Client</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3" name="TextBox 2">
            <a:extLst>
              <a:ext uri="{FF2B5EF4-FFF2-40B4-BE49-F238E27FC236}">
                <a16:creationId xmlns:a16="http://schemas.microsoft.com/office/drawing/2014/main" id="{D6F6D7DE-24CA-E207-5266-2FE0192B47AD}"/>
              </a:ext>
            </a:extLst>
          </p:cNvPr>
          <p:cNvSpPr txBox="1"/>
          <p:nvPr/>
        </p:nvSpPr>
        <p:spPr>
          <a:xfrm>
            <a:off x="1768416" y="3017837"/>
            <a:ext cx="9601200" cy="2554545"/>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a:t>
            </a:r>
            <a:r>
              <a:rPr lang="en-US" sz="1600" dirty="0" err="1">
                <a:solidFill>
                  <a:schemeClr val="bg1"/>
                </a:solidFill>
                <a:latin typeface="Fira Code" panose="020B0809050000020004" pitchFamily="49" charset="0"/>
                <a:ea typeface="Fira Code" panose="020B0809050000020004" pitchFamily="49" charset="0"/>
              </a:rPr>
              <a:t>barserver</a:t>
            </a:r>
            <a:endParaRPr lang="en-US" sz="1600" dirty="0">
              <a:solidFill>
                <a:schemeClr val="bg1"/>
              </a:solidFill>
              <a:latin typeface="Fira Code" panose="020B0809050000020004" pitchFamily="49" charset="0"/>
              <a:ea typeface="Fira Code" panose="020B0809050000020004" pitchFamily="49" charset="0"/>
            </a:endParaRP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foo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fooserver</a:t>
            </a:r>
            <a:r>
              <a:rPr lang="en-US" sz="1600" dirty="0">
                <a:solidFill>
                  <a:schemeClr val="bg1"/>
                </a:solidFill>
                <a:latin typeface="Fira Code" panose="020B0809050000020004" pitchFamily="49" charset="0"/>
                <a:ea typeface="Fira Code" panose="020B0809050000020004" pitchFamily="49" charset="0"/>
              </a:rPr>
              <a:t>/client"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Server struct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c *</a:t>
            </a:r>
            <a:r>
              <a:rPr lang="en-US" sz="1600" dirty="0" err="1">
                <a:solidFill>
                  <a:schemeClr val="bg1"/>
                </a:solidFill>
                <a:latin typeface="Fira Code" panose="020B0809050000020004" pitchFamily="49" charset="0"/>
                <a:ea typeface="Fira Code" panose="020B0809050000020004" pitchFamily="49" charset="0"/>
              </a:rPr>
              <a:t>foo.Client</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pic>
        <p:nvPicPr>
          <p:cNvPr id="5" name="Picture 4">
            <a:extLst>
              <a:ext uri="{FF2B5EF4-FFF2-40B4-BE49-F238E27FC236}">
                <a16:creationId xmlns:a16="http://schemas.microsoft.com/office/drawing/2014/main" id="{54F302A5-BBC6-685A-4AA3-BEAAD3266D8F}"/>
              </a:ext>
            </a:extLst>
          </p:cNvPr>
          <p:cNvPicPr>
            <a:picLocks noChangeAspect="1"/>
          </p:cNvPicPr>
          <p:nvPr/>
        </p:nvPicPr>
        <p:blipFill>
          <a:blip r:embed="rId3"/>
          <a:stretch>
            <a:fillRect/>
          </a:stretch>
        </p:blipFill>
        <p:spPr>
          <a:xfrm>
            <a:off x="2165684" y="1546603"/>
            <a:ext cx="7757872" cy="4348869"/>
          </a:xfrm>
          <a:prstGeom prst="rect">
            <a:avLst/>
          </a:prstGeom>
          <a:ln>
            <a:solidFill>
              <a:schemeClr val="accent1"/>
            </a:solidFill>
          </a:ln>
        </p:spPr>
      </p:pic>
    </p:spTree>
    <p:extLst>
      <p:ext uri="{BB962C8B-B14F-4D97-AF65-F5344CB8AC3E}">
        <p14:creationId xmlns:p14="http://schemas.microsoft.com/office/powerpoint/2010/main" val="35569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About ME</a:t>
            </a:r>
          </a:p>
        </p:txBody>
      </p:sp>
      <p:pic>
        <p:nvPicPr>
          <p:cNvPr id="5" name="Content Placeholder 4">
            <a:extLst>
              <a:ext uri="{FF2B5EF4-FFF2-40B4-BE49-F238E27FC236}">
                <a16:creationId xmlns:a16="http://schemas.microsoft.com/office/drawing/2014/main" id="{5BE409AE-5A84-9113-78D4-4959A1504165}"/>
              </a:ext>
            </a:extLst>
          </p:cNvPr>
          <p:cNvPicPr>
            <a:picLocks noGrp="1" noChangeAspect="1"/>
          </p:cNvPicPr>
          <p:nvPr>
            <p:ph idx="1"/>
          </p:nvPr>
        </p:nvPicPr>
        <p:blipFill rotWithShape="1">
          <a:blip r:embed="rId3"/>
          <a:srcRect l="675" t="22872" b="19329"/>
          <a:stretch/>
        </p:blipFill>
        <p:spPr>
          <a:xfrm>
            <a:off x="767901" y="1137969"/>
            <a:ext cx="2426900" cy="2510756"/>
          </a:xfrm>
        </p:spPr>
      </p:pic>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3949D995-0E50-4D03-082B-7692673E8EE0}"/>
              </a:ext>
            </a:extLst>
          </p:cNvPr>
          <p:cNvSpPr txBox="1"/>
          <p:nvPr/>
        </p:nvSpPr>
        <p:spPr>
          <a:xfrm>
            <a:off x="3726800" y="2101543"/>
            <a:ext cx="7247400" cy="2308324"/>
          </a:xfrm>
          <a:prstGeom prst="rect">
            <a:avLst/>
          </a:prstGeom>
          <a:noFill/>
        </p:spPr>
        <p:txBody>
          <a:bodyPr wrap="square" rtlCol="0">
            <a:spAutoFit/>
          </a:bodyPr>
          <a:lstStyle/>
          <a:p>
            <a:r>
              <a:rPr lang="en-US" sz="2400" dirty="0"/>
              <a:t>Senior Engineer II at CrowdStrike</a:t>
            </a:r>
          </a:p>
          <a:p>
            <a:endParaRPr lang="en-US" sz="2400" dirty="0"/>
          </a:p>
          <a:p>
            <a:r>
              <a:rPr lang="en-US" sz="2400" dirty="0"/>
              <a:t>Full-time Go developer since Go 1.6</a:t>
            </a:r>
          </a:p>
          <a:p>
            <a:endParaRPr lang="en-US" sz="2400" dirty="0"/>
          </a:p>
          <a:p>
            <a:pPr marL="228600" indent="-228600"/>
            <a:r>
              <a:rPr lang="en-US" sz="2400" dirty="0"/>
              <a:t>Software engineer since 1998 across 4 industries and lots of languages </a:t>
            </a:r>
          </a:p>
        </p:txBody>
      </p:sp>
      <p:pic>
        <p:nvPicPr>
          <p:cNvPr id="4" name="Picture 3">
            <a:extLst>
              <a:ext uri="{FF2B5EF4-FFF2-40B4-BE49-F238E27FC236}">
                <a16:creationId xmlns:a16="http://schemas.microsoft.com/office/drawing/2014/main" id="{27DE72F7-ADA3-2BB7-2641-CA0C12D3C342}"/>
              </a:ext>
            </a:extLst>
          </p:cNvPr>
          <p:cNvPicPr>
            <a:picLocks noChangeAspect="1"/>
          </p:cNvPicPr>
          <p:nvPr/>
        </p:nvPicPr>
        <p:blipFill>
          <a:blip r:embed="rId4"/>
          <a:stretch>
            <a:fillRect/>
          </a:stretch>
        </p:blipFill>
        <p:spPr>
          <a:xfrm>
            <a:off x="623051" y="4577031"/>
            <a:ext cx="2571750" cy="1143000"/>
          </a:xfrm>
          <a:prstGeom prst="rect">
            <a:avLst/>
          </a:prstGeom>
        </p:spPr>
      </p:pic>
    </p:spTree>
    <p:extLst>
      <p:ext uri="{BB962C8B-B14F-4D97-AF65-F5344CB8AC3E}">
        <p14:creationId xmlns:p14="http://schemas.microsoft.com/office/powerpoint/2010/main" val="107393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505327"/>
            <a:ext cx="9905998" cy="808825"/>
          </a:xfrm>
        </p:spPr>
        <p:txBody>
          <a:bodyPr>
            <a:normAutofit fontScale="90000"/>
          </a:bodyPr>
          <a:lstStyle/>
          <a:p>
            <a:r>
              <a:rPr lang="en-US" dirty="0"/>
              <a:t>Separate components to</a:t>
            </a:r>
            <a:br>
              <a:rPr lang="en-US" dirty="0"/>
            </a:br>
            <a:r>
              <a:rPr lang="en-US" dirty="0"/>
              <a:t>resolve co-dependency</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1042738" y="1965155"/>
            <a:ext cx="10106526" cy="2800767"/>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clients</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FooClient</a:t>
            </a:r>
            <a:r>
              <a:rPr lang="en-US" sz="1600" dirty="0">
                <a:solidFill>
                  <a:schemeClr val="bg1"/>
                </a:solidFill>
                <a:latin typeface="Fira Code" panose="020B0809050000020004" pitchFamily="49" charset="0"/>
                <a:ea typeface="Fira Code" panose="020B0809050000020004" pitchFamily="49" charset="0"/>
              </a:rPr>
              <a:t> interface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BarClient</a:t>
            </a:r>
            <a:r>
              <a:rPr lang="en-US" sz="1600" dirty="0">
                <a:solidFill>
                  <a:schemeClr val="bg1"/>
                </a:solidFill>
                <a:latin typeface="Fira Code" panose="020B0809050000020004" pitchFamily="49" charset="0"/>
                <a:ea typeface="Fira Code" panose="020B0809050000020004" pitchFamily="49" charset="0"/>
              </a:rPr>
              <a:t> interface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246697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1413" y="505327"/>
            <a:ext cx="9905998" cy="808825"/>
          </a:xfrm>
        </p:spPr>
        <p:txBody>
          <a:bodyPr>
            <a:normAutofit fontScale="90000"/>
          </a:bodyPr>
          <a:lstStyle/>
          <a:p>
            <a:r>
              <a:rPr lang="en-US" dirty="0"/>
              <a:t>Separate components to</a:t>
            </a:r>
            <a:br>
              <a:rPr lang="en-US" dirty="0"/>
            </a:br>
            <a:r>
              <a:rPr lang="en-US" dirty="0"/>
              <a:t>resolve co-dependency</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759934" y="1610298"/>
            <a:ext cx="5640866" cy="2554545"/>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a:t>
            </a:r>
            <a:r>
              <a:rPr lang="en-US" sz="1600" dirty="0" err="1">
                <a:solidFill>
                  <a:schemeClr val="bg1"/>
                </a:solidFill>
                <a:latin typeface="Fira Code" panose="020B0809050000020004" pitchFamily="49" charset="0"/>
                <a:ea typeface="Fira Code" panose="020B0809050000020004" pitchFamily="49" charset="0"/>
              </a:rPr>
              <a:t>fooserver</a:t>
            </a:r>
            <a:endParaRPr lang="en-US" sz="1600" dirty="0">
              <a:solidFill>
                <a:schemeClr val="bg1"/>
              </a:solidFill>
              <a:latin typeface="Fira Code" panose="020B0809050000020004" pitchFamily="49" charset="0"/>
              <a:ea typeface="Fira Code" panose="020B0809050000020004" pitchFamily="49" charset="0"/>
            </a:endParaRP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/clients"</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Server struct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c </a:t>
            </a:r>
            <a:r>
              <a:rPr lang="en-US" sz="1600" dirty="0" err="1">
                <a:solidFill>
                  <a:schemeClr val="bg1"/>
                </a:solidFill>
                <a:latin typeface="Fira Code" panose="020B0809050000020004" pitchFamily="49" charset="0"/>
                <a:ea typeface="Fira Code" panose="020B0809050000020004" pitchFamily="49" charset="0"/>
              </a:rPr>
              <a:t>clients.BarClient</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3" name="TextBox 2">
            <a:extLst>
              <a:ext uri="{FF2B5EF4-FFF2-40B4-BE49-F238E27FC236}">
                <a16:creationId xmlns:a16="http://schemas.microsoft.com/office/drawing/2014/main" id="{7A9A9206-B3FA-0484-E478-60BFE103B4D4}"/>
              </a:ext>
            </a:extLst>
          </p:cNvPr>
          <p:cNvSpPr txBox="1"/>
          <p:nvPr/>
        </p:nvSpPr>
        <p:spPr>
          <a:xfrm>
            <a:off x="4741682" y="2887571"/>
            <a:ext cx="6407580" cy="2554545"/>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a:t>
            </a:r>
            <a:r>
              <a:rPr lang="en-US" sz="1600" dirty="0" err="1">
                <a:solidFill>
                  <a:schemeClr val="bg1"/>
                </a:solidFill>
                <a:latin typeface="Fira Code" panose="020B0809050000020004" pitchFamily="49" charset="0"/>
                <a:ea typeface="Fira Code" panose="020B0809050000020004" pitchFamily="49" charset="0"/>
              </a:rPr>
              <a:t>barserver</a:t>
            </a:r>
            <a:endParaRPr lang="en-US" sz="1600" dirty="0">
              <a:solidFill>
                <a:schemeClr val="bg1"/>
              </a:solidFill>
              <a:latin typeface="Fira Code" panose="020B0809050000020004" pitchFamily="49" charset="0"/>
              <a:ea typeface="Fira Code" panose="020B0809050000020004" pitchFamily="49" charset="0"/>
            </a:endParaRP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/clients"</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Server struct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c </a:t>
            </a:r>
            <a:r>
              <a:rPr lang="en-US" sz="1600" dirty="0" err="1">
                <a:solidFill>
                  <a:schemeClr val="bg1"/>
                </a:solidFill>
                <a:latin typeface="Fira Code" panose="020B0809050000020004" pitchFamily="49" charset="0"/>
                <a:ea typeface="Fira Code" panose="020B0809050000020004" pitchFamily="49" charset="0"/>
              </a:rPr>
              <a:t>clients.FooClient</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2260863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Separate Components to resolve co-dependency</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2314075"/>
            <a:ext cx="9905998" cy="3124201"/>
          </a:xfrm>
        </p:spPr>
        <p:txBody>
          <a:bodyPr/>
          <a:lstStyle/>
          <a:p>
            <a:pPr>
              <a:lnSpc>
                <a:spcPct val="200000"/>
              </a:lnSpc>
            </a:pPr>
            <a:r>
              <a:rPr lang="en-US" dirty="0"/>
              <a:t>Reduces cohesion and can create unnecessary coupling</a:t>
            </a:r>
          </a:p>
          <a:p>
            <a:pPr>
              <a:lnSpc>
                <a:spcPct val="200000"/>
              </a:lnSpc>
            </a:pPr>
            <a:r>
              <a:rPr lang="en-US" dirty="0"/>
              <a:t>Often leads to "bad" module/package names</a:t>
            </a:r>
          </a:p>
          <a:p>
            <a:pPr>
              <a:lnSpc>
                <a:spcPct val="200000"/>
              </a:lnSpc>
            </a:pPr>
            <a:r>
              <a:rPr lang="en-US" dirty="0"/>
              <a:t>Modifying multiple modules at once can be difficult</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256854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Separate Components to resolve co-dependency</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2338138"/>
            <a:ext cx="9905998" cy="3124201"/>
          </a:xfrm>
        </p:spPr>
        <p:txBody>
          <a:bodyPr>
            <a:normAutofit/>
          </a:bodyPr>
          <a:lstStyle/>
          <a:p>
            <a:pPr marL="0" indent="0">
              <a:lnSpc>
                <a:spcPct val="200000"/>
              </a:lnSpc>
              <a:buNone/>
            </a:pPr>
            <a:r>
              <a:rPr lang="en-US" dirty="0"/>
              <a:t>Signs of GOOOP</a:t>
            </a:r>
          </a:p>
          <a:p>
            <a:pPr lvl="1">
              <a:lnSpc>
                <a:spcPct val="200000"/>
              </a:lnSpc>
            </a:pPr>
            <a:r>
              <a:rPr lang="en-US" dirty="0"/>
              <a:t>Packages/modules with names like "base", "clients", "interfaces", etc.</a:t>
            </a:r>
          </a:p>
          <a:p>
            <a:pPr lvl="1">
              <a:lnSpc>
                <a:spcPct val="200000"/>
              </a:lnSpc>
            </a:pPr>
            <a:r>
              <a:rPr lang="en-US" dirty="0"/>
              <a:t>Packages that only contain interfaces and structs with no behavior</a:t>
            </a:r>
          </a:p>
          <a:p>
            <a:pPr lvl="1">
              <a:lnSpc>
                <a:spcPct val="200000"/>
              </a:lnSpc>
            </a:pPr>
            <a:r>
              <a:rPr lang="en-US" dirty="0"/>
              <a:t>The new system has more moving parts</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63608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C353-8E57-8443-F477-ECDA8202A48D}"/>
              </a:ext>
            </a:extLst>
          </p:cNvPr>
          <p:cNvSpPr>
            <a:spLocks noGrp="1"/>
          </p:cNvSpPr>
          <p:nvPr>
            <p:ph type="title"/>
          </p:nvPr>
        </p:nvSpPr>
        <p:spPr/>
        <p:txBody>
          <a:bodyPr/>
          <a:lstStyle/>
          <a:p>
            <a:r>
              <a:rPr lang="en-US" dirty="0"/>
              <a:t>Examples of </a:t>
            </a:r>
            <a:r>
              <a:rPr lang="en-US" dirty="0" err="1"/>
              <a:t>gooop</a:t>
            </a:r>
            <a:endParaRPr lang="en-US" dirty="0"/>
          </a:p>
        </p:txBody>
      </p:sp>
      <p:sp>
        <p:nvSpPr>
          <p:cNvPr id="3" name="Content Placeholder 2">
            <a:extLst>
              <a:ext uri="{FF2B5EF4-FFF2-40B4-BE49-F238E27FC236}">
                <a16:creationId xmlns:a16="http://schemas.microsoft.com/office/drawing/2014/main" id="{9E10A413-C0FB-E8CB-EB13-503A84433C71}"/>
              </a:ext>
            </a:extLst>
          </p:cNvPr>
          <p:cNvSpPr>
            <a:spLocks noGrp="1"/>
          </p:cNvSpPr>
          <p:nvPr>
            <p:ph idx="1"/>
          </p:nvPr>
        </p:nvSpPr>
        <p:spPr>
          <a:xfrm>
            <a:off x="1141413" y="2073446"/>
            <a:ext cx="9840814" cy="2530638"/>
          </a:xfrm>
        </p:spPr>
        <p:txBody>
          <a:bodyPr>
            <a:normAutofit/>
          </a:bodyPr>
          <a:lstStyle/>
          <a:p>
            <a:pPr marL="522288" indent="-522288">
              <a:lnSpc>
                <a:spcPct val="200000"/>
              </a:lnSpc>
              <a:buNone/>
            </a:pPr>
            <a:r>
              <a:rPr lang="en-US" sz="3600" dirty="0"/>
              <a:t>2. Declaring interfaces as exported provider abstractions</a:t>
            </a:r>
          </a:p>
        </p:txBody>
      </p:sp>
      <p:sp>
        <p:nvSpPr>
          <p:cNvPr id="6" name="TextBox 5">
            <a:extLst>
              <a:ext uri="{FF2B5EF4-FFF2-40B4-BE49-F238E27FC236}">
                <a16:creationId xmlns:a16="http://schemas.microsoft.com/office/drawing/2014/main" id="{EF99FF36-C71B-9B61-1470-1C367269FBBA}"/>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59775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473243"/>
            <a:ext cx="9905998" cy="941643"/>
          </a:xfrm>
        </p:spPr>
        <p:txBody>
          <a:bodyPr>
            <a:normAutofit fontScale="90000"/>
          </a:bodyPr>
          <a:lstStyle/>
          <a:p>
            <a:r>
              <a:rPr lang="en-US" dirty="0"/>
              <a:t>Interfaces as exported abstractions</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283371"/>
            <a:ext cx="9905998" cy="4475746"/>
          </a:xfrm>
        </p:spPr>
        <p:txBody>
          <a:bodyPr>
            <a:normAutofit/>
          </a:bodyPr>
          <a:lstStyle/>
          <a:p>
            <a:pPr marL="0" indent="0">
              <a:lnSpc>
                <a:spcPct val="200000"/>
              </a:lnSpc>
              <a:buNone/>
            </a:pPr>
            <a:r>
              <a:rPr lang="en-US" dirty="0"/>
              <a:t>Interfaces in OOP</a:t>
            </a:r>
          </a:p>
          <a:p>
            <a:pPr lvl="1">
              <a:lnSpc>
                <a:spcPct val="200000"/>
              </a:lnSpc>
            </a:pPr>
            <a:r>
              <a:rPr lang="en-US" dirty="0"/>
              <a:t>Abstract base classes in Java and C++, Interfaces in C#, ...</a:t>
            </a:r>
          </a:p>
          <a:p>
            <a:pPr lvl="1">
              <a:lnSpc>
                <a:spcPct val="200000"/>
              </a:lnSpc>
            </a:pPr>
            <a:r>
              <a:rPr lang="en-US" dirty="0"/>
              <a:t>Enumerate the available operations on some type</a:t>
            </a:r>
          </a:p>
          <a:p>
            <a:pPr lvl="1">
              <a:lnSpc>
                <a:spcPct val="200000"/>
              </a:lnSpc>
            </a:pPr>
            <a:r>
              <a:rPr lang="en-US" dirty="0"/>
              <a:t>Commonly used as an insulation layer between the class and consumers</a:t>
            </a:r>
          </a:p>
          <a:p>
            <a:pPr lvl="1">
              <a:lnSpc>
                <a:spcPct val="200000"/>
              </a:lnSpc>
            </a:pPr>
            <a:r>
              <a:rPr lang="en-US" dirty="0"/>
              <a:t>Types often declare which interfaces they implement explicitly</a:t>
            </a:r>
          </a:p>
          <a:p>
            <a:pPr lvl="1">
              <a:lnSpc>
                <a:spcPct val="200000"/>
              </a:lnSpc>
            </a:pPr>
            <a:r>
              <a:rPr lang="en-US" dirty="0"/>
              <a:t>Can lead to more complicated code</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95179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938463"/>
          </a:xfrm>
        </p:spPr>
        <p:txBody>
          <a:bodyPr>
            <a:normAutofit fontScale="90000"/>
          </a:bodyPr>
          <a:lstStyle/>
          <a:p>
            <a:r>
              <a:rPr lang="en-US" dirty="0"/>
              <a:t>Interfaces as exported abstractions</a:t>
            </a:r>
          </a:p>
        </p:txBody>
      </p:sp>
      <p:sp>
        <p:nvSpPr>
          <p:cNvPr id="5" name="Content Placeholder 4">
            <a:extLst>
              <a:ext uri="{FF2B5EF4-FFF2-40B4-BE49-F238E27FC236}">
                <a16:creationId xmlns:a16="http://schemas.microsoft.com/office/drawing/2014/main" id="{D9DB0969-B597-6EEF-CA0F-92F8DFC54632}"/>
              </a:ext>
            </a:extLst>
          </p:cNvPr>
          <p:cNvSpPr>
            <a:spLocks noGrp="1"/>
          </p:cNvSpPr>
          <p:nvPr>
            <p:ph idx="1"/>
          </p:nvPr>
        </p:nvSpPr>
        <p:spPr>
          <a:xfrm>
            <a:off x="1566527" y="1524724"/>
            <a:ext cx="3558925" cy="762001"/>
          </a:xfrm>
        </p:spPr>
        <p:txBody>
          <a:bodyPr>
            <a:noAutofit/>
          </a:bodyPr>
          <a:lstStyle/>
          <a:p>
            <a:pPr marL="0" indent="0">
              <a:buNone/>
            </a:pPr>
            <a:r>
              <a:rPr lang="en-US" sz="2400" dirty="0"/>
              <a:t>An extreme example</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04E7A065-C3C1-D991-912C-E4F20D36302E}"/>
              </a:ext>
            </a:extLst>
          </p:cNvPr>
          <p:cNvSpPr txBox="1"/>
          <p:nvPr/>
        </p:nvSpPr>
        <p:spPr>
          <a:xfrm>
            <a:off x="820116" y="2239222"/>
            <a:ext cx="10549500" cy="3539430"/>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s3iface</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r>
              <a:rPr lang="en-US" sz="1600" dirty="0" err="1">
                <a:solidFill>
                  <a:schemeClr val="bg1"/>
                </a:solidFill>
                <a:latin typeface="Fira Code" panose="020B0809050000020004" pitchFamily="49" charset="0"/>
                <a:ea typeface="Fira Code" panose="020B0809050000020004" pitchFamily="49" charset="0"/>
              </a:rPr>
              <a:t>github.com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aws</a:t>
            </a:r>
            <a:r>
              <a:rPr lang="en-US" sz="1600" dirty="0">
                <a:solidFill>
                  <a:schemeClr val="bg1"/>
                </a:solidFill>
                <a:latin typeface="Fira Code" panose="020B0809050000020004" pitchFamily="49" charset="0"/>
                <a:ea typeface="Fira Code" panose="020B0809050000020004" pitchFamily="49" charset="0"/>
              </a:rPr>
              <a:t>/aws-sdk-go-v2/service/s3"</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ClientAPI</a:t>
            </a:r>
            <a:r>
              <a:rPr lang="en-US" sz="1600" dirty="0">
                <a:solidFill>
                  <a:schemeClr val="bg1"/>
                </a:solidFill>
                <a:latin typeface="Fira Code" panose="020B0809050000020004" pitchFamily="49" charset="0"/>
                <a:ea typeface="Fira Code" panose="020B0809050000020004" pitchFamily="49" charset="0"/>
              </a:rPr>
              <a:t> interface {</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AbortMultipartUploadRequest</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*s3.AbortMultipartUploadInput) s3.AbortMultipartUploadRequest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 +90 additional methods covering every S3 operation</a:t>
            </a:r>
          </a:p>
          <a:p>
            <a:pPr indent="461963"/>
            <a:r>
              <a:rPr lang="en-US" sz="1600" dirty="0">
                <a:solidFill>
                  <a:schemeClr val="bg1"/>
                </a:solidFill>
                <a:latin typeface="Fira Code" panose="020B0809050000020004" pitchFamily="49" charset="0"/>
                <a:ea typeface="Fira Code" panose="020B0809050000020004" pitchFamily="49" charset="0"/>
              </a:rPr>
              <a:t>  // :</a:t>
            </a:r>
            <a:r>
              <a:rPr lang="en-US" sz="1600" dirty="0" err="1">
                <a:solidFill>
                  <a:schemeClr val="bg1"/>
                </a:solidFill>
                <a:latin typeface="Fira Code" panose="020B0809050000020004" pitchFamily="49" charset="0"/>
                <a:ea typeface="Fira Code" panose="020B0809050000020004" pitchFamily="49" charset="0"/>
              </a:rPr>
              <a:t>mother_of_god_meme</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347506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3001" y="546023"/>
            <a:ext cx="9905998" cy="601579"/>
          </a:xfrm>
        </p:spPr>
        <p:txBody>
          <a:bodyPr>
            <a:normAutofit fontScale="90000"/>
          </a:bodyPr>
          <a:lstStyle/>
          <a:p>
            <a:r>
              <a:rPr lang="en-US" dirty="0"/>
              <a:t>Interfaces as exported abstractions</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601578" y="1532019"/>
            <a:ext cx="11012905" cy="4278094"/>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server</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/foo"</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Service defines the operations provided by the service</a:t>
            </a:r>
          </a:p>
          <a:p>
            <a:pPr indent="461963"/>
            <a:r>
              <a:rPr lang="en-US" sz="1600" dirty="0">
                <a:solidFill>
                  <a:schemeClr val="bg1"/>
                </a:solidFill>
                <a:latin typeface="Fira Code" panose="020B0809050000020004" pitchFamily="49" charset="0"/>
                <a:ea typeface="Fira Code" panose="020B0809050000020004" pitchFamily="49" charset="0"/>
              </a:rPr>
              <a:t>type Service interface {</a:t>
            </a:r>
          </a:p>
          <a:p>
            <a:pPr indent="461963"/>
            <a:r>
              <a:rPr lang="en-US" sz="1600" dirty="0">
                <a:solidFill>
                  <a:schemeClr val="bg1"/>
                </a:solidFill>
                <a:latin typeface="Fira Code" panose="020B0809050000020004" pitchFamily="49" charset="0"/>
                <a:ea typeface="Fira Code" panose="020B0809050000020004" pitchFamily="49" charset="0"/>
              </a:rPr>
              <a:t>  // CRUD for Foo entities</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CreateFoo</a:t>
            </a:r>
            <a:r>
              <a:rPr lang="en-US" sz="1600" dirty="0">
                <a:solidFill>
                  <a:schemeClr val="bg1"/>
                </a:solidFill>
                <a:latin typeface="Fira Code" panose="020B0809050000020004" pitchFamily="49" charset="0"/>
                <a:ea typeface="Fira Code" panose="020B0809050000020004" pitchFamily="49" charset="0"/>
              </a:rPr>
              <a:t>(name string, age int) (*</a:t>
            </a:r>
            <a:r>
              <a:rPr lang="en-US" sz="1600" dirty="0" err="1">
                <a:solidFill>
                  <a:schemeClr val="bg1"/>
                </a:solidFill>
                <a:latin typeface="Fira Code" panose="020B0809050000020004" pitchFamily="49" charset="0"/>
                <a:ea typeface="Fira Code" panose="020B0809050000020004" pitchFamily="49" charset="0"/>
              </a:rPr>
              <a:t>foo.Foo</a:t>
            </a:r>
            <a:r>
              <a:rPr lang="en-US" sz="1600" dirty="0">
                <a:solidFill>
                  <a:schemeClr val="bg1"/>
                </a:solidFill>
                <a:latin typeface="Fira Code" panose="020B0809050000020004" pitchFamily="49" charset="0"/>
                <a:ea typeface="Fira Code" panose="020B0809050000020004" pitchFamily="49" charset="0"/>
              </a:rPr>
              <a:t>, error)</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GetFoo</a:t>
            </a:r>
            <a:r>
              <a:rPr lang="en-US" sz="1600" dirty="0">
                <a:solidFill>
                  <a:schemeClr val="bg1"/>
                </a:solidFill>
                <a:latin typeface="Fira Code" panose="020B0809050000020004" pitchFamily="49" charset="0"/>
                <a:ea typeface="Fira Code" panose="020B0809050000020004" pitchFamily="49" charset="0"/>
              </a:rPr>
              <a:t>(id int64) (*</a:t>
            </a:r>
            <a:r>
              <a:rPr lang="en-US" sz="1600" dirty="0" err="1">
                <a:solidFill>
                  <a:schemeClr val="bg1"/>
                </a:solidFill>
                <a:latin typeface="Fira Code" panose="020B0809050000020004" pitchFamily="49" charset="0"/>
                <a:ea typeface="Fira Code" panose="020B0809050000020004" pitchFamily="49" charset="0"/>
              </a:rPr>
              <a:t>foo.Foo</a:t>
            </a:r>
            <a:r>
              <a:rPr lang="en-US" sz="1600" dirty="0">
                <a:solidFill>
                  <a:schemeClr val="bg1"/>
                </a:solidFill>
                <a:latin typeface="Fira Code" panose="020B0809050000020004" pitchFamily="49" charset="0"/>
                <a:ea typeface="Fira Code" panose="020B0809050000020004" pitchFamily="49" charset="0"/>
              </a:rPr>
              <a:t>, error)</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UpdateFoo</a:t>
            </a:r>
            <a:r>
              <a:rPr lang="en-US" sz="1600" dirty="0">
                <a:solidFill>
                  <a:schemeClr val="bg1"/>
                </a:solidFill>
                <a:latin typeface="Fira Code" panose="020B0809050000020004" pitchFamily="49" charset="0"/>
                <a:ea typeface="Fira Code" panose="020B0809050000020004" pitchFamily="49" charset="0"/>
              </a:rPr>
              <a:t>(f *</a:t>
            </a:r>
            <a:r>
              <a:rPr lang="en-US" sz="1600" dirty="0" err="1">
                <a:solidFill>
                  <a:schemeClr val="bg1"/>
                </a:solidFill>
                <a:latin typeface="Fira Code" panose="020B0809050000020004" pitchFamily="49" charset="0"/>
                <a:ea typeface="Fira Code" panose="020B0809050000020004" pitchFamily="49" charset="0"/>
              </a:rPr>
              <a:t>foo.Foo</a:t>
            </a:r>
            <a:r>
              <a:rPr lang="en-US" sz="1600" dirty="0">
                <a:solidFill>
                  <a:schemeClr val="bg1"/>
                </a:solidFill>
                <a:latin typeface="Fira Code" panose="020B0809050000020004" pitchFamily="49" charset="0"/>
                <a:ea typeface="Fira Code" panose="020B0809050000020004" pitchFamily="49" charset="0"/>
              </a:rPr>
              <a:t>) error</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DeleteFoo</a:t>
            </a:r>
            <a:r>
              <a:rPr lang="en-US" sz="1600" dirty="0">
                <a:solidFill>
                  <a:schemeClr val="bg1"/>
                </a:solidFill>
                <a:latin typeface="Fira Code" panose="020B0809050000020004" pitchFamily="49" charset="0"/>
                <a:ea typeface="Fira Code" panose="020B0809050000020004" pitchFamily="49" charset="0"/>
              </a:rPr>
              <a:t>(id int64) error</a:t>
            </a:r>
          </a:p>
          <a:p>
            <a:pPr indent="461963"/>
            <a:br>
              <a:rPr lang="en-US" sz="1600" dirty="0">
                <a:solidFill>
                  <a:schemeClr val="bg1"/>
                </a:solidFill>
                <a:latin typeface="Fira Code" panose="020B0809050000020004" pitchFamily="49" charset="0"/>
                <a:ea typeface="Fira Code" panose="020B0809050000020004" pitchFamily="49" charset="0"/>
              </a:rPr>
            </a:br>
            <a:r>
              <a:rPr lang="en-US" sz="1600" dirty="0">
                <a:solidFill>
                  <a:schemeClr val="bg1"/>
                </a:solidFill>
                <a:latin typeface="Fira Code" panose="020B0809050000020004" pitchFamily="49" charset="0"/>
                <a:ea typeface="Fira Code" panose="020B0809050000020004" pitchFamily="49" charset="0"/>
              </a:rPr>
              <a:t>      // repeat for a dozen or more entity types</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318027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55031" y="521370"/>
            <a:ext cx="9905998" cy="601579"/>
          </a:xfrm>
        </p:spPr>
        <p:txBody>
          <a:bodyPr>
            <a:normAutofit fontScale="90000"/>
          </a:bodyPr>
          <a:lstStyle/>
          <a:p>
            <a:r>
              <a:rPr lang="en-US" dirty="0"/>
              <a:t>Interfaces as exported abstractions</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601578" y="1596187"/>
            <a:ext cx="11012905" cy="4278094"/>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server</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/foo"</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NewService</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ServiceImpl</a:t>
            </a:r>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ServiceImpl</a:t>
            </a:r>
            <a:r>
              <a:rPr lang="en-US" sz="1600" dirty="0">
                <a:solidFill>
                  <a:schemeClr val="bg1"/>
                </a:solidFill>
                <a:latin typeface="Fira Code" panose="020B0809050000020004" pitchFamily="49" charset="0"/>
                <a:ea typeface="Fira Code" panose="020B0809050000020004" pitchFamily="49" charset="0"/>
              </a:rPr>
              <a:t> struct {}</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(s *</a:t>
            </a:r>
            <a:r>
              <a:rPr lang="en-US" sz="1600" dirty="0" err="1">
                <a:solidFill>
                  <a:schemeClr val="bg1"/>
                </a:solidFill>
                <a:latin typeface="Fira Code" panose="020B0809050000020004" pitchFamily="49" charset="0"/>
                <a:ea typeface="Fira Code" panose="020B0809050000020004" pitchFamily="49" charset="0"/>
              </a:rPr>
              <a:t>ServiceImpl</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CreateFoo</a:t>
            </a:r>
            <a:r>
              <a:rPr lang="en-US" sz="1600" dirty="0">
                <a:solidFill>
                  <a:schemeClr val="bg1"/>
                </a:solidFill>
                <a:latin typeface="Fira Code" panose="020B0809050000020004" pitchFamily="49" charset="0"/>
                <a:ea typeface="Fira Code" panose="020B0809050000020004" pitchFamily="49" charset="0"/>
              </a:rPr>
              <a:t>(name string, age int) (*</a:t>
            </a:r>
            <a:r>
              <a:rPr lang="en-US" sz="1600" dirty="0" err="1">
                <a:solidFill>
                  <a:schemeClr val="bg1"/>
                </a:solidFill>
                <a:latin typeface="Fira Code" panose="020B0809050000020004" pitchFamily="49" charset="0"/>
                <a:ea typeface="Fira Code" panose="020B0809050000020004" pitchFamily="49" charset="0"/>
              </a:rPr>
              <a:t>foo.Foo</a:t>
            </a:r>
            <a:r>
              <a:rPr lang="en-US" sz="1600" dirty="0">
                <a:solidFill>
                  <a:schemeClr val="bg1"/>
                </a:solidFill>
                <a:latin typeface="Fira Code" panose="020B0809050000020004" pitchFamily="49" charset="0"/>
                <a:ea typeface="Fira Code" panose="020B0809050000020004" pitchFamily="49" charset="0"/>
              </a:rPr>
              <a:t>, error) {</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757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3001" y="561475"/>
            <a:ext cx="9905998" cy="601579"/>
          </a:xfrm>
        </p:spPr>
        <p:txBody>
          <a:bodyPr>
            <a:normAutofit fontScale="90000"/>
          </a:bodyPr>
          <a:lstStyle/>
          <a:p>
            <a:r>
              <a:rPr lang="en-US" dirty="0"/>
              <a:t>Interfaces as exported abstractions</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601578" y="1644313"/>
            <a:ext cx="11012905" cy="4278094"/>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consumer</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/foo"</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/service/server"</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PrintFoo</a:t>
            </a:r>
            <a:r>
              <a:rPr lang="en-US" sz="1600" dirty="0">
                <a:solidFill>
                  <a:schemeClr val="bg1"/>
                </a:solidFill>
                <a:latin typeface="Fira Code" panose="020B0809050000020004" pitchFamily="49" charset="0"/>
                <a:ea typeface="Fira Code" panose="020B0809050000020004" pitchFamily="49" charset="0"/>
              </a:rPr>
              <a:t>(id int64, s </a:t>
            </a:r>
            <a:r>
              <a:rPr lang="en-US" sz="1600" dirty="0" err="1">
                <a:solidFill>
                  <a:schemeClr val="bg1"/>
                </a:solidFill>
                <a:latin typeface="Fira Code" panose="020B0809050000020004" pitchFamily="49" charset="0"/>
                <a:ea typeface="Fira Code" panose="020B0809050000020004" pitchFamily="49" charset="0"/>
              </a:rPr>
              <a:t>server.Service</a:t>
            </a:r>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foo, err := </a:t>
            </a:r>
            <a:r>
              <a:rPr lang="en-US" sz="1600" dirty="0" err="1">
                <a:solidFill>
                  <a:schemeClr val="bg1"/>
                </a:solidFill>
                <a:latin typeface="Fira Code" panose="020B0809050000020004" pitchFamily="49" charset="0"/>
                <a:ea typeface="Fira Code" panose="020B0809050000020004" pitchFamily="49" charset="0"/>
              </a:rPr>
              <a:t>s.GetFoo</a:t>
            </a:r>
            <a:r>
              <a:rPr lang="en-US" sz="1600" dirty="0">
                <a:solidFill>
                  <a:schemeClr val="bg1"/>
                </a:solidFill>
                <a:latin typeface="Fira Code" panose="020B0809050000020004" pitchFamily="49" charset="0"/>
                <a:ea typeface="Fira Code" panose="020B0809050000020004" pitchFamily="49" charset="0"/>
              </a:rPr>
              <a:t>(id)</a:t>
            </a:r>
          </a:p>
          <a:p>
            <a:pPr indent="461963"/>
            <a:r>
              <a:rPr lang="en-US" sz="1600" dirty="0">
                <a:solidFill>
                  <a:schemeClr val="bg1"/>
                </a:solidFill>
                <a:latin typeface="Fira Code" panose="020B0809050000020004" pitchFamily="49" charset="0"/>
                <a:ea typeface="Fira Code" panose="020B0809050000020004" pitchFamily="49" charset="0"/>
              </a:rPr>
              <a:t>  if err != nil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fmt.Printf</a:t>
            </a:r>
            <a:r>
              <a:rPr lang="en-US" sz="1600" dirty="0">
                <a:solidFill>
                  <a:schemeClr val="bg1"/>
                </a:solidFill>
                <a:latin typeface="Fira Code" panose="020B0809050000020004" pitchFamily="49" charset="0"/>
                <a:ea typeface="Fira Code" panose="020B0809050000020004" pitchFamily="49" charset="0"/>
              </a:rPr>
              <a:t>("unable to get Foo with ID=%d: %v", id, err)</a:t>
            </a:r>
          </a:p>
          <a:p>
            <a:pPr indent="461963"/>
            <a:r>
              <a:rPr lang="en-US" sz="1600" dirty="0">
                <a:solidFill>
                  <a:schemeClr val="bg1"/>
                </a:solidFill>
                <a:latin typeface="Fira Code" panose="020B0809050000020004" pitchFamily="49" charset="0"/>
                <a:ea typeface="Fira Code" panose="020B0809050000020004" pitchFamily="49" charset="0"/>
              </a:rPr>
              <a:t>    return</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fmt.Printf</a:t>
            </a:r>
            <a:r>
              <a:rPr lang="en-US" sz="1600" dirty="0">
                <a:solidFill>
                  <a:schemeClr val="bg1"/>
                </a:solidFill>
                <a:latin typeface="Fira Code" panose="020B0809050000020004" pitchFamily="49" charset="0"/>
                <a:ea typeface="Fira Code" panose="020B0809050000020004" pitchFamily="49" charset="0"/>
              </a:rPr>
              <a:t>("%#v\n", *foo)</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262391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A493BC-CC67-695F-75EF-4CBEE1E1AA19}"/>
              </a:ext>
            </a:extLst>
          </p:cNvPr>
          <p:cNvSpPr>
            <a:spLocks noGrp="1"/>
          </p:cNvSpPr>
          <p:nvPr>
            <p:ph type="body" sz="half" idx="2"/>
          </p:nvPr>
        </p:nvSpPr>
        <p:spPr>
          <a:xfrm>
            <a:off x="3622947" y="465222"/>
            <a:ext cx="6230584" cy="1548064"/>
          </a:xfrm>
        </p:spPr>
        <p:txBody>
          <a:bodyPr>
            <a:normAutofit fontScale="92500"/>
          </a:bodyPr>
          <a:lstStyle/>
          <a:p>
            <a:pPr algn="ctr">
              <a:lnSpc>
                <a:spcPct val="150000"/>
              </a:lnSpc>
            </a:pPr>
            <a:r>
              <a:rPr lang="en-US" sz="3600" dirty="0"/>
              <a:t>🎉 It's My Birthday!! 🎉</a:t>
            </a:r>
            <a:br>
              <a:rPr lang="en-US" sz="3600" dirty="0"/>
            </a:br>
            <a:r>
              <a:rPr lang="en-US" sz="3600" dirty="0"/>
              <a:t>🥂 👴🏻 🍻</a:t>
            </a:r>
          </a:p>
        </p:txBody>
      </p:sp>
      <p:pic>
        <p:nvPicPr>
          <p:cNvPr id="8" name="Picture 7">
            <a:extLst>
              <a:ext uri="{FF2B5EF4-FFF2-40B4-BE49-F238E27FC236}">
                <a16:creationId xmlns:a16="http://schemas.microsoft.com/office/drawing/2014/main" id="{B13A4FF1-C67F-E3C2-B790-601ABBD3BDA5}"/>
              </a:ext>
            </a:extLst>
          </p:cNvPr>
          <p:cNvPicPr>
            <a:picLocks noChangeAspect="1"/>
          </p:cNvPicPr>
          <p:nvPr/>
        </p:nvPicPr>
        <p:blipFill>
          <a:blip r:embed="rId3"/>
          <a:stretch>
            <a:fillRect/>
          </a:stretch>
        </p:blipFill>
        <p:spPr>
          <a:xfrm>
            <a:off x="3846649" y="1757915"/>
            <a:ext cx="5334001" cy="5334001"/>
          </a:xfrm>
          <a:prstGeom prst="rect">
            <a:avLst/>
          </a:prstGeom>
        </p:spPr>
      </p:pic>
      <p:sp>
        <p:nvSpPr>
          <p:cNvPr id="10" name="TextBox 9">
            <a:extLst>
              <a:ext uri="{FF2B5EF4-FFF2-40B4-BE49-F238E27FC236}">
                <a16:creationId xmlns:a16="http://schemas.microsoft.com/office/drawing/2014/main" id="{FF0D006A-8E33-2BAD-8BC3-EF6460D83FA2}"/>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159001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050758" y="764373"/>
            <a:ext cx="10114548" cy="968174"/>
          </a:xfrm>
        </p:spPr>
        <p:txBody>
          <a:bodyPr>
            <a:normAutofit/>
          </a:bodyPr>
          <a:lstStyle/>
          <a:p>
            <a:r>
              <a:rPr lang="en-US" sz="3600" dirty="0"/>
              <a:t>Interfaces as exported abstractions</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872920"/>
            <a:ext cx="9905998" cy="3437019"/>
          </a:xfrm>
        </p:spPr>
        <p:txBody>
          <a:bodyPr>
            <a:normAutofit/>
          </a:bodyPr>
          <a:lstStyle/>
          <a:p>
            <a:pPr marL="0" indent="0">
              <a:lnSpc>
                <a:spcPct val="200000"/>
              </a:lnSpc>
              <a:buNone/>
            </a:pPr>
            <a:r>
              <a:rPr lang="en-US" dirty="0"/>
              <a:t>Interfaces in Go</a:t>
            </a:r>
          </a:p>
          <a:p>
            <a:pPr lvl="1">
              <a:lnSpc>
                <a:spcPct val="200000"/>
              </a:lnSpc>
            </a:pPr>
            <a:r>
              <a:rPr lang="en-US" dirty="0"/>
              <a:t>Define one or more methods that represent some set of behavior</a:t>
            </a:r>
          </a:p>
          <a:p>
            <a:pPr lvl="1">
              <a:lnSpc>
                <a:spcPct val="200000"/>
              </a:lnSpc>
            </a:pPr>
            <a:r>
              <a:rPr lang="en-US" dirty="0"/>
              <a:t>Satisfied implicitly by any type having the right methods</a:t>
            </a:r>
          </a:p>
          <a:p>
            <a:pPr lvl="1">
              <a:lnSpc>
                <a:spcPct val="200000"/>
              </a:lnSpc>
            </a:pPr>
            <a:r>
              <a:rPr lang="en-US" dirty="0"/>
              <a:t>Should be defined by the </a:t>
            </a:r>
            <a:r>
              <a:rPr lang="en-US" b="1" dirty="0"/>
              <a:t>consumer</a:t>
            </a:r>
            <a:r>
              <a:rPr lang="en-US" dirty="0"/>
              <a:t>, not the provider</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56561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786063"/>
          </a:xfrm>
        </p:spPr>
        <p:txBody>
          <a:bodyPr>
            <a:normAutofit fontScale="90000"/>
          </a:bodyPr>
          <a:lstStyle/>
          <a:p>
            <a:r>
              <a:rPr lang="en-US" dirty="0"/>
              <a:t>Interfaces as exported abstractions</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403688"/>
            <a:ext cx="9905998" cy="4323347"/>
          </a:xfrm>
        </p:spPr>
        <p:txBody>
          <a:bodyPr>
            <a:normAutofit fontScale="92500"/>
          </a:bodyPr>
          <a:lstStyle/>
          <a:p>
            <a:pPr marL="0" indent="0">
              <a:lnSpc>
                <a:spcPct val="200000"/>
              </a:lnSpc>
              <a:buNone/>
            </a:pPr>
            <a:r>
              <a:rPr lang="en-US" dirty="0"/>
              <a:t>Interfaces in Go</a:t>
            </a:r>
          </a:p>
          <a:p>
            <a:pPr lvl="1">
              <a:lnSpc>
                <a:spcPct val="200000"/>
              </a:lnSpc>
            </a:pPr>
            <a:r>
              <a:rPr lang="en-US" dirty="0"/>
              <a:t>Insulation is "free" - consumer is not bound to </a:t>
            </a:r>
            <a:r>
              <a:rPr lang="en-US" i="1" dirty="0"/>
              <a:t>ANY</a:t>
            </a:r>
            <a:r>
              <a:rPr lang="en-US" dirty="0"/>
              <a:t> implementation</a:t>
            </a:r>
          </a:p>
          <a:p>
            <a:pPr lvl="1">
              <a:lnSpc>
                <a:spcPct val="200000"/>
              </a:lnSpc>
            </a:pPr>
            <a:r>
              <a:rPr lang="en-US" dirty="0"/>
              <a:t>Simplifies testing - tests only need to deal with the method(s) explicitly being called</a:t>
            </a:r>
          </a:p>
          <a:p>
            <a:pPr lvl="1">
              <a:lnSpc>
                <a:spcPct val="200000"/>
              </a:lnSpc>
            </a:pPr>
            <a:r>
              <a:rPr lang="en-US" dirty="0"/>
              <a:t>Eases future development</a:t>
            </a:r>
          </a:p>
          <a:p>
            <a:pPr lvl="2">
              <a:lnSpc>
                <a:spcPct val="200000"/>
              </a:lnSpc>
            </a:pPr>
            <a:r>
              <a:rPr lang="en-US" dirty="0"/>
              <a:t>Implementations can satisfy many interfaces, even those that don't exist yet</a:t>
            </a:r>
          </a:p>
          <a:p>
            <a:pPr lvl="2">
              <a:lnSpc>
                <a:spcPct val="200000"/>
              </a:lnSpc>
            </a:pPr>
            <a:r>
              <a:rPr lang="en-US" dirty="0"/>
              <a:t>Providers can add new functionality without breaking existing interfaces</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282769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3001" y="549898"/>
            <a:ext cx="9905998" cy="601579"/>
          </a:xfrm>
        </p:spPr>
        <p:txBody>
          <a:bodyPr>
            <a:normAutofit fontScale="90000"/>
          </a:bodyPr>
          <a:lstStyle/>
          <a:p>
            <a:r>
              <a:rPr lang="en-US" dirty="0"/>
              <a:t>Interfaces as exported abstractions</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601578" y="1644313"/>
            <a:ext cx="11012905" cy="3539430"/>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consumer</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/foo"</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FooGetter</a:t>
            </a:r>
            <a:r>
              <a:rPr lang="en-US" sz="1600" dirty="0">
                <a:solidFill>
                  <a:schemeClr val="bg1"/>
                </a:solidFill>
                <a:latin typeface="Fira Code" panose="020B0809050000020004" pitchFamily="49" charset="0"/>
                <a:ea typeface="Fira Code" panose="020B0809050000020004" pitchFamily="49" charset="0"/>
              </a:rPr>
              <a:t> defines a "get a Foo by ID" behavior that is satisfied by</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server.Service</a:t>
            </a:r>
            <a:r>
              <a:rPr lang="en-US" sz="1600" dirty="0">
                <a:solidFill>
                  <a:schemeClr val="bg1"/>
                </a:solidFill>
                <a:latin typeface="Fira Code" panose="020B0809050000020004" pitchFamily="49" charset="0"/>
                <a:ea typeface="Fira Code" panose="020B0809050000020004" pitchFamily="49" charset="0"/>
              </a:rPr>
              <a:t> *without* tightly coupling this package to the server</a:t>
            </a:r>
          </a:p>
          <a:p>
            <a:pPr indent="461963"/>
            <a:r>
              <a:rPr lang="en-US" sz="1600" dirty="0">
                <a:solidFill>
                  <a:schemeClr val="bg1"/>
                </a:solidFill>
                <a:latin typeface="Fira Code" panose="020B0809050000020004" pitchFamily="49" charset="0"/>
                <a:ea typeface="Fira Code" panose="020B0809050000020004" pitchFamily="49" charset="0"/>
              </a:rPr>
              <a:t>// implementation</a:t>
            </a:r>
          </a:p>
          <a:p>
            <a:pPr indent="461963"/>
            <a:r>
              <a:rPr lang="en-US" sz="1600" dirty="0">
                <a:solidFill>
                  <a:schemeClr val="bg1"/>
                </a:solidFill>
                <a:latin typeface="Fira Code" panose="020B0809050000020004" pitchFamily="49" charset="0"/>
                <a:ea typeface="Fira Code" panose="020B0809050000020004" pitchFamily="49" charset="0"/>
              </a:rPr>
              <a:t>type </a:t>
            </a:r>
            <a:r>
              <a:rPr lang="en-US" sz="1600" dirty="0" err="1">
                <a:solidFill>
                  <a:schemeClr val="bg1"/>
                </a:solidFill>
                <a:latin typeface="Fira Code" panose="020B0809050000020004" pitchFamily="49" charset="0"/>
                <a:ea typeface="Fira Code" panose="020B0809050000020004" pitchFamily="49" charset="0"/>
              </a:rPr>
              <a:t>FooGetter</a:t>
            </a:r>
            <a:r>
              <a:rPr lang="en-US" sz="1600" dirty="0">
                <a:solidFill>
                  <a:schemeClr val="bg1"/>
                </a:solidFill>
                <a:latin typeface="Fira Code" panose="020B0809050000020004" pitchFamily="49" charset="0"/>
                <a:ea typeface="Fira Code" panose="020B0809050000020004" pitchFamily="49" charset="0"/>
              </a:rPr>
              <a:t> interface {</a:t>
            </a:r>
          </a:p>
          <a:p>
            <a:pPr indent="461963"/>
            <a:r>
              <a:rPr lang="en-US" sz="1600" dirty="0">
                <a:solidFill>
                  <a:schemeClr val="bg1"/>
                </a:solidFill>
                <a:latin typeface="Fira Code" panose="020B0809050000020004" pitchFamily="49" charset="0"/>
                <a:ea typeface="Fira Code" panose="020B0809050000020004" pitchFamily="49" charset="0"/>
              </a:rPr>
              <a:t>  // </a:t>
            </a:r>
            <a:r>
              <a:rPr lang="en-US" sz="1600" dirty="0" err="1">
                <a:solidFill>
                  <a:schemeClr val="bg1"/>
                </a:solidFill>
                <a:latin typeface="Fira Code" panose="020B0809050000020004" pitchFamily="49" charset="0"/>
                <a:ea typeface="Fira Code" panose="020B0809050000020004" pitchFamily="49" charset="0"/>
              </a:rPr>
              <a:t>GetFoo</a:t>
            </a:r>
            <a:r>
              <a:rPr lang="en-US" sz="1600" dirty="0">
                <a:solidFill>
                  <a:schemeClr val="bg1"/>
                </a:solidFill>
                <a:latin typeface="Fira Code" panose="020B0809050000020004" pitchFamily="49" charset="0"/>
                <a:ea typeface="Fira Code" panose="020B0809050000020004" pitchFamily="49" charset="0"/>
              </a:rPr>
              <a:t> accepts a 64-bit integer ID and returns the matching Foo</a:t>
            </a:r>
          </a:p>
          <a:p>
            <a:pPr indent="461963"/>
            <a:r>
              <a:rPr lang="en-US" sz="1600" dirty="0">
                <a:solidFill>
                  <a:schemeClr val="bg1"/>
                </a:solidFill>
                <a:latin typeface="Fira Code" panose="020B0809050000020004" pitchFamily="49" charset="0"/>
                <a:ea typeface="Fira Code" panose="020B0809050000020004" pitchFamily="49" charset="0"/>
              </a:rPr>
              <a:t>  // entity or an error</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GetFoo</a:t>
            </a:r>
            <a:r>
              <a:rPr lang="en-US" sz="1600" dirty="0">
                <a:solidFill>
                  <a:schemeClr val="bg1"/>
                </a:solidFill>
                <a:latin typeface="Fira Code" panose="020B0809050000020004" pitchFamily="49" charset="0"/>
                <a:ea typeface="Fira Code" panose="020B0809050000020004" pitchFamily="49" charset="0"/>
              </a:rPr>
              <a:t>(id int64) (*</a:t>
            </a:r>
            <a:r>
              <a:rPr lang="en-US" sz="1600" dirty="0" err="1">
                <a:solidFill>
                  <a:schemeClr val="bg1"/>
                </a:solidFill>
                <a:latin typeface="Fira Code" panose="020B0809050000020004" pitchFamily="49" charset="0"/>
                <a:ea typeface="Fira Code" panose="020B0809050000020004" pitchFamily="49" charset="0"/>
              </a:rPr>
              <a:t>foo.Foo</a:t>
            </a:r>
            <a:r>
              <a:rPr lang="en-US" sz="1600" dirty="0">
                <a:solidFill>
                  <a:schemeClr val="bg1"/>
                </a:solidFill>
                <a:latin typeface="Fira Code" panose="020B0809050000020004" pitchFamily="49" charset="0"/>
                <a:ea typeface="Fira Code" panose="020B0809050000020004" pitchFamily="49" charset="0"/>
              </a:rPr>
              <a:t>, error)</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21283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a:xfrm>
            <a:off x="1143001" y="634803"/>
            <a:ext cx="9905998" cy="601579"/>
          </a:xfrm>
        </p:spPr>
        <p:txBody>
          <a:bodyPr>
            <a:normAutofit fontScale="90000"/>
          </a:bodyPr>
          <a:lstStyle/>
          <a:p>
            <a:r>
              <a:rPr lang="en-US" dirty="0"/>
              <a:t>Interfaces as exported abstractions</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7" name="TextBox 6">
            <a:extLst>
              <a:ext uri="{FF2B5EF4-FFF2-40B4-BE49-F238E27FC236}">
                <a16:creationId xmlns:a16="http://schemas.microsoft.com/office/drawing/2014/main" id="{FD950751-5142-F869-4422-49ADF30E7F09}"/>
              </a:ext>
            </a:extLst>
          </p:cNvPr>
          <p:cNvSpPr txBox="1"/>
          <p:nvPr/>
        </p:nvSpPr>
        <p:spPr>
          <a:xfrm>
            <a:off x="589547" y="1512374"/>
            <a:ext cx="11012905" cy="4278094"/>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package consumer</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import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/foo"</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example.com</a:t>
            </a:r>
            <a:r>
              <a:rPr lang="en-US" sz="1600" dirty="0">
                <a:solidFill>
                  <a:schemeClr val="bg1"/>
                </a:solidFill>
                <a:latin typeface="Fira Code" panose="020B0809050000020004" pitchFamily="49" charset="0"/>
                <a:ea typeface="Fira Code" panose="020B0809050000020004" pitchFamily="49" charset="0"/>
              </a:rPr>
              <a:t>/</a:t>
            </a:r>
            <a:r>
              <a:rPr lang="en-US" sz="1600" dirty="0" err="1">
                <a:solidFill>
                  <a:schemeClr val="bg1"/>
                </a:solidFill>
                <a:latin typeface="Fira Code" panose="020B0809050000020004" pitchFamily="49" charset="0"/>
                <a:ea typeface="Fira Code" panose="020B0809050000020004" pitchFamily="49" charset="0"/>
              </a:rPr>
              <a:t>gooop</a:t>
            </a:r>
            <a:r>
              <a:rPr lang="en-US" sz="1600" dirty="0">
                <a:solidFill>
                  <a:schemeClr val="bg1"/>
                </a:solidFill>
                <a:latin typeface="Fira Code" panose="020B0809050000020004" pitchFamily="49" charset="0"/>
                <a:ea typeface="Fira Code" panose="020B0809050000020004" pitchFamily="49" charset="0"/>
              </a:rPr>
              <a:t>/service/server"</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func</a:t>
            </a:r>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PrintFoo</a:t>
            </a:r>
            <a:r>
              <a:rPr lang="en-US" sz="1600" dirty="0">
                <a:solidFill>
                  <a:schemeClr val="bg1"/>
                </a:solidFill>
                <a:latin typeface="Fira Code" panose="020B0809050000020004" pitchFamily="49" charset="0"/>
                <a:ea typeface="Fira Code" panose="020B0809050000020004" pitchFamily="49" charset="0"/>
              </a:rPr>
              <a:t>(id int64, g </a:t>
            </a:r>
            <a:r>
              <a:rPr lang="en-US" sz="1600" dirty="0" err="1">
                <a:solidFill>
                  <a:schemeClr val="bg1"/>
                </a:solidFill>
                <a:latin typeface="Fira Code" panose="020B0809050000020004" pitchFamily="49" charset="0"/>
                <a:ea typeface="Fira Code" panose="020B0809050000020004" pitchFamily="49" charset="0"/>
              </a:rPr>
              <a:t>FooGetter</a:t>
            </a:r>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foo, err := </a:t>
            </a:r>
            <a:r>
              <a:rPr lang="en-US" sz="1600" dirty="0" err="1">
                <a:solidFill>
                  <a:schemeClr val="bg1"/>
                </a:solidFill>
                <a:latin typeface="Fira Code" panose="020B0809050000020004" pitchFamily="49" charset="0"/>
                <a:ea typeface="Fira Code" panose="020B0809050000020004" pitchFamily="49" charset="0"/>
              </a:rPr>
              <a:t>g.GetFoo</a:t>
            </a:r>
            <a:r>
              <a:rPr lang="en-US" sz="1600" dirty="0">
                <a:solidFill>
                  <a:schemeClr val="bg1"/>
                </a:solidFill>
                <a:latin typeface="Fira Code" panose="020B0809050000020004" pitchFamily="49" charset="0"/>
                <a:ea typeface="Fira Code" panose="020B0809050000020004" pitchFamily="49" charset="0"/>
              </a:rPr>
              <a:t>(id)</a:t>
            </a:r>
          </a:p>
          <a:p>
            <a:pPr indent="461963"/>
            <a:r>
              <a:rPr lang="en-US" sz="1600" dirty="0">
                <a:solidFill>
                  <a:schemeClr val="bg1"/>
                </a:solidFill>
                <a:latin typeface="Fira Code" panose="020B0809050000020004" pitchFamily="49" charset="0"/>
                <a:ea typeface="Fira Code" panose="020B0809050000020004" pitchFamily="49" charset="0"/>
              </a:rPr>
              <a:t>  if err != nil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fmt.Printf</a:t>
            </a:r>
            <a:r>
              <a:rPr lang="en-US" sz="1600" dirty="0">
                <a:solidFill>
                  <a:schemeClr val="bg1"/>
                </a:solidFill>
                <a:latin typeface="Fira Code" panose="020B0809050000020004" pitchFamily="49" charset="0"/>
                <a:ea typeface="Fira Code" panose="020B0809050000020004" pitchFamily="49" charset="0"/>
              </a:rPr>
              <a:t>("unable to get Foo with ID=%d: %v", id, err)</a:t>
            </a:r>
          </a:p>
          <a:p>
            <a:pPr indent="461963"/>
            <a:r>
              <a:rPr lang="en-US" sz="1600" dirty="0">
                <a:solidFill>
                  <a:schemeClr val="bg1"/>
                </a:solidFill>
                <a:latin typeface="Fira Code" panose="020B0809050000020004" pitchFamily="49" charset="0"/>
                <a:ea typeface="Fira Code" panose="020B0809050000020004" pitchFamily="49" charset="0"/>
              </a:rPr>
              <a:t>    return</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fmt.Printf</a:t>
            </a:r>
            <a:r>
              <a:rPr lang="en-US" sz="1600" dirty="0">
                <a:solidFill>
                  <a:schemeClr val="bg1"/>
                </a:solidFill>
                <a:latin typeface="Fira Code" panose="020B0809050000020004" pitchFamily="49" charset="0"/>
                <a:ea typeface="Fira Code" panose="020B0809050000020004" pitchFamily="49" charset="0"/>
              </a:rPr>
              <a:t>("%#v\n", *foo)</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3" name="TextBox 2">
            <a:extLst>
              <a:ext uri="{FF2B5EF4-FFF2-40B4-BE49-F238E27FC236}">
                <a16:creationId xmlns:a16="http://schemas.microsoft.com/office/drawing/2014/main" id="{C13F9B10-6A4A-4113-D899-18CDBD90A75B}"/>
              </a:ext>
            </a:extLst>
          </p:cNvPr>
          <p:cNvSpPr txBox="1"/>
          <p:nvPr/>
        </p:nvSpPr>
        <p:spPr>
          <a:xfrm>
            <a:off x="1296475" y="2765381"/>
            <a:ext cx="4522434" cy="338554"/>
          </a:xfrm>
          <a:prstGeom prst="rect">
            <a:avLst/>
          </a:prstGeom>
          <a:solidFill>
            <a:schemeClr val="tx1"/>
          </a:solidFill>
          <a:ln>
            <a:noFill/>
          </a:ln>
        </p:spPr>
        <p:txBody>
          <a:bodyPr wrap="square" rtlCol="0">
            <a:spAutoFit/>
          </a:bodyPr>
          <a:lstStyle/>
          <a:p>
            <a:r>
              <a:rPr lang="en-US" sz="1600" strike="sngStrike" dirty="0">
                <a:solidFill>
                  <a:schemeClr val="bg1"/>
                </a:solidFill>
                <a:latin typeface="Fira Code" panose="020B0809050000020004" pitchFamily="49" charset="0"/>
                <a:ea typeface="Fira Code" panose="020B0809050000020004" pitchFamily="49" charset="0"/>
              </a:rPr>
              <a:t>"</a:t>
            </a:r>
            <a:r>
              <a:rPr lang="en-US" sz="1600" strike="sngStrike" dirty="0" err="1">
                <a:solidFill>
                  <a:schemeClr val="bg1"/>
                </a:solidFill>
                <a:latin typeface="Fira Code" panose="020B0809050000020004" pitchFamily="49" charset="0"/>
                <a:ea typeface="Fira Code" panose="020B0809050000020004" pitchFamily="49" charset="0"/>
              </a:rPr>
              <a:t>example.com</a:t>
            </a:r>
            <a:r>
              <a:rPr lang="en-US" sz="1600" strike="sngStrike" dirty="0">
                <a:solidFill>
                  <a:schemeClr val="bg1"/>
                </a:solidFill>
                <a:latin typeface="Fira Code" panose="020B0809050000020004" pitchFamily="49" charset="0"/>
                <a:ea typeface="Fira Code" panose="020B0809050000020004" pitchFamily="49" charset="0"/>
              </a:rPr>
              <a:t>/</a:t>
            </a:r>
            <a:r>
              <a:rPr lang="en-US" sz="1600" strike="sngStrike" dirty="0" err="1">
                <a:solidFill>
                  <a:schemeClr val="bg1"/>
                </a:solidFill>
                <a:latin typeface="Fira Code" panose="020B0809050000020004" pitchFamily="49" charset="0"/>
                <a:ea typeface="Fira Code" panose="020B0809050000020004" pitchFamily="49" charset="0"/>
              </a:rPr>
              <a:t>gooop</a:t>
            </a:r>
            <a:r>
              <a:rPr lang="en-US" sz="1600" strike="sngStrike" dirty="0">
                <a:solidFill>
                  <a:schemeClr val="bg1"/>
                </a:solidFill>
                <a:latin typeface="Fira Code" panose="020B0809050000020004" pitchFamily="49" charset="0"/>
                <a:ea typeface="Fira Code" panose="020B0809050000020004" pitchFamily="49" charset="0"/>
              </a:rPr>
              <a:t>/service/server"</a:t>
            </a:r>
          </a:p>
        </p:txBody>
      </p:sp>
    </p:spTree>
    <p:extLst>
      <p:ext uri="{BB962C8B-B14F-4D97-AF65-F5344CB8AC3E}">
        <p14:creationId xmlns:p14="http://schemas.microsoft.com/office/powerpoint/2010/main" val="13087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941095" y="764373"/>
            <a:ext cx="9565105" cy="1293028"/>
          </a:xfrm>
        </p:spPr>
        <p:txBody>
          <a:bodyPr>
            <a:normAutofit/>
          </a:bodyPr>
          <a:lstStyle/>
          <a:p>
            <a:r>
              <a:rPr lang="en-US" sz="3600" dirty="0"/>
              <a:t>Interfaces as exported abstractions</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993233"/>
            <a:ext cx="9905998" cy="3517230"/>
          </a:xfrm>
        </p:spPr>
        <p:txBody>
          <a:bodyPr>
            <a:normAutofit/>
          </a:bodyPr>
          <a:lstStyle/>
          <a:p>
            <a:pPr marL="0" indent="0">
              <a:lnSpc>
                <a:spcPct val="200000"/>
              </a:lnSpc>
              <a:buNone/>
            </a:pPr>
            <a:r>
              <a:rPr lang="en-US" dirty="0"/>
              <a:t>Signs of GOOOP</a:t>
            </a:r>
          </a:p>
          <a:p>
            <a:pPr lvl="1">
              <a:lnSpc>
                <a:spcPct val="200000"/>
              </a:lnSpc>
            </a:pPr>
            <a:r>
              <a:rPr lang="en-US" dirty="0"/>
              <a:t>Used the "good" name for the interface</a:t>
            </a:r>
          </a:p>
          <a:p>
            <a:pPr lvl="1">
              <a:lnSpc>
                <a:spcPct val="200000"/>
              </a:lnSpc>
            </a:pPr>
            <a:r>
              <a:rPr lang="en-US" dirty="0"/>
              <a:t>The implementation has an </a:t>
            </a:r>
            <a:r>
              <a:rPr lang="en-US" dirty="0" err="1">
                <a:latin typeface="Fira Code" panose="020B0809050000020004" pitchFamily="49" charset="0"/>
                <a:ea typeface="Fira Code" panose="020B0809050000020004" pitchFamily="49" charset="0"/>
              </a:rPr>
              <a:t>Impl</a:t>
            </a:r>
            <a:r>
              <a:rPr lang="en-US" dirty="0"/>
              <a:t> (or similar) suffix</a:t>
            </a:r>
          </a:p>
          <a:p>
            <a:pPr lvl="1">
              <a:lnSpc>
                <a:spcPct val="200000"/>
              </a:lnSpc>
            </a:pPr>
            <a:r>
              <a:rPr lang="en-US" dirty="0"/>
              <a:t>The interface re-declares every method on the implementation struct</a:t>
            </a:r>
          </a:p>
          <a:p>
            <a:pPr lvl="1">
              <a:lnSpc>
                <a:spcPct val="200000"/>
              </a:lnSpc>
            </a:pPr>
            <a:r>
              <a:rPr lang="en-US" dirty="0"/>
              <a:t>There are no references to the interface in the package that declares it</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41528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C353-8E57-8443-F477-ECDA8202A48D}"/>
              </a:ext>
            </a:extLst>
          </p:cNvPr>
          <p:cNvSpPr>
            <a:spLocks noGrp="1"/>
          </p:cNvSpPr>
          <p:nvPr>
            <p:ph type="title"/>
          </p:nvPr>
        </p:nvSpPr>
        <p:spPr/>
        <p:txBody>
          <a:bodyPr/>
          <a:lstStyle/>
          <a:p>
            <a:r>
              <a:rPr lang="en-US" dirty="0"/>
              <a:t>Examples of </a:t>
            </a:r>
            <a:r>
              <a:rPr lang="en-US" dirty="0" err="1"/>
              <a:t>gooop</a:t>
            </a:r>
            <a:endParaRPr lang="en-US" dirty="0"/>
          </a:p>
        </p:txBody>
      </p:sp>
      <p:sp>
        <p:nvSpPr>
          <p:cNvPr id="3" name="Content Placeholder 2">
            <a:extLst>
              <a:ext uri="{FF2B5EF4-FFF2-40B4-BE49-F238E27FC236}">
                <a16:creationId xmlns:a16="http://schemas.microsoft.com/office/drawing/2014/main" id="{9E10A413-C0FB-E8CB-EB13-503A84433C71}"/>
              </a:ext>
            </a:extLst>
          </p:cNvPr>
          <p:cNvSpPr>
            <a:spLocks noGrp="1"/>
          </p:cNvSpPr>
          <p:nvPr>
            <p:ph idx="1"/>
          </p:nvPr>
        </p:nvSpPr>
        <p:spPr>
          <a:xfrm>
            <a:off x="1141413" y="2073446"/>
            <a:ext cx="9905998" cy="1905000"/>
          </a:xfrm>
        </p:spPr>
        <p:txBody>
          <a:bodyPr>
            <a:normAutofit/>
          </a:bodyPr>
          <a:lstStyle/>
          <a:p>
            <a:pPr marL="0" indent="0">
              <a:lnSpc>
                <a:spcPct val="200000"/>
              </a:lnSpc>
              <a:buNone/>
            </a:pPr>
            <a:r>
              <a:rPr lang="en-US" sz="3600" dirty="0"/>
              <a:t>3. Applying architectural patterns literally</a:t>
            </a:r>
          </a:p>
        </p:txBody>
      </p:sp>
      <p:sp>
        <p:nvSpPr>
          <p:cNvPr id="6" name="TextBox 5">
            <a:extLst>
              <a:ext uri="{FF2B5EF4-FFF2-40B4-BE49-F238E27FC236}">
                <a16:creationId xmlns:a16="http://schemas.microsoft.com/office/drawing/2014/main" id="{EF99FF36-C71B-9B61-1470-1C367269FBBA}"/>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2271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826168"/>
          </a:xfrm>
        </p:spPr>
        <p:txBody>
          <a:bodyPr/>
          <a:lstStyle/>
          <a:p>
            <a:r>
              <a:rPr lang="en-US" dirty="0"/>
              <a:t>Architectural patterns</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435769"/>
            <a:ext cx="9905998" cy="3767828"/>
          </a:xfrm>
        </p:spPr>
        <p:txBody>
          <a:bodyPr>
            <a:normAutofit/>
          </a:bodyPr>
          <a:lstStyle/>
          <a:p>
            <a:pPr>
              <a:lnSpc>
                <a:spcPct val="200000"/>
              </a:lnSpc>
            </a:pPr>
            <a:r>
              <a:rPr lang="en-US" sz="2400" dirty="0"/>
              <a:t>Many new gophers ask "How should I structure my project?"</a:t>
            </a:r>
          </a:p>
          <a:p>
            <a:pPr>
              <a:lnSpc>
                <a:spcPct val="200000"/>
              </a:lnSpc>
            </a:pPr>
            <a:r>
              <a:rPr lang="en-US" sz="2400" dirty="0"/>
              <a:t>Lots of opinions and examples</a:t>
            </a:r>
          </a:p>
          <a:p>
            <a:pPr>
              <a:lnSpc>
                <a:spcPct val="200000"/>
              </a:lnSpc>
            </a:pPr>
            <a:r>
              <a:rPr lang="en-US" sz="2400" dirty="0"/>
              <a:t>Prior art in OOP … b</a:t>
            </a:r>
            <a:r>
              <a:rPr lang="en-US" sz="2200" dirty="0"/>
              <a:t>ut Go is not </a:t>
            </a:r>
            <a:r>
              <a:rPr lang="en-US" sz="2200" i="1" dirty="0"/>
              <a:t>really</a:t>
            </a:r>
            <a:r>
              <a:rPr lang="en-US" sz="2200" dirty="0"/>
              <a:t> OO</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25874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826168"/>
          </a:xfrm>
        </p:spPr>
        <p:txBody>
          <a:bodyPr/>
          <a:lstStyle/>
          <a:p>
            <a:r>
              <a:rPr lang="en-US" dirty="0"/>
              <a:t>Clean Architecture</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3001" y="1551802"/>
            <a:ext cx="9905998" cy="3962400"/>
          </a:xfrm>
        </p:spPr>
        <p:txBody>
          <a:bodyPr>
            <a:noAutofit/>
          </a:bodyPr>
          <a:lstStyle/>
          <a:p>
            <a:pPr>
              <a:lnSpc>
                <a:spcPct val="200000"/>
              </a:lnSpc>
            </a:pPr>
            <a:r>
              <a:rPr lang="en-US" dirty="0"/>
              <a:t>Defined by "Uncle Bob" Martin in 2012</a:t>
            </a:r>
          </a:p>
          <a:p>
            <a:pPr lvl="1">
              <a:lnSpc>
                <a:spcPct val="200000"/>
              </a:lnSpc>
            </a:pPr>
            <a:r>
              <a:rPr lang="en-US" dirty="0"/>
              <a:t>Pattern for software with clean boundaries that make it easier to maintain</a:t>
            </a:r>
          </a:p>
          <a:p>
            <a:pPr>
              <a:lnSpc>
                <a:spcPct val="200000"/>
              </a:lnSpc>
            </a:pPr>
            <a:r>
              <a:rPr lang="en-US" dirty="0"/>
              <a:t>Combines several other patterns with a focus on practical guidance</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5653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930442"/>
          </a:xfrm>
        </p:spPr>
        <p:txBody>
          <a:bodyPr/>
          <a:lstStyle/>
          <a:p>
            <a:r>
              <a:rPr lang="en-US" dirty="0"/>
              <a:t>Clean Architecture</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sz="half" idx="1"/>
          </p:nvPr>
        </p:nvSpPr>
        <p:spPr>
          <a:xfrm>
            <a:off x="510122" y="1260629"/>
            <a:ext cx="6023810" cy="4884075"/>
          </a:xfrm>
        </p:spPr>
        <p:txBody>
          <a:bodyPr>
            <a:noAutofit/>
          </a:bodyPr>
          <a:lstStyle/>
          <a:p>
            <a:pPr>
              <a:lnSpc>
                <a:spcPct val="200000"/>
              </a:lnSpc>
            </a:pPr>
            <a:r>
              <a:rPr lang="en-US" dirty="0"/>
              <a:t>4 layers (but allows for more)</a:t>
            </a:r>
          </a:p>
          <a:p>
            <a:pPr lvl="1">
              <a:lnSpc>
                <a:spcPct val="200000"/>
              </a:lnSpc>
            </a:pPr>
            <a:r>
              <a:rPr lang="en-US" dirty="0"/>
              <a:t>Entities</a:t>
            </a:r>
          </a:p>
          <a:p>
            <a:pPr lvl="1">
              <a:lnSpc>
                <a:spcPct val="200000"/>
              </a:lnSpc>
            </a:pPr>
            <a:r>
              <a:rPr lang="en-US" dirty="0"/>
              <a:t>Use Cases</a:t>
            </a:r>
          </a:p>
          <a:p>
            <a:pPr lvl="1">
              <a:lnSpc>
                <a:spcPct val="200000"/>
              </a:lnSpc>
            </a:pPr>
            <a:r>
              <a:rPr lang="en-US" dirty="0"/>
              <a:t>Interfaces and Adapters</a:t>
            </a:r>
          </a:p>
          <a:p>
            <a:pPr lvl="1">
              <a:lnSpc>
                <a:spcPct val="200000"/>
              </a:lnSpc>
            </a:pPr>
            <a:r>
              <a:rPr lang="en-US" dirty="0"/>
              <a:t>Frameworks and Drivers</a:t>
            </a:r>
          </a:p>
          <a:p>
            <a:pPr>
              <a:lnSpc>
                <a:spcPct val="200000"/>
              </a:lnSpc>
            </a:pPr>
            <a:r>
              <a:rPr lang="en-US" dirty="0"/>
              <a:t>Dependencies can only point inward</a:t>
            </a:r>
          </a:p>
        </p:txBody>
      </p:sp>
      <p:pic>
        <p:nvPicPr>
          <p:cNvPr id="7" name="Content Placeholder 6">
            <a:extLst>
              <a:ext uri="{FF2B5EF4-FFF2-40B4-BE49-F238E27FC236}">
                <a16:creationId xmlns:a16="http://schemas.microsoft.com/office/drawing/2014/main" id="{796B023D-2F48-FF5B-F9FE-0B9C644DDB6E}"/>
              </a:ext>
            </a:extLst>
          </p:cNvPr>
          <p:cNvPicPr>
            <a:picLocks noGrp="1" noChangeAspect="1"/>
          </p:cNvPicPr>
          <p:nvPr>
            <p:ph sz="half" idx="2"/>
          </p:nvPr>
        </p:nvPicPr>
        <p:blipFill>
          <a:blip r:embed="rId3"/>
          <a:stretch>
            <a:fillRect/>
          </a:stretch>
        </p:blipFill>
        <p:spPr>
          <a:xfrm>
            <a:off x="6793651" y="1999248"/>
            <a:ext cx="4253760" cy="3124200"/>
          </a:xfrm>
        </p:spPr>
      </p:pic>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32858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1DF5-1A05-D735-D864-81EC0669FEA0}"/>
              </a:ext>
            </a:extLst>
          </p:cNvPr>
          <p:cNvSpPr>
            <a:spLocks noGrp="1"/>
          </p:cNvSpPr>
          <p:nvPr>
            <p:ph type="title"/>
          </p:nvPr>
        </p:nvSpPr>
        <p:spPr>
          <a:xfrm>
            <a:off x="1141413" y="609600"/>
            <a:ext cx="9905998" cy="826168"/>
          </a:xfrm>
        </p:spPr>
        <p:txBody>
          <a:bodyPr/>
          <a:lstStyle/>
          <a:p>
            <a:r>
              <a:rPr lang="en-US" dirty="0"/>
              <a:t>Model, View, *</a:t>
            </a:r>
          </a:p>
        </p:txBody>
      </p:sp>
      <p:sp>
        <p:nvSpPr>
          <p:cNvPr id="3" name="Content Placeholder 2">
            <a:extLst>
              <a:ext uri="{FF2B5EF4-FFF2-40B4-BE49-F238E27FC236}">
                <a16:creationId xmlns:a16="http://schemas.microsoft.com/office/drawing/2014/main" id="{A93B03D0-22B8-AAA8-37D6-01F9F85D1FA2}"/>
              </a:ext>
            </a:extLst>
          </p:cNvPr>
          <p:cNvSpPr>
            <a:spLocks noGrp="1"/>
          </p:cNvSpPr>
          <p:nvPr>
            <p:ph idx="1"/>
          </p:nvPr>
        </p:nvSpPr>
        <p:spPr>
          <a:xfrm>
            <a:off x="1141413" y="1435768"/>
            <a:ext cx="9905998" cy="4010526"/>
          </a:xfrm>
        </p:spPr>
        <p:txBody>
          <a:bodyPr>
            <a:normAutofit/>
          </a:bodyPr>
          <a:lstStyle/>
          <a:p>
            <a:pPr>
              <a:lnSpc>
                <a:spcPct val="200000"/>
              </a:lnSpc>
            </a:pPr>
            <a:r>
              <a:rPr lang="en-US" dirty="0"/>
              <a:t>Focus on building user interfaces</a:t>
            </a:r>
          </a:p>
          <a:p>
            <a:pPr lvl="1">
              <a:lnSpc>
                <a:spcPct val="200000"/>
              </a:lnSpc>
            </a:pPr>
            <a:r>
              <a:rPr lang="en-US" sz="2000" dirty="0"/>
              <a:t>Model</a:t>
            </a:r>
          </a:p>
          <a:p>
            <a:pPr lvl="1">
              <a:lnSpc>
                <a:spcPct val="200000"/>
              </a:lnSpc>
            </a:pPr>
            <a:r>
              <a:rPr lang="en-US" sz="2000" dirty="0"/>
              <a:t>View</a:t>
            </a:r>
          </a:p>
          <a:p>
            <a:pPr lvl="1">
              <a:lnSpc>
                <a:spcPct val="200000"/>
              </a:lnSpc>
            </a:pPr>
            <a:r>
              <a:rPr lang="en-US" sz="2000" dirty="0"/>
              <a:t>Controller</a:t>
            </a:r>
            <a:r>
              <a:rPr lang="en-US" sz="2000"/>
              <a:t>/Presenter</a:t>
            </a:r>
            <a:endParaRPr lang="en-US" sz="2000" dirty="0"/>
          </a:p>
          <a:p>
            <a:pPr>
              <a:lnSpc>
                <a:spcPct val="200000"/>
              </a:lnSpc>
            </a:pPr>
            <a:r>
              <a:rPr lang="en-US" dirty="0"/>
              <a:t>Common in web applications</a:t>
            </a:r>
          </a:p>
        </p:txBody>
      </p:sp>
      <p:sp>
        <p:nvSpPr>
          <p:cNvPr id="4" name="TextBox 3">
            <a:extLst>
              <a:ext uri="{FF2B5EF4-FFF2-40B4-BE49-F238E27FC236}">
                <a16:creationId xmlns:a16="http://schemas.microsoft.com/office/drawing/2014/main" id="{794F784F-340D-759D-62CD-224BC74EFFFC}"/>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97764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FC9F-2D4A-1FF5-B176-A37638569614}"/>
              </a:ext>
            </a:extLst>
          </p:cNvPr>
          <p:cNvSpPr>
            <a:spLocks noGrp="1"/>
          </p:cNvSpPr>
          <p:nvPr>
            <p:ph type="title"/>
          </p:nvPr>
        </p:nvSpPr>
        <p:spPr/>
        <p:txBody>
          <a:bodyPr/>
          <a:lstStyle/>
          <a:p>
            <a:r>
              <a:rPr lang="en-US" dirty="0"/>
              <a:t>Go + OOP = GOOOP</a:t>
            </a:r>
          </a:p>
        </p:txBody>
      </p:sp>
      <p:sp>
        <p:nvSpPr>
          <p:cNvPr id="3" name="Content Placeholder 2">
            <a:extLst>
              <a:ext uri="{FF2B5EF4-FFF2-40B4-BE49-F238E27FC236}">
                <a16:creationId xmlns:a16="http://schemas.microsoft.com/office/drawing/2014/main" id="{B6E36370-421B-AA29-FD6B-5C65B7E92AC4}"/>
              </a:ext>
            </a:extLst>
          </p:cNvPr>
          <p:cNvSpPr>
            <a:spLocks noGrp="1"/>
          </p:cNvSpPr>
          <p:nvPr>
            <p:ph idx="1"/>
          </p:nvPr>
        </p:nvSpPr>
        <p:spPr>
          <a:xfrm>
            <a:off x="685800" y="1892903"/>
            <a:ext cx="10820400" cy="4024125"/>
          </a:xfrm>
        </p:spPr>
        <p:txBody>
          <a:bodyPr>
            <a:normAutofit/>
          </a:bodyPr>
          <a:lstStyle/>
          <a:p>
            <a:pPr>
              <a:lnSpc>
                <a:spcPct val="200000"/>
              </a:lnSpc>
            </a:pPr>
            <a:r>
              <a:rPr lang="en-US" dirty="0"/>
              <a:t>Many (Most?) of us Gophers worked in another language first</a:t>
            </a:r>
          </a:p>
          <a:p>
            <a:pPr>
              <a:lnSpc>
                <a:spcPct val="200000"/>
              </a:lnSpc>
            </a:pPr>
            <a:r>
              <a:rPr lang="en-US" dirty="0"/>
              <a:t>Often those "other" languages were C++, Java, or C#</a:t>
            </a:r>
          </a:p>
          <a:p>
            <a:pPr>
              <a:lnSpc>
                <a:spcPct val="200000"/>
              </a:lnSpc>
            </a:pPr>
            <a:r>
              <a:rPr lang="en-US" dirty="0"/>
              <a:t>Go is a different sort of language</a:t>
            </a:r>
          </a:p>
          <a:p>
            <a:pPr>
              <a:lnSpc>
                <a:spcPct val="200000"/>
              </a:lnSpc>
            </a:pPr>
            <a:r>
              <a:rPr lang="en-US" dirty="0"/>
              <a:t>Applying those C++/Java/C# patterns to our Go is …. less than ideal</a:t>
            </a:r>
          </a:p>
        </p:txBody>
      </p:sp>
      <p:sp>
        <p:nvSpPr>
          <p:cNvPr id="4" name="TextBox 3">
            <a:extLst>
              <a:ext uri="{FF2B5EF4-FFF2-40B4-BE49-F238E27FC236}">
                <a16:creationId xmlns:a16="http://schemas.microsoft.com/office/drawing/2014/main" id="{DFCEEE31-BB2D-2B98-ABCD-4BEDC62D958D}"/>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412158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2016-3DA7-0A13-F90C-E7941B0DE323}"/>
              </a:ext>
            </a:extLst>
          </p:cNvPr>
          <p:cNvSpPr>
            <a:spLocks noGrp="1"/>
          </p:cNvSpPr>
          <p:nvPr>
            <p:ph type="title"/>
          </p:nvPr>
        </p:nvSpPr>
        <p:spPr>
          <a:xfrm>
            <a:off x="3617911" y="280737"/>
            <a:ext cx="7579478" cy="705853"/>
          </a:xfrm>
        </p:spPr>
        <p:txBody>
          <a:bodyPr>
            <a:normAutofit/>
          </a:bodyPr>
          <a:lstStyle/>
          <a:p>
            <a:r>
              <a:rPr lang="en-US" dirty="0"/>
              <a:t>Architectural Patterns</a:t>
            </a:r>
          </a:p>
        </p:txBody>
      </p:sp>
      <p:sp>
        <p:nvSpPr>
          <p:cNvPr id="3" name="TextBox 2">
            <a:extLst>
              <a:ext uri="{FF2B5EF4-FFF2-40B4-BE49-F238E27FC236}">
                <a16:creationId xmlns:a16="http://schemas.microsoft.com/office/drawing/2014/main" id="{A3148D37-1861-4692-83D3-0FF98AB47D15}"/>
              </a:ext>
            </a:extLst>
          </p:cNvPr>
          <p:cNvSpPr txBox="1"/>
          <p:nvPr/>
        </p:nvSpPr>
        <p:spPr>
          <a:xfrm>
            <a:off x="601580" y="1291390"/>
            <a:ext cx="4547938" cy="4770537"/>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clean_gooop</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adapters/</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web.go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drivers/</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database.go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entities/</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bar.go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interfaces/</a:t>
            </a: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usecases</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foo_logic.go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bar_logic.go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5" name="TextBox 4">
            <a:extLst>
              <a:ext uri="{FF2B5EF4-FFF2-40B4-BE49-F238E27FC236}">
                <a16:creationId xmlns:a16="http://schemas.microsoft.com/office/drawing/2014/main" id="{70A64130-828A-86E6-FDCB-023BD5150063}"/>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6" name="TextBox 5">
            <a:extLst>
              <a:ext uri="{FF2B5EF4-FFF2-40B4-BE49-F238E27FC236}">
                <a16:creationId xmlns:a16="http://schemas.microsoft.com/office/drawing/2014/main" id="{2DD762E8-ED4A-49DA-8873-79C4E5376C5C}"/>
              </a:ext>
            </a:extLst>
          </p:cNvPr>
          <p:cNvSpPr txBox="1"/>
          <p:nvPr/>
        </p:nvSpPr>
        <p:spPr>
          <a:xfrm>
            <a:off x="6094410" y="1264452"/>
            <a:ext cx="4547938" cy="3785652"/>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mvstar_gooop</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controllers/</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foo_controller.go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bar_controller.go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model/</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bar.go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  views/</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home.go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foo_edit.go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4" name="Content Placeholder 3">
            <a:extLst>
              <a:ext uri="{FF2B5EF4-FFF2-40B4-BE49-F238E27FC236}">
                <a16:creationId xmlns:a16="http://schemas.microsoft.com/office/drawing/2014/main" id="{A5E9E1BA-7CB3-5866-457E-9F282EDEB05F}"/>
              </a:ext>
            </a:extLst>
          </p:cNvPr>
          <p:cNvSpPr>
            <a:spLocks noGrp="1"/>
          </p:cNvSpPr>
          <p:nvPr>
            <p:ph idx="1"/>
          </p:nvPr>
        </p:nvSpPr>
        <p:spPr>
          <a:xfrm>
            <a:off x="1129563" y="1589153"/>
            <a:ext cx="9147216" cy="4278094"/>
          </a:xfrm>
          <a:pattFill prst="smGrid">
            <a:fgClr>
              <a:schemeClr val="bg1">
                <a:lumMod val="85000"/>
                <a:lumOff val="15000"/>
              </a:schemeClr>
            </a:fgClr>
            <a:bgClr>
              <a:schemeClr val="bg1"/>
            </a:bgClr>
          </a:pattFill>
          <a:ln>
            <a:solidFill>
              <a:schemeClr val="accent1"/>
            </a:solidFill>
          </a:ln>
        </p:spPr>
        <p:txBody>
          <a:bodyPr>
            <a:normAutofit/>
          </a:bodyPr>
          <a:lstStyle/>
          <a:p>
            <a:pPr marL="461963" indent="-231775">
              <a:lnSpc>
                <a:spcPct val="200000"/>
              </a:lnSpc>
              <a:buNone/>
            </a:pPr>
            <a:r>
              <a:rPr lang="en-US" dirty="0"/>
              <a:t>Signs of GOOOP</a:t>
            </a:r>
          </a:p>
          <a:p>
            <a:pPr marL="461963" indent="-231775">
              <a:lnSpc>
                <a:spcPct val="200000"/>
              </a:lnSpc>
            </a:pPr>
            <a:r>
              <a:rPr lang="en-US" sz="2000" dirty="0"/>
              <a:t>Packages named for kinds of things that mirror the pattern layers</a:t>
            </a:r>
          </a:p>
          <a:p>
            <a:pPr marL="461963" indent="-231775">
              <a:lnSpc>
                <a:spcPct val="200000"/>
              </a:lnSpc>
            </a:pPr>
            <a:r>
              <a:rPr lang="en-US" sz="2000" dirty="0"/>
              <a:t>Types are repeated in each package</a:t>
            </a:r>
          </a:p>
          <a:p>
            <a:pPr marL="461963" lvl="1" indent="-231775">
              <a:lnSpc>
                <a:spcPct val="200000"/>
              </a:lnSpc>
            </a:pPr>
            <a:r>
              <a:rPr lang="en-US" dirty="0"/>
              <a:t>Any entity/model change means updating multiple packages</a:t>
            </a:r>
          </a:p>
          <a:p>
            <a:pPr marL="461963" indent="-231775">
              <a:lnSpc>
                <a:spcPct val="200000"/>
              </a:lnSpc>
            </a:pPr>
            <a:r>
              <a:rPr lang="en-US" sz="2000" dirty="0"/>
              <a:t>Manageable in isolation, rough for cross-project integration</a:t>
            </a:r>
          </a:p>
        </p:txBody>
      </p:sp>
    </p:spTree>
    <p:extLst>
      <p:ext uri="{BB962C8B-B14F-4D97-AF65-F5344CB8AC3E}">
        <p14:creationId xmlns:p14="http://schemas.microsoft.com/office/powerpoint/2010/main" val="355434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dissolv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dissolv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8B35-9754-1039-1470-19DE6DED418F}"/>
              </a:ext>
            </a:extLst>
          </p:cNvPr>
          <p:cNvSpPr>
            <a:spLocks noGrp="1"/>
          </p:cNvSpPr>
          <p:nvPr>
            <p:ph type="title"/>
          </p:nvPr>
        </p:nvSpPr>
        <p:spPr>
          <a:xfrm>
            <a:off x="1141413" y="609600"/>
            <a:ext cx="9905998" cy="778042"/>
          </a:xfrm>
        </p:spPr>
        <p:txBody>
          <a:bodyPr/>
          <a:lstStyle/>
          <a:p>
            <a:r>
              <a:rPr lang="en-US" dirty="0"/>
              <a:t>Architectural Patterns</a:t>
            </a:r>
          </a:p>
        </p:txBody>
      </p:sp>
      <p:sp>
        <p:nvSpPr>
          <p:cNvPr id="3" name="Content Placeholder 2">
            <a:extLst>
              <a:ext uri="{FF2B5EF4-FFF2-40B4-BE49-F238E27FC236}">
                <a16:creationId xmlns:a16="http://schemas.microsoft.com/office/drawing/2014/main" id="{EB927C46-CCB4-78C7-0EC2-84357EF50E31}"/>
              </a:ext>
            </a:extLst>
          </p:cNvPr>
          <p:cNvSpPr>
            <a:spLocks noGrp="1"/>
          </p:cNvSpPr>
          <p:nvPr>
            <p:ph idx="1"/>
          </p:nvPr>
        </p:nvSpPr>
        <p:spPr/>
        <p:txBody>
          <a:bodyPr/>
          <a:lstStyle/>
          <a:p>
            <a:pPr>
              <a:lnSpc>
                <a:spcPct val="200000"/>
              </a:lnSpc>
            </a:pPr>
            <a:r>
              <a:rPr lang="en-US" dirty="0"/>
              <a:t>These patterns have stuck around all these years for a reason</a:t>
            </a:r>
          </a:p>
          <a:p>
            <a:pPr>
              <a:lnSpc>
                <a:spcPct val="200000"/>
              </a:lnSpc>
            </a:pPr>
            <a:r>
              <a:rPr lang="en-US" dirty="0"/>
              <a:t>Go </a:t>
            </a:r>
            <a:r>
              <a:rPr lang="en-US" i="1" dirty="0"/>
              <a:t>can be</a:t>
            </a:r>
            <a:r>
              <a:rPr lang="en-US" dirty="0"/>
              <a:t> object-oriented to an extent</a:t>
            </a:r>
          </a:p>
          <a:p>
            <a:pPr>
              <a:lnSpc>
                <a:spcPct val="200000"/>
              </a:lnSpc>
            </a:pPr>
            <a:r>
              <a:rPr lang="en-US" dirty="0"/>
              <a:t>Accept and apply the wisdom of the past, but do it </a:t>
            </a:r>
            <a:r>
              <a:rPr lang="en-US" b="1" dirty="0"/>
              <a:t>in Go</a:t>
            </a:r>
          </a:p>
        </p:txBody>
      </p:sp>
      <p:sp>
        <p:nvSpPr>
          <p:cNvPr id="4" name="TextBox 3">
            <a:extLst>
              <a:ext uri="{FF2B5EF4-FFF2-40B4-BE49-F238E27FC236}">
                <a16:creationId xmlns:a16="http://schemas.microsoft.com/office/drawing/2014/main" id="{95461B36-580C-EC0A-2934-2571B083AA84}"/>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244364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96A5-5EF3-BABA-1382-912D0ABD41F5}"/>
              </a:ext>
            </a:extLst>
          </p:cNvPr>
          <p:cNvSpPr>
            <a:spLocks noGrp="1"/>
          </p:cNvSpPr>
          <p:nvPr>
            <p:ph type="title"/>
          </p:nvPr>
        </p:nvSpPr>
        <p:spPr>
          <a:xfrm>
            <a:off x="2895600" y="764373"/>
            <a:ext cx="8610600" cy="631290"/>
          </a:xfrm>
        </p:spPr>
        <p:txBody>
          <a:bodyPr>
            <a:normAutofit fontScale="90000"/>
          </a:bodyPr>
          <a:lstStyle/>
          <a:p>
            <a:r>
              <a:rPr lang="en-US" dirty="0"/>
              <a:t>Architectural patterns</a:t>
            </a:r>
          </a:p>
        </p:txBody>
      </p:sp>
      <p:sp>
        <p:nvSpPr>
          <p:cNvPr id="3" name="Content Placeholder 2">
            <a:extLst>
              <a:ext uri="{FF2B5EF4-FFF2-40B4-BE49-F238E27FC236}">
                <a16:creationId xmlns:a16="http://schemas.microsoft.com/office/drawing/2014/main" id="{53203EF5-CAA6-D903-8899-2A6C9384D8F7}"/>
              </a:ext>
            </a:extLst>
          </p:cNvPr>
          <p:cNvSpPr>
            <a:spLocks noGrp="1"/>
          </p:cNvSpPr>
          <p:nvPr>
            <p:ph idx="1"/>
          </p:nvPr>
        </p:nvSpPr>
        <p:spPr>
          <a:xfrm>
            <a:off x="5638800" y="1631103"/>
            <a:ext cx="5867400" cy="4024125"/>
          </a:xfrm>
        </p:spPr>
        <p:txBody>
          <a:bodyPr>
            <a:normAutofit lnSpcReduction="10000"/>
          </a:bodyPr>
          <a:lstStyle/>
          <a:p>
            <a:pPr marL="457200" indent="-457200">
              <a:lnSpc>
                <a:spcPct val="160000"/>
              </a:lnSpc>
              <a:buFont typeface="+mj-lt"/>
              <a:buAutoNum type="arabicPeriod"/>
            </a:pPr>
            <a:r>
              <a:rPr lang="en-US" dirty="0"/>
              <a:t>Model/Domain in the root package</a:t>
            </a:r>
          </a:p>
          <a:p>
            <a:pPr marL="457200" indent="-457200">
              <a:lnSpc>
                <a:spcPct val="160000"/>
              </a:lnSpc>
              <a:buFont typeface="+mj-lt"/>
              <a:buAutoNum type="arabicPeriod"/>
            </a:pPr>
            <a:r>
              <a:rPr lang="en-US" dirty="0"/>
              <a:t>Other packages are bounded contexts</a:t>
            </a:r>
          </a:p>
          <a:p>
            <a:pPr marL="457200" indent="-457200">
              <a:lnSpc>
                <a:spcPct val="160000"/>
              </a:lnSpc>
              <a:buFont typeface="+mj-lt"/>
              <a:buAutoNum type="arabicPeriod"/>
            </a:pPr>
            <a:r>
              <a:rPr lang="en-US" dirty="0" err="1">
                <a:latin typeface="Fira Code" panose="020B0809050000020004" pitchFamily="49" charset="0"/>
                <a:ea typeface="Fira Code" panose="020B0809050000020004" pitchFamily="49" charset="0"/>
              </a:rPr>
              <a:t>DataStore</a:t>
            </a:r>
            <a:r>
              <a:rPr lang="en-US" dirty="0"/>
              <a:t> interface in </a:t>
            </a:r>
            <a:r>
              <a:rPr lang="en-US" dirty="0" err="1">
                <a:latin typeface="Fira Code" panose="020B0809050000020004" pitchFamily="49" charset="0"/>
                <a:ea typeface="Fira Code" panose="020B0809050000020004" pitchFamily="49" charset="0"/>
              </a:rPr>
              <a:t>goopservice</a:t>
            </a:r>
            <a:r>
              <a:rPr lang="en-US" dirty="0"/>
              <a:t>, satisfied by </a:t>
            </a:r>
            <a:r>
              <a:rPr lang="en-US" dirty="0">
                <a:latin typeface="Fira Code" panose="020B0809050000020004" pitchFamily="49" charset="0"/>
                <a:ea typeface="Fira Code" panose="020B0809050000020004" pitchFamily="49" charset="0"/>
              </a:rPr>
              <a:t>database</a:t>
            </a:r>
          </a:p>
          <a:p>
            <a:pPr marL="457200" indent="-457200">
              <a:lnSpc>
                <a:spcPct val="160000"/>
              </a:lnSpc>
              <a:buFont typeface="+mj-lt"/>
              <a:buAutoNum type="arabicPeriod"/>
            </a:pPr>
            <a:r>
              <a:rPr lang="en-US" dirty="0" err="1">
                <a:latin typeface="Fira Code" panose="020B0809050000020004" pitchFamily="49" charset="0"/>
                <a:ea typeface="Fira Code" panose="020B0809050000020004" pitchFamily="49" charset="0"/>
              </a:rPr>
              <a:t>main.go</a:t>
            </a:r>
            <a:r>
              <a:rPr lang="en-US" dirty="0"/>
              <a:t> bootstraps DB and passes it into the service</a:t>
            </a:r>
          </a:p>
        </p:txBody>
      </p:sp>
      <p:sp>
        <p:nvSpPr>
          <p:cNvPr id="4" name="TextBox 3">
            <a:extLst>
              <a:ext uri="{FF2B5EF4-FFF2-40B4-BE49-F238E27FC236}">
                <a16:creationId xmlns:a16="http://schemas.microsoft.com/office/drawing/2014/main" id="{EACE974C-AE8B-E734-F34E-7670F329CCCE}"/>
              </a:ext>
            </a:extLst>
          </p:cNvPr>
          <p:cNvSpPr txBox="1"/>
          <p:nvPr/>
        </p:nvSpPr>
        <p:spPr>
          <a:xfrm>
            <a:off x="685800" y="826373"/>
            <a:ext cx="4547938" cy="5016758"/>
          </a:xfrm>
          <a:prstGeom prst="rect">
            <a:avLst/>
          </a:prstGeom>
          <a:solidFill>
            <a:schemeClr val="tx1"/>
          </a:solidFill>
          <a:ln>
            <a:solidFill>
              <a:schemeClr val="accent1"/>
            </a:solidFill>
          </a:ln>
        </p:spPr>
        <p:txBody>
          <a:bodyPr wrap="square" rtlCol="0">
            <a:spAutoFit/>
          </a:bodyPr>
          <a:lstStyle/>
          <a:p>
            <a:pPr indent="461963"/>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err="1">
                <a:solidFill>
                  <a:schemeClr val="bg1"/>
                </a:solidFill>
                <a:latin typeface="Fira Code" panose="020B0809050000020004" pitchFamily="49" charset="0"/>
                <a:ea typeface="Fira Code" panose="020B0809050000020004" pitchFamily="49" charset="0"/>
              </a:rPr>
              <a:t>no_more_gooop</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bar.go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cmd</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gooopy</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main.go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internal/</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gooopservice</a:t>
            </a:r>
            <a:r>
              <a:rPr lang="en-US" sz="1600" dirty="0">
                <a:solidFill>
                  <a:schemeClr val="bg1"/>
                </a:solidFill>
                <a:latin typeface="Fira Code" panose="020B0809050000020004" pitchFamily="49" charset="0"/>
                <a:ea typeface="Fira Code" panose="020B0809050000020004" pitchFamily="49" charset="0"/>
              </a:rPr>
              <a:t>/</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datastore.go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grpc.go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service.go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web.go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database/</a:t>
            </a: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bar.go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db.go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r>
              <a:rPr lang="en-US" sz="1600" dirty="0" err="1">
                <a:solidFill>
                  <a:schemeClr val="bg1"/>
                </a:solidFill>
                <a:latin typeface="Fira Code" panose="020B0809050000020004" pitchFamily="49" charset="0"/>
                <a:ea typeface="Fira Code" panose="020B0809050000020004" pitchFamily="49" charset="0"/>
              </a:rPr>
              <a:t>foo.go</a:t>
            </a:r>
            <a:endParaRPr lang="en-US" sz="1600" dirty="0">
              <a:solidFill>
                <a:schemeClr val="bg1"/>
              </a:solidFill>
              <a:latin typeface="Fira Code" panose="020B0809050000020004" pitchFamily="49" charset="0"/>
              <a:ea typeface="Fira Code" panose="020B0809050000020004" pitchFamily="49" charset="0"/>
            </a:endParaRPr>
          </a:p>
          <a:p>
            <a:pPr indent="461963"/>
            <a:r>
              <a:rPr lang="en-US" sz="1600" dirty="0">
                <a:solidFill>
                  <a:schemeClr val="bg1"/>
                </a:solidFill>
                <a:latin typeface="Fira Code" panose="020B0809050000020004" pitchFamily="49" charset="0"/>
                <a:ea typeface="Fira Code" panose="020B0809050000020004" pitchFamily="49" charset="0"/>
              </a:rPr>
              <a:t>    ...</a:t>
            </a:r>
          </a:p>
          <a:p>
            <a:pPr indent="461963"/>
            <a:r>
              <a:rPr lang="en-US" sz="1600" dirty="0">
                <a:solidFill>
                  <a:schemeClr val="bg1"/>
                </a:solidFill>
                <a:latin typeface="Fira Code" panose="020B0809050000020004" pitchFamily="49" charset="0"/>
                <a:ea typeface="Fira Code" panose="020B0809050000020004" pitchFamily="49" charset="0"/>
              </a:rPr>
              <a:t>...</a:t>
            </a:r>
          </a:p>
          <a:p>
            <a:pPr indent="461963"/>
            <a:endParaRPr lang="en-US" sz="1600" dirty="0">
              <a:solidFill>
                <a:schemeClr val="bg1"/>
              </a:solidFill>
              <a:latin typeface="Fira Code" panose="020B0809050000020004" pitchFamily="49" charset="0"/>
              <a:ea typeface="Fira Code" panose="020B0809050000020004" pitchFamily="49" charset="0"/>
            </a:endParaRPr>
          </a:p>
        </p:txBody>
      </p:sp>
      <p:sp>
        <p:nvSpPr>
          <p:cNvPr id="5" name="Left Arrow 4">
            <a:extLst>
              <a:ext uri="{FF2B5EF4-FFF2-40B4-BE49-F238E27FC236}">
                <a16:creationId xmlns:a16="http://schemas.microsoft.com/office/drawing/2014/main" id="{0E63AED1-891B-A24D-116E-BE158C4E6B91}"/>
              </a:ext>
            </a:extLst>
          </p:cNvPr>
          <p:cNvSpPr/>
          <p:nvPr/>
        </p:nvSpPr>
        <p:spPr>
          <a:xfrm>
            <a:off x="2379334" y="1457663"/>
            <a:ext cx="753979" cy="224589"/>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p>
        </p:txBody>
      </p:sp>
      <p:sp>
        <p:nvSpPr>
          <p:cNvPr id="6" name="Right Arrow 5">
            <a:extLst>
              <a:ext uri="{FF2B5EF4-FFF2-40B4-BE49-F238E27FC236}">
                <a16:creationId xmlns:a16="http://schemas.microsoft.com/office/drawing/2014/main" id="{D3D25EDC-1847-D9F3-855C-2E6BC843C0C8}"/>
              </a:ext>
            </a:extLst>
          </p:cNvPr>
          <p:cNvSpPr/>
          <p:nvPr/>
        </p:nvSpPr>
        <p:spPr>
          <a:xfrm>
            <a:off x="956510" y="2858793"/>
            <a:ext cx="609600" cy="18849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p>
        </p:txBody>
      </p:sp>
      <p:sp>
        <p:nvSpPr>
          <p:cNvPr id="7" name="Right Arrow 6">
            <a:extLst>
              <a:ext uri="{FF2B5EF4-FFF2-40B4-BE49-F238E27FC236}">
                <a16:creationId xmlns:a16="http://schemas.microsoft.com/office/drawing/2014/main" id="{267E3E50-770E-D661-D75C-2F363971A78B}"/>
              </a:ext>
            </a:extLst>
          </p:cNvPr>
          <p:cNvSpPr/>
          <p:nvPr/>
        </p:nvSpPr>
        <p:spPr>
          <a:xfrm>
            <a:off x="956510" y="4039146"/>
            <a:ext cx="609600" cy="18849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p>
        </p:txBody>
      </p:sp>
      <p:sp>
        <p:nvSpPr>
          <p:cNvPr id="8" name="Left Arrow 7">
            <a:extLst>
              <a:ext uri="{FF2B5EF4-FFF2-40B4-BE49-F238E27FC236}">
                <a16:creationId xmlns:a16="http://schemas.microsoft.com/office/drawing/2014/main" id="{DD9360EB-0778-5845-9133-DD2945E82B73}"/>
              </a:ext>
            </a:extLst>
          </p:cNvPr>
          <p:cNvSpPr/>
          <p:nvPr/>
        </p:nvSpPr>
        <p:spPr>
          <a:xfrm>
            <a:off x="3552597" y="3092920"/>
            <a:ext cx="753979" cy="224589"/>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p>
        </p:txBody>
      </p:sp>
      <p:sp>
        <p:nvSpPr>
          <p:cNvPr id="9" name="Left Arrow 8">
            <a:extLst>
              <a:ext uri="{FF2B5EF4-FFF2-40B4-BE49-F238E27FC236}">
                <a16:creationId xmlns:a16="http://schemas.microsoft.com/office/drawing/2014/main" id="{ACB7FBEE-C23F-F941-EF42-D9200C02FDD3}"/>
              </a:ext>
            </a:extLst>
          </p:cNvPr>
          <p:cNvSpPr/>
          <p:nvPr/>
        </p:nvSpPr>
        <p:spPr>
          <a:xfrm>
            <a:off x="2826326" y="4510468"/>
            <a:ext cx="753979" cy="224589"/>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p>
        </p:txBody>
      </p:sp>
      <p:sp>
        <p:nvSpPr>
          <p:cNvPr id="10" name="Left Arrow 9">
            <a:extLst>
              <a:ext uri="{FF2B5EF4-FFF2-40B4-BE49-F238E27FC236}">
                <a16:creationId xmlns:a16="http://schemas.microsoft.com/office/drawing/2014/main" id="{3AE11651-F8E8-4B7B-8233-8DCE1DF77B98}"/>
              </a:ext>
            </a:extLst>
          </p:cNvPr>
          <p:cNvSpPr/>
          <p:nvPr/>
        </p:nvSpPr>
        <p:spPr>
          <a:xfrm>
            <a:off x="2959769" y="2318105"/>
            <a:ext cx="753979" cy="224589"/>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a:t>
            </a:r>
          </a:p>
        </p:txBody>
      </p:sp>
    </p:spTree>
    <p:extLst>
      <p:ext uri="{BB962C8B-B14F-4D97-AF65-F5344CB8AC3E}">
        <p14:creationId xmlns:p14="http://schemas.microsoft.com/office/powerpoint/2010/main" val="1193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922421"/>
          </a:xfrm>
        </p:spPr>
        <p:txBody>
          <a:bodyPr/>
          <a:lstStyle/>
          <a:p>
            <a:r>
              <a:rPr lang="en-US" dirty="0"/>
              <a:t>S.O.L.I.D.</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400885" y="1866899"/>
            <a:ext cx="9387053" cy="3124201"/>
          </a:xfrm>
        </p:spPr>
        <p:txBody>
          <a:bodyPr>
            <a:noAutofit/>
          </a:bodyPr>
          <a:lstStyle/>
          <a:p>
            <a:pPr>
              <a:lnSpc>
                <a:spcPct val="200000"/>
              </a:lnSpc>
            </a:pPr>
            <a:r>
              <a:rPr lang="en-US" sz="2400" dirty="0"/>
              <a:t>Five principles that should be applied to produce good, solid code</a:t>
            </a:r>
          </a:p>
          <a:p>
            <a:pPr>
              <a:lnSpc>
                <a:spcPct val="200000"/>
              </a:lnSpc>
            </a:pPr>
            <a:r>
              <a:rPr lang="en-US" sz="2400" dirty="0"/>
              <a:t>Typically phrased in OOP terms but can be adjusted to apply to Go</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33736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Single responsibility</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061578" y="2241884"/>
            <a:ext cx="10068843" cy="3124201"/>
          </a:xfrm>
        </p:spPr>
        <p:txBody>
          <a:bodyPr>
            <a:normAutofit lnSpcReduction="10000"/>
          </a:bodyPr>
          <a:lstStyle/>
          <a:p>
            <a:pPr marL="0" indent="0">
              <a:lnSpc>
                <a:spcPct val="200000"/>
              </a:lnSpc>
              <a:buNone/>
            </a:pPr>
            <a:r>
              <a:rPr lang="en-US" sz="2400" dirty="0"/>
              <a:t>There should never be more than one reason for a class to change</a:t>
            </a:r>
          </a:p>
          <a:p>
            <a:pPr>
              <a:lnSpc>
                <a:spcPct val="200000"/>
              </a:lnSpc>
            </a:pPr>
            <a:r>
              <a:rPr lang="en-US" sz="2400" dirty="0"/>
              <a:t>s/class/package</a:t>
            </a:r>
          </a:p>
          <a:p>
            <a:pPr>
              <a:lnSpc>
                <a:spcPct val="200000"/>
              </a:lnSpc>
            </a:pPr>
            <a:r>
              <a:rPr lang="en-US" sz="2400" i="1" dirty="0"/>
              <a:t>Avoid package names like </a:t>
            </a:r>
            <a:r>
              <a:rPr lang="en-US" sz="2400" i="1" dirty="0">
                <a:latin typeface="Fira Code" panose="020B0809050000020004" pitchFamily="49" charset="0"/>
                <a:ea typeface="Fira Code" panose="020B0809050000020004" pitchFamily="49" charset="0"/>
              </a:rPr>
              <a:t>base</a:t>
            </a:r>
            <a:r>
              <a:rPr lang="en-US" sz="2400" i="1" dirty="0"/>
              <a:t>, </a:t>
            </a:r>
            <a:r>
              <a:rPr lang="en-US" sz="2400" i="1" dirty="0">
                <a:latin typeface="Fira Code" panose="020B0809050000020004" pitchFamily="49" charset="0"/>
                <a:ea typeface="Fira Code" panose="020B0809050000020004" pitchFamily="49" charset="0"/>
              </a:rPr>
              <a:t>util</a:t>
            </a:r>
            <a:r>
              <a:rPr lang="en-US" sz="2400" i="1" dirty="0"/>
              <a:t>, or </a:t>
            </a:r>
            <a:r>
              <a:rPr lang="en-US" sz="2400" i="1" dirty="0">
                <a:latin typeface="Fira Code" panose="020B0809050000020004" pitchFamily="49" charset="0"/>
                <a:ea typeface="Fira Code" panose="020B0809050000020004" pitchFamily="49" charset="0"/>
              </a:rPr>
              <a:t>common</a:t>
            </a:r>
            <a:br>
              <a:rPr lang="en-US" sz="2400" dirty="0"/>
            </a:br>
            <a:r>
              <a:rPr lang="en-US" sz="2400" dirty="0"/>
              <a:t>– Dave Cheney, Jan 2019</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428639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922421"/>
          </a:xfrm>
        </p:spPr>
        <p:txBody>
          <a:bodyPr/>
          <a:lstStyle/>
          <a:p>
            <a:r>
              <a:rPr lang="en-US" dirty="0"/>
              <a:t>Open/closed</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216425" y="1532021"/>
            <a:ext cx="9755973" cy="3501892"/>
          </a:xfrm>
        </p:spPr>
        <p:txBody>
          <a:bodyPr>
            <a:normAutofit fontScale="92500" lnSpcReduction="10000"/>
          </a:bodyPr>
          <a:lstStyle/>
          <a:p>
            <a:pPr marL="457200" indent="-457200">
              <a:lnSpc>
                <a:spcPct val="200000"/>
              </a:lnSpc>
              <a:buNone/>
            </a:pPr>
            <a:r>
              <a:rPr lang="en-US" sz="2400" dirty="0"/>
              <a:t>Software entities should be open for extension, but closed for modification</a:t>
            </a:r>
          </a:p>
          <a:p>
            <a:pPr>
              <a:lnSpc>
                <a:spcPct val="200000"/>
              </a:lnSpc>
            </a:pPr>
            <a:r>
              <a:rPr lang="en-US" sz="2400" dirty="0"/>
              <a:t>We should be able to add new behavior without rewriting existing code to do so</a:t>
            </a:r>
          </a:p>
          <a:p>
            <a:pPr>
              <a:lnSpc>
                <a:spcPct val="200000"/>
              </a:lnSpc>
            </a:pPr>
            <a:r>
              <a:rPr lang="en-US" sz="2400" dirty="0"/>
              <a:t>Consumer-defined interfaces and implicit interface satisfaction</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221266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858253"/>
          </a:xfrm>
        </p:spPr>
        <p:txBody>
          <a:bodyPr/>
          <a:lstStyle/>
          <a:p>
            <a:r>
              <a:rPr lang="en-US" dirty="0"/>
              <a:t>Interface segregation</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249572" y="1467853"/>
            <a:ext cx="9689679" cy="3547207"/>
          </a:xfrm>
        </p:spPr>
        <p:txBody>
          <a:bodyPr>
            <a:normAutofit fontScale="85000" lnSpcReduction="10000"/>
          </a:bodyPr>
          <a:lstStyle/>
          <a:p>
            <a:pPr marL="457200" indent="-457200">
              <a:lnSpc>
                <a:spcPct val="200000"/>
              </a:lnSpc>
              <a:buNone/>
            </a:pPr>
            <a:r>
              <a:rPr lang="en-US" sz="2400" dirty="0"/>
              <a:t>Clients should not be forced to depend on interfaces that they do not use</a:t>
            </a:r>
          </a:p>
          <a:p>
            <a:pPr>
              <a:lnSpc>
                <a:spcPct val="200000"/>
              </a:lnSpc>
            </a:pPr>
            <a:r>
              <a:rPr lang="en-US" sz="2400" dirty="0"/>
              <a:t>Consumer-defined interfaces</a:t>
            </a:r>
          </a:p>
          <a:p>
            <a:pPr>
              <a:lnSpc>
                <a:spcPct val="200000"/>
              </a:lnSpc>
            </a:pPr>
            <a:r>
              <a:rPr lang="en-US" sz="2400" dirty="0"/>
              <a:t>As narrow as possible, ideally single-method</a:t>
            </a:r>
          </a:p>
          <a:p>
            <a:pPr lvl="1">
              <a:lnSpc>
                <a:spcPct val="200000"/>
              </a:lnSpc>
            </a:pPr>
            <a:r>
              <a:rPr lang="en-US" sz="2200" i="1" dirty="0"/>
              <a:t>The bigger the interface, the weaker the abstraction.</a:t>
            </a:r>
            <a:r>
              <a:rPr lang="en-US" sz="2200" dirty="0"/>
              <a:t> – the Go Proverbs</a:t>
            </a:r>
          </a:p>
          <a:p>
            <a:pPr>
              <a:lnSpc>
                <a:spcPct val="200000"/>
              </a:lnSpc>
            </a:pPr>
            <a:r>
              <a:rPr lang="en-US" sz="2400" dirty="0"/>
              <a:t>Compose narrower interfaces to combine behaviors</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31152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786063"/>
          </a:xfrm>
        </p:spPr>
        <p:txBody>
          <a:bodyPr/>
          <a:lstStyle/>
          <a:p>
            <a:r>
              <a:rPr lang="en-US" dirty="0" err="1"/>
              <a:t>Liskov</a:t>
            </a:r>
            <a:r>
              <a:rPr lang="en-US" dirty="0"/>
              <a:t> substitution</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576136"/>
            <a:ext cx="9905998" cy="3674594"/>
          </a:xfrm>
        </p:spPr>
        <p:txBody>
          <a:bodyPr>
            <a:normAutofit fontScale="92500"/>
          </a:bodyPr>
          <a:lstStyle/>
          <a:p>
            <a:pPr marL="457200" indent="-457200">
              <a:lnSpc>
                <a:spcPct val="200000"/>
              </a:lnSpc>
              <a:buNone/>
            </a:pPr>
            <a:r>
              <a:rPr lang="en-US" sz="2400" dirty="0"/>
              <a:t>Objects of a superclass should be replaceable by objects of a subclass without affecting the correctness of the program</a:t>
            </a:r>
          </a:p>
          <a:p>
            <a:pPr>
              <a:lnSpc>
                <a:spcPct val="200000"/>
              </a:lnSpc>
            </a:pPr>
            <a:r>
              <a:rPr lang="en-US" sz="2400" dirty="0"/>
              <a:t>Consumer-defined interfaces to the rescue once again</a:t>
            </a:r>
          </a:p>
          <a:p>
            <a:pPr>
              <a:lnSpc>
                <a:spcPct val="200000"/>
              </a:lnSpc>
            </a:pPr>
            <a:r>
              <a:rPr lang="en-US" sz="2400" dirty="0"/>
              <a:t>Duck typing means consumers don’t need to be coupled to </a:t>
            </a:r>
            <a:r>
              <a:rPr lang="en-US" sz="2400" b="1" dirty="0"/>
              <a:t>any</a:t>
            </a:r>
            <a:r>
              <a:rPr lang="en-US" sz="2400" dirty="0"/>
              <a:t> implementation, not even the "base" one</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8827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842211"/>
          </a:xfrm>
        </p:spPr>
        <p:txBody>
          <a:bodyPr/>
          <a:lstStyle/>
          <a:p>
            <a:r>
              <a:rPr lang="en-US" dirty="0"/>
              <a:t>Dependency inversion</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205582" y="1528009"/>
            <a:ext cx="9905998" cy="3967818"/>
          </a:xfrm>
        </p:spPr>
        <p:txBody>
          <a:bodyPr>
            <a:normAutofit fontScale="92500"/>
          </a:bodyPr>
          <a:lstStyle/>
          <a:p>
            <a:pPr marL="0" indent="0">
              <a:lnSpc>
                <a:spcPct val="200000"/>
              </a:lnSpc>
              <a:buNone/>
            </a:pPr>
            <a:r>
              <a:rPr lang="en-US" sz="2400" dirty="0"/>
              <a:t>Depend upon abstractions, not concretions</a:t>
            </a:r>
          </a:p>
          <a:p>
            <a:pPr>
              <a:lnSpc>
                <a:spcPct val="200000"/>
              </a:lnSpc>
            </a:pPr>
            <a:r>
              <a:rPr lang="en-US" sz="2400" i="1" dirty="0"/>
              <a:t>A great rule of thumb for Go is accept interfaces, return structs. </a:t>
            </a:r>
            <a:r>
              <a:rPr lang="en-US" sz="2400" dirty="0"/>
              <a:t>– lots of Gophers in various blogs</a:t>
            </a:r>
          </a:p>
          <a:p>
            <a:pPr>
              <a:lnSpc>
                <a:spcPct val="200000"/>
              </a:lnSpc>
            </a:pPr>
            <a:r>
              <a:rPr lang="en-US" sz="2400" dirty="0"/>
              <a:t>Define interfaces for input parameters</a:t>
            </a:r>
          </a:p>
          <a:p>
            <a:pPr>
              <a:lnSpc>
                <a:spcPct val="200000"/>
              </a:lnSpc>
            </a:pPr>
            <a:r>
              <a:rPr lang="en-US" sz="2400" dirty="0"/>
              <a:t>Return concrete types that can satisfy consumer-defined interfaces</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05855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5700-65F3-3753-0FF4-CDFF7F13D93A}"/>
              </a:ext>
            </a:extLst>
          </p:cNvPr>
          <p:cNvSpPr>
            <a:spLocks noGrp="1"/>
          </p:cNvSpPr>
          <p:nvPr>
            <p:ph type="title"/>
          </p:nvPr>
        </p:nvSpPr>
        <p:spPr/>
        <p:txBody>
          <a:bodyPr/>
          <a:lstStyle/>
          <a:p>
            <a:r>
              <a:rPr lang="en-US" dirty="0" err="1"/>
              <a:t>Wrap-UP</a:t>
            </a:r>
            <a:endParaRPr lang="en-US" dirty="0"/>
          </a:p>
        </p:txBody>
      </p:sp>
      <p:sp>
        <p:nvSpPr>
          <p:cNvPr id="3" name="Content Placeholder 2">
            <a:extLst>
              <a:ext uri="{FF2B5EF4-FFF2-40B4-BE49-F238E27FC236}">
                <a16:creationId xmlns:a16="http://schemas.microsoft.com/office/drawing/2014/main" id="{C5DD60A9-2AA7-C9FC-61BA-29E7606EDCF1}"/>
              </a:ext>
            </a:extLst>
          </p:cNvPr>
          <p:cNvSpPr>
            <a:spLocks noGrp="1"/>
          </p:cNvSpPr>
          <p:nvPr>
            <p:ph idx="1"/>
          </p:nvPr>
        </p:nvSpPr>
        <p:spPr/>
        <p:txBody>
          <a:bodyPr>
            <a:normAutofit/>
          </a:bodyPr>
          <a:lstStyle/>
          <a:p>
            <a:pPr marL="0" indent="0">
              <a:buNone/>
            </a:pPr>
            <a:r>
              <a:rPr lang="en-US" sz="3200" dirty="0"/>
              <a:t>Single Responsibility</a:t>
            </a:r>
          </a:p>
          <a:p>
            <a:pPr marL="0" indent="0">
              <a:buNone/>
            </a:pPr>
            <a:r>
              <a:rPr lang="en-US" sz="3200" dirty="0"/>
              <a:t>   Open/Closed</a:t>
            </a:r>
          </a:p>
          <a:p>
            <a:pPr marL="0" indent="0">
              <a:buNone/>
            </a:pPr>
            <a:r>
              <a:rPr lang="en-US" sz="3200" dirty="0"/>
              <a:t>      Interface Segregation</a:t>
            </a:r>
          </a:p>
          <a:p>
            <a:pPr marL="0" indent="0">
              <a:buNone/>
            </a:pPr>
            <a:r>
              <a:rPr lang="en-US" sz="3200" dirty="0"/>
              <a:t>         </a:t>
            </a:r>
            <a:r>
              <a:rPr lang="en-US" sz="3200" dirty="0" err="1"/>
              <a:t>Liskov</a:t>
            </a:r>
            <a:r>
              <a:rPr lang="en-US" sz="3200" dirty="0"/>
              <a:t> Substitution</a:t>
            </a:r>
          </a:p>
          <a:p>
            <a:pPr marL="0" indent="0">
              <a:buNone/>
            </a:pPr>
            <a:r>
              <a:rPr lang="en-US" sz="3200" dirty="0"/>
              <a:t>            Dependency Inversion</a:t>
            </a:r>
          </a:p>
        </p:txBody>
      </p:sp>
      <p:sp>
        <p:nvSpPr>
          <p:cNvPr id="4" name="Oval 3">
            <a:extLst>
              <a:ext uri="{FF2B5EF4-FFF2-40B4-BE49-F238E27FC236}">
                <a16:creationId xmlns:a16="http://schemas.microsoft.com/office/drawing/2014/main" id="{1A3D6DD4-EE6F-D6D4-5ABD-BBFC9CBA0F8A}"/>
              </a:ext>
            </a:extLst>
          </p:cNvPr>
          <p:cNvSpPr/>
          <p:nvPr/>
        </p:nvSpPr>
        <p:spPr>
          <a:xfrm rot="3441855">
            <a:off x="-604228" y="3075494"/>
            <a:ext cx="4225564" cy="876693"/>
          </a:xfrm>
          <a:prstGeom prst="ellipse">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14B51C-FD33-5876-BC4D-944BA4EC3BE9}"/>
              </a:ext>
            </a:extLst>
          </p:cNvPr>
          <p:cNvPicPr>
            <a:picLocks noChangeAspect="1"/>
          </p:cNvPicPr>
          <p:nvPr/>
        </p:nvPicPr>
        <p:blipFill>
          <a:blip r:embed="rId3"/>
          <a:stretch>
            <a:fillRect/>
          </a:stretch>
        </p:blipFill>
        <p:spPr>
          <a:xfrm>
            <a:off x="7446389" y="2057401"/>
            <a:ext cx="3346515" cy="3346515"/>
          </a:xfrm>
          <a:prstGeom prst="rect">
            <a:avLst/>
          </a:prstGeom>
        </p:spPr>
      </p:pic>
      <p:sp>
        <p:nvSpPr>
          <p:cNvPr id="7" name="TextBox 6">
            <a:extLst>
              <a:ext uri="{FF2B5EF4-FFF2-40B4-BE49-F238E27FC236}">
                <a16:creationId xmlns:a16="http://schemas.microsoft.com/office/drawing/2014/main" id="{21270ADA-D7D7-C3E8-F0A1-A6B56AE027E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273065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25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35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4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550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650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750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948131"/>
            <a:ext cx="9905998" cy="3584277"/>
          </a:xfrm>
        </p:spPr>
        <p:txBody>
          <a:bodyPr>
            <a:normAutofit fontScale="92500"/>
          </a:bodyPr>
          <a:lstStyle/>
          <a:p>
            <a:pPr>
              <a:lnSpc>
                <a:spcPct val="210000"/>
              </a:lnSpc>
            </a:pPr>
            <a:r>
              <a:rPr lang="en-US" dirty="0"/>
              <a:t>Grew out of work at MIT in the late '50s and early '60s</a:t>
            </a:r>
          </a:p>
          <a:p>
            <a:pPr>
              <a:lnSpc>
                <a:spcPct val="210000"/>
              </a:lnSpc>
            </a:pPr>
            <a:r>
              <a:rPr lang="en-US" dirty="0"/>
              <a:t>Term was first coined by Alan Kay while in grad school in the mid '60s</a:t>
            </a:r>
          </a:p>
          <a:p>
            <a:pPr>
              <a:lnSpc>
                <a:spcPct val="210000"/>
              </a:lnSpc>
            </a:pPr>
            <a:r>
              <a:rPr lang="en-US" dirty="0"/>
              <a:t>Focuses on systems based on objects that capture state and methods on</a:t>
            </a:r>
            <a:br>
              <a:rPr lang="en-US" dirty="0"/>
            </a:br>
            <a:r>
              <a:rPr lang="en-US" dirty="0"/>
              <a:t>those objects to modify that state</a:t>
            </a:r>
          </a:p>
          <a:p>
            <a:pPr lvl="1">
              <a:lnSpc>
                <a:spcPct val="210000"/>
              </a:lnSpc>
            </a:pPr>
            <a:r>
              <a:rPr lang="en-US" dirty="0"/>
              <a:t>System behaviors are defined by the interactions between objects</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16679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685800" y="1751500"/>
            <a:ext cx="10820400" cy="4024125"/>
          </a:xfrm>
        </p:spPr>
        <p:txBody>
          <a:bodyPr/>
          <a:lstStyle/>
          <a:p>
            <a:pPr>
              <a:lnSpc>
                <a:spcPct val="200000"/>
              </a:lnSpc>
            </a:pPr>
            <a:r>
              <a:rPr lang="en-US" dirty="0"/>
              <a:t>Go is not really an object-oriented language</a:t>
            </a:r>
          </a:p>
          <a:p>
            <a:pPr lvl="1">
              <a:lnSpc>
                <a:spcPct val="200000"/>
              </a:lnSpc>
            </a:pPr>
            <a:r>
              <a:rPr lang="en-US" dirty="0"/>
              <a:t>OOP concepts can still be used, just not verbatim</a:t>
            </a:r>
          </a:p>
          <a:p>
            <a:pPr>
              <a:lnSpc>
                <a:spcPct val="200000"/>
              </a:lnSpc>
            </a:pPr>
            <a:r>
              <a:rPr lang="en-US" dirty="0"/>
              <a:t>Understand the ideas behind those OOP patterns and practices then write idiomatic Go</a:t>
            </a:r>
          </a:p>
          <a:p>
            <a:pPr>
              <a:lnSpc>
                <a:spcPct val="200000"/>
              </a:lnSpc>
            </a:pPr>
            <a:r>
              <a:rPr lang="en-US" i="1" dirty="0"/>
              <a:t>Clear is better than clever</a:t>
            </a:r>
            <a:r>
              <a:rPr lang="en-US" dirty="0"/>
              <a:t> – the Go Proverbs</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9285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Object oriented programming</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5" name="Content Placeholder 2">
            <a:extLst>
              <a:ext uri="{FF2B5EF4-FFF2-40B4-BE49-F238E27FC236}">
                <a16:creationId xmlns:a16="http://schemas.microsoft.com/office/drawing/2014/main" id="{9F7CAE03-BFA6-9681-CD78-480A7D0335C1}"/>
              </a:ext>
            </a:extLst>
          </p:cNvPr>
          <p:cNvSpPr txBox="1">
            <a:spLocks/>
          </p:cNvSpPr>
          <p:nvPr/>
        </p:nvSpPr>
        <p:spPr>
          <a:xfrm>
            <a:off x="1141413" y="3939074"/>
            <a:ext cx="9382813" cy="111137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457200" indent="-457200">
              <a:buNone/>
            </a:pPr>
            <a:endParaRPr lang="en-US" dirty="0"/>
          </a:p>
        </p:txBody>
      </p:sp>
      <p:sp>
        <p:nvSpPr>
          <p:cNvPr id="10" name="Content Placeholder 7">
            <a:extLst>
              <a:ext uri="{FF2B5EF4-FFF2-40B4-BE49-F238E27FC236}">
                <a16:creationId xmlns:a16="http://schemas.microsoft.com/office/drawing/2014/main" id="{2845F535-D8E8-A245-DC5A-10D4C8225FDD}"/>
              </a:ext>
            </a:extLst>
          </p:cNvPr>
          <p:cNvSpPr txBox="1">
            <a:spLocks/>
          </p:cNvSpPr>
          <p:nvPr/>
        </p:nvSpPr>
        <p:spPr>
          <a:xfrm>
            <a:off x="1370087" y="1964584"/>
            <a:ext cx="9451825" cy="22395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150000"/>
              </a:lnSpc>
            </a:pPr>
            <a:r>
              <a:rPr lang="en-US" dirty="0"/>
              <a:t>It's complicated</a:t>
            </a:r>
          </a:p>
          <a:p>
            <a:pPr lvl="1">
              <a:lnSpc>
                <a:spcPct val="150000"/>
              </a:lnSpc>
            </a:pPr>
            <a:r>
              <a:rPr lang="en-US" i="1" dirty="0"/>
              <a:t>I made up the term 'object-oriented' and I can tell you I didn't have C++ in mind </a:t>
            </a:r>
            <a:r>
              <a:rPr lang="en-US" dirty="0"/>
              <a:t>– Alan Kay, OOPSLA '97</a:t>
            </a:r>
          </a:p>
          <a:p>
            <a:pPr>
              <a:lnSpc>
                <a:spcPct val="150000"/>
              </a:lnSpc>
            </a:pPr>
            <a:r>
              <a:rPr lang="en-US" dirty="0"/>
              <a:t>And the enterprise-</a:t>
            </a:r>
            <a:r>
              <a:rPr lang="en-US" dirty="0" err="1"/>
              <a:t>ing</a:t>
            </a:r>
            <a:r>
              <a:rPr lang="en-US" dirty="0"/>
              <a:t> of software made things worse</a:t>
            </a:r>
          </a:p>
        </p:txBody>
      </p:sp>
      <p:pic>
        <p:nvPicPr>
          <p:cNvPr id="11" name="Picture 10">
            <a:extLst>
              <a:ext uri="{FF2B5EF4-FFF2-40B4-BE49-F238E27FC236}">
                <a16:creationId xmlns:a16="http://schemas.microsoft.com/office/drawing/2014/main" id="{D10391DA-6043-92BB-B888-0F04A7B8E3AE}"/>
              </a:ext>
            </a:extLst>
          </p:cNvPr>
          <p:cNvPicPr>
            <a:picLocks noChangeAspect="1"/>
          </p:cNvPicPr>
          <p:nvPr/>
        </p:nvPicPr>
        <p:blipFill>
          <a:blip r:embed="rId3"/>
          <a:stretch>
            <a:fillRect/>
          </a:stretch>
        </p:blipFill>
        <p:spPr>
          <a:xfrm>
            <a:off x="2030083" y="426125"/>
            <a:ext cx="6786165" cy="6121324"/>
          </a:xfrm>
          <a:prstGeom prst="rect">
            <a:avLst/>
          </a:prstGeom>
        </p:spPr>
      </p:pic>
    </p:spTree>
    <p:extLst>
      <p:ext uri="{BB962C8B-B14F-4D97-AF65-F5344CB8AC3E}">
        <p14:creationId xmlns:p14="http://schemas.microsoft.com/office/powerpoint/2010/main" val="367635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p:txBody>
          <a:bodyPr/>
          <a:lstStyle/>
          <a:p>
            <a:r>
              <a:rPr lang="en-US" dirty="0"/>
              <a:t>Go is not </a:t>
            </a:r>
            <a:r>
              <a:rPr lang="en-US" b="1" i="1" dirty="0"/>
              <a:t>really</a:t>
            </a:r>
            <a:r>
              <a:rPr lang="en-US" dirty="0"/>
              <a:t> object oriented</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535113" y="2400299"/>
            <a:ext cx="9905998" cy="3124201"/>
          </a:xfrm>
        </p:spPr>
        <p:txBody>
          <a:bodyPr>
            <a:normAutofit/>
          </a:bodyPr>
          <a:lstStyle/>
          <a:p>
            <a:pPr marL="0" indent="0">
              <a:lnSpc>
                <a:spcPct val="200000"/>
              </a:lnSpc>
              <a:buNone/>
            </a:pPr>
            <a:r>
              <a:rPr lang="en-US" dirty="0"/>
              <a:t>Go is a practical language that often doesn't reward "fancy"</a:t>
            </a:r>
          </a:p>
          <a:p>
            <a:pPr lvl="1">
              <a:lnSpc>
                <a:spcPct val="200000"/>
              </a:lnSpc>
            </a:pPr>
            <a:r>
              <a:rPr lang="en-US" dirty="0"/>
              <a:t>Go structs are not classes</a:t>
            </a:r>
          </a:p>
          <a:p>
            <a:pPr lvl="1">
              <a:lnSpc>
                <a:spcPct val="200000"/>
              </a:lnSpc>
            </a:pPr>
            <a:r>
              <a:rPr lang="en-US" dirty="0"/>
              <a:t>Embedding is not Inheritance</a:t>
            </a:r>
          </a:p>
          <a:p>
            <a:pPr lvl="1">
              <a:lnSpc>
                <a:spcPct val="200000"/>
              </a:lnSpc>
            </a:pPr>
            <a:r>
              <a:rPr lang="en-US" dirty="0"/>
              <a:t>Packages, not types, are the most basic unit of design</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334859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A9F9-46D3-A195-45FE-28C4806A2281}"/>
              </a:ext>
            </a:extLst>
          </p:cNvPr>
          <p:cNvSpPr>
            <a:spLocks noGrp="1"/>
          </p:cNvSpPr>
          <p:nvPr>
            <p:ph type="title"/>
          </p:nvPr>
        </p:nvSpPr>
        <p:spPr>
          <a:xfrm>
            <a:off x="1141413" y="609600"/>
            <a:ext cx="9905998" cy="890337"/>
          </a:xfrm>
        </p:spPr>
        <p:txBody>
          <a:bodyPr/>
          <a:lstStyle/>
          <a:p>
            <a:r>
              <a:rPr lang="en-US" dirty="0"/>
              <a:t>Structs are not classes</a:t>
            </a:r>
          </a:p>
        </p:txBody>
      </p:sp>
      <p:sp>
        <p:nvSpPr>
          <p:cNvPr id="3" name="Content Placeholder 2">
            <a:extLst>
              <a:ext uri="{FF2B5EF4-FFF2-40B4-BE49-F238E27FC236}">
                <a16:creationId xmlns:a16="http://schemas.microsoft.com/office/drawing/2014/main" id="{669B82B8-4783-99CA-7A98-6EF0F48DAED1}"/>
              </a:ext>
            </a:extLst>
          </p:cNvPr>
          <p:cNvSpPr>
            <a:spLocks noGrp="1"/>
          </p:cNvSpPr>
          <p:nvPr>
            <p:ph idx="1"/>
          </p:nvPr>
        </p:nvSpPr>
        <p:spPr>
          <a:xfrm>
            <a:off x="1141413" y="1499937"/>
            <a:ext cx="9905998" cy="3941526"/>
          </a:xfrm>
        </p:spPr>
        <p:txBody>
          <a:bodyPr>
            <a:normAutofit fontScale="92500" lnSpcReduction="10000"/>
          </a:bodyPr>
          <a:lstStyle/>
          <a:p>
            <a:pPr>
              <a:lnSpc>
                <a:spcPct val="200000"/>
              </a:lnSpc>
            </a:pPr>
            <a:r>
              <a:rPr lang="en-US" dirty="0"/>
              <a:t>Go structs are closer to C structs (a named group of named/typed fields) than to Java or C++ classes</a:t>
            </a:r>
          </a:p>
          <a:p>
            <a:pPr>
              <a:lnSpc>
                <a:spcPct val="200000"/>
              </a:lnSpc>
            </a:pPr>
            <a:r>
              <a:rPr lang="en-US" dirty="0"/>
              <a:t>Methods are syntax sugar</a:t>
            </a:r>
          </a:p>
          <a:p>
            <a:pPr>
              <a:lnSpc>
                <a:spcPct val="200000"/>
              </a:lnSpc>
            </a:pPr>
            <a:r>
              <a:rPr lang="en-US" dirty="0"/>
              <a:t>Constructors are regular functions and are 100% optional</a:t>
            </a:r>
          </a:p>
          <a:p>
            <a:pPr lvl="1">
              <a:lnSpc>
                <a:spcPct val="200000"/>
              </a:lnSpc>
            </a:pPr>
            <a:r>
              <a:rPr lang="en-US" i="1" dirty="0"/>
              <a:t>Make the zero value useful</a:t>
            </a:r>
            <a:r>
              <a:rPr lang="en-US" dirty="0"/>
              <a:t> – The Go Proverbs</a:t>
            </a:r>
            <a:endParaRPr lang="en-US" i="1" dirty="0"/>
          </a:p>
          <a:p>
            <a:pPr>
              <a:lnSpc>
                <a:spcPct val="200000"/>
              </a:lnSpc>
            </a:pPr>
            <a:r>
              <a:rPr lang="en-US" dirty="0"/>
              <a:t>No Destructors*</a:t>
            </a:r>
          </a:p>
        </p:txBody>
      </p:sp>
      <p:sp>
        <p:nvSpPr>
          <p:cNvPr id="6" name="TextBox 5">
            <a:extLst>
              <a:ext uri="{FF2B5EF4-FFF2-40B4-BE49-F238E27FC236}">
                <a16:creationId xmlns:a16="http://schemas.microsoft.com/office/drawing/2014/main" id="{8965E94A-311B-9138-E53B-25670DD0BD01}"/>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
        <p:nvSpPr>
          <p:cNvPr id="4" name="TextBox 3">
            <a:extLst>
              <a:ext uri="{FF2B5EF4-FFF2-40B4-BE49-F238E27FC236}">
                <a16:creationId xmlns:a16="http://schemas.microsoft.com/office/drawing/2014/main" id="{D70BE0EC-9A63-9DEA-08F0-233664603A2F}"/>
              </a:ext>
            </a:extLst>
          </p:cNvPr>
          <p:cNvSpPr txBox="1"/>
          <p:nvPr/>
        </p:nvSpPr>
        <p:spPr>
          <a:xfrm>
            <a:off x="6418205" y="5081064"/>
            <a:ext cx="4951411" cy="276999"/>
          </a:xfrm>
          <a:prstGeom prst="rect">
            <a:avLst/>
          </a:prstGeom>
          <a:noFill/>
        </p:spPr>
        <p:txBody>
          <a:bodyPr wrap="square" rtlCol="0">
            <a:spAutoFit/>
          </a:bodyPr>
          <a:lstStyle/>
          <a:p>
            <a:pPr algn="r"/>
            <a:r>
              <a:rPr lang="en-US" sz="1200" dirty="0"/>
              <a:t>* </a:t>
            </a:r>
            <a:r>
              <a:rPr lang="en-US" sz="1200" dirty="0" err="1">
                <a:latin typeface="Fira Code" panose="020B0809050000020004" pitchFamily="49" charset="0"/>
                <a:ea typeface="Fira Code" panose="020B0809050000020004" pitchFamily="49" charset="0"/>
              </a:rPr>
              <a:t>runtime.SetFinalizer</a:t>
            </a:r>
            <a:r>
              <a:rPr lang="en-US" sz="1200" dirty="0">
                <a:latin typeface="Fira Code" panose="020B0809050000020004" pitchFamily="49" charset="0"/>
                <a:ea typeface="Fira Code" panose="020B0809050000020004" pitchFamily="49" charset="0"/>
              </a:rPr>
              <a:t>()</a:t>
            </a:r>
            <a:r>
              <a:rPr lang="en-US" sz="1200" dirty="0"/>
              <a:t> exists but using it is often #</a:t>
            </a:r>
            <a:r>
              <a:rPr lang="en-US" sz="1200" dirty="0" err="1"/>
              <a:t>darkarts</a:t>
            </a:r>
            <a:endParaRPr lang="en-US" sz="1200" dirty="0"/>
          </a:p>
        </p:txBody>
      </p:sp>
    </p:spTree>
    <p:extLst>
      <p:ext uri="{BB962C8B-B14F-4D97-AF65-F5344CB8AC3E}">
        <p14:creationId xmlns:p14="http://schemas.microsoft.com/office/powerpoint/2010/main" val="7966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96AA-1F71-7CF0-7FD0-A9940B2F1EF3}"/>
              </a:ext>
            </a:extLst>
          </p:cNvPr>
          <p:cNvSpPr>
            <a:spLocks noGrp="1"/>
          </p:cNvSpPr>
          <p:nvPr>
            <p:ph type="title"/>
          </p:nvPr>
        </p:nvSpPr>
        <p:spPr/>
        <p:txBody>
          <a:bodyPr/>
          <a:lstStyle/>
          <a:p>
            <a:r>
              <a:rPr lang="en-US" dirty="0"/>
              <a:t>Embedding is not inheritance</a:t>
            </a:r>
          </a:p>
        </p:txBody>
      </p:sp>
      <p:sp>
        <p:nvSpPr>
          <p:cNvPr id="3" name="Content Placeholder 2">
            <a:extLst>
              <a:ext uri="{FF2B5EF4-FFF2-40B4-BE49-F238E27FC236}">
                <a16:creationId xmlns:a16="http://schemas.microsoft.com/office/drawing/2014/main" id="{0646FAE5-7367-9F5C-A5D6-EEE03612CC70}"/>
              </a:ext>
            </a:extLst>
          </p:cNvPr>
          <p:cNvSpPr>
            <a:spLocks noGrp="1"/>
          </p:cNvSpPr>
          <p:nvPr>
            <p:ph idx="1"/>
          </p:nvPr>
        </p:nvSpPr>
        <p:spPr>
          <a:xfrm>
            <a:off x="1141413" y="2306054"/>
            <a:ext cx="9093450" cy="3244514"/>
          </a:xfrm>
        </p:spPr>
        <p:txBody>
          <a:bodyPr>
            <a:normAutofit fontScale="92500" lnSpcReduction="10000"/>
          </a:bodyPr>
          <a:lstStyle/>
          <a:p>
            <a:pPr>
              <a:lnSpc>
                <a:spcPct val="200000"/>
              </a:lnSpc>
            </a:pPr>
            <a:r>
              <a:rPr lang="en-US" dirty="0"/>
              <a:t>Focus on what things a type can do (has-a) not which kind of thing a type represents (is-a)</a:t>
            </a:r>
          </a:p>
          <a:p>
            <a:pPr>
              <a:lnSpc>
                <a:spcPct val="200000"/>
              </a:lnSpc>
            </a:pPr>
            <a:r>
              <a:rPr lang="en-US" dirty="0"/>
              <a:t>Fields and methods on the embedded type are promoted to the outer type</a:t>
            </a:r>
          </a:p>
          <a:p>
            <a:pPr>
              <a:lnSpc>
                <a:spcPct val="200000"/>
              </a:lnSpc>
            </a:pPr>
            <a:r>
              <a:rPr lang="en-US" dirty="0"/>
              <a:t>Looks like inheritance, but 🐲 🐲 🐲</a:t>
            </a:r>
          </a:p>
        </p:txBody>
      </p:sp>
      <p:sp>
        <p:nvSpPr>
          <p:cNvPr id="4" name="TextBox 3">
            <a:extLst>
              <a:ext uri="{FF2B5EF4-FFF2-40B4-BE49-F238E27FC236}">
                <a16:creationId xmlns:a16="http://schemas.microsoft.com/office/drawing/2014/main" id="{0374160F-7978-C24C-E8EA-8F5CD3AE55FF}"/>
              </a:ext>
            </a:extLst>
          </p:cNvPr>
          <p:cNvSpPr txBox="1"/>
          <p:nvPr/>
        </p:nvSpPr>
        <p:spPr>
          <a:xfrm>
            <a:off x="10639246" y="6469811"/>
            <a:ext cx="1460740" cy="276999"/>
          </a:xfrm>
          <a:prstGeom prst="rect">
            <a:avLst/>
          </a:prstGeom>
          <a:noFill/>
        </p:spPr>
        <p:txBody>
          <a:bodyPr wrap="square" rtlCol="0">
            <a:spAutoFit/>
          </a:bodyPr>
          <a:lstStyle/>
          <a:p>
            <a:r>
              <a:rPr lang="en-US" sz="1200" dirty="0" err="1"/>
              <a:t>GopherCon</a:t>
            </a:r>
            <a:r>
              <a:rPr lang="en-US" sz="1200" dirty="0"/>
              <a:t> 2023</a:t>
            </a:r>
          </a:p>
        </p:txBody>
      </p:sp>
    </p:spTree>
    <p:extLst>
      <p:ext uri="{BB962C8B-B14F-4D97-AF65-F5344CB8AC3E}">
        <p14:creationId xmlns:p14="http://schemas.microsoft.com/office/powerpoint/2010/main" val="27402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{C4CE3306-7AE7-4048-9EE9-EE61EB72994E}tf10001079</Template>
  <TotalTime>5652</TotalTime>
  <Words>7372</Words>
  <Application>Microsoft Macintosh PowerPoint</Application>
  <PresentationFormat>Widescreen</PresentationFormat>
  <Paragraphs>1091</Paragraphs>
  <Slides>50</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Gothic</vt:lpstr>
      <vt:lpstr>Fira Code</vt:lpstr>
      <vt:lpstr>Vapor Trail</vt:lpstr>
      <vt:lpstr>Cleaning up your gooop</vt:lpstr>
      <vt:lpstr>About ME</vt:lpstr>
      <vt:lpstr>PowerPoint Presentation</vt:lpstr>
      <vt:lpstr>Go + OOP = GOOOP</vt:lpstr>
      <vt:lpstr>Object oriented programming</vt:lpstr>
      <vt:lpstr>Object oriented programming</vt:lpstr>
      <vt:lpstr>Go is not really object oriented</vt:lpstr>
      <vt:lpstr>Structs are not classes</vt:lpstr>
      <vt:lpstr>Embedding is not inheritance</vt:lpstr>
      <vt:lpstr>Embedding is not inheritance</vt:lpstr>
      <vt:lpstr>Embedding is not inheritance</vt:lpstr>
      <vt:lpstr>Embedding is not inheritance</vt:lpstr>
      <vt:lpstr>Embedding is not inheritance</vt:lpstr>
      <vt:lpstr>Embedding is not inheritance</vt:lpstr>
      <vt:lpstr>Embedding is not inheritance</vt:lpstr>
      <vt:lpstr>Packages are the smallest unit of code</vt:lpstr>
      <vt:lpstr>Examples of gooop</vt:lpstr>
      <vt:lpstr>Separate shared components to resolve co-dependency</vt:lpstr>
      <vt:lpstr>Separate components to resolve co-dependency</vt:lpstr>
      <vt:lpstr>Separate components to resolve co-dependency</vt:lpstr>
      <vt:lpstr>Separate components to resolve co-dependency</vt:lpstr>
      <vt:lpstr>Separate Components to resolve co-dependency</vt:lpstr>
      <vt:lpstr>Separate Components to resolve co-dependency</vt:lpstr>
      <vt:lpstr>Examples of gooop</vt:lpstr>
      <vt:lpstr>Interfaces as exported abstractions</vt:lpstr>
      <vt:lpstr>Interfaces as exported abstractions</vt:lpstr>
      <vt:lpstr>Interfaces as exported abstractions</vt:lpstr>
      <vt:lpstr>Interfaces as exported abstractions</vt:lpstr>
      <vt:lpstr>Interfaces as exported abstractions</vt:lpstr>
      <vt:lpstr>Interfaces as exported abstractions</vt:lpstr>
      <vt:lpstr>Interfaces as exported abstractions</vt:lpstr>
      <vt:lpstr>Interfaces as exported abstractions</vt:lpstr>
      <vt:lpstr>Interfaces as exported abstractions</vt:lpstr>
      <vt:lpstr>Interfaces as exported abstractions</vt:lpstr>
      <vt:lpstr>Examples of gooop</vt:lpstr>
      <vt:lpstr>Architectural patterns</vt:lpstr>
      <vt:lpstr>Clean Architecture</vt:lpstr>
      <vt:lpstr>Clean Architecture</vt:lpstr>
      <vt:lpstr>Model, View, *</vt:lpstr>
      <vt:lpstr>Architectural Patterns</vt:lpstr>
      <vt:lpstr>Architectural Patterns</vt:lpstr>
      <vt:lpstr>Architectural patterns</vt:lpstr>
      <vt:lpstr>S.O.L.I.D.</vt:lpstr>
      <vt:lpstr>Single responsibility</vt:lpstr>
      <vt:lpstr>Open/closed</vt:lpstr>
      <vt:lpstr>Interface segregation</vt:lpstr>
      <vt:lpstr>Liskov substitution</vt:lpstr>
      <vt:lpstr>Dependency inversion</vt:lpstr>
      <vt:lpstr>Wrap-UP</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up your gooop</dc:title>
  <dc:creator>Microsoft Office User</dc:creator>
  <cp:lastModifiedBy>Microsoft Office User</cp:lastModifiedBy>
  <cp:revision>35</cp:revision>
  <dcterms:created xsi:type="dcterms:W3CDTF">2023-08-03T21:25:14Z</dcterms:created>
  <dcterms:modified xsi:type="dcterms:W3CDTF">2023-09-28T23:56:11Z</dcterms:modified>
</cp:coreProperties>
</file>