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85" d="100"/>
          <a:sy n="8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0A29-FE8D-47DD-8E22-74620B95F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9721-B46E-4305-979E-B22D9137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17C5-E4D7-45FC-A6A0-A1AF2DE2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A575-795A-4575-9227-A9DCF524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5FB5-EFC0-4735-AF42-C88771B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3558-6C0F-4DB7-947D-C02F7AC3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6670-5E7F-4AA4-B698-AEE2C5D0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3995-D52A-4612-A8B1-61276AB4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20FA-BE45-4942-A059-F6200539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75D3-8F57-4EEE-93EC-5EA2C2E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9C881-D643-450D-B6E3-8AEFD7470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5C6F4-2477-423B-B525-D425FC24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722D-496C-4634-AE6D-DF99FE34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7578-ABB3-4A1E-A955-E3A6B855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5B10-9ABD-4B80-9AE0-3815F693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5411-069C-4B74-9B3B-3BBC158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50C1-D522-4910-B56F-C5EA39C4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B047-A85B-41F1-BC94-F94C119B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D014-D2F0-46FB-9A48-03E97AE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620B-EE73-4C7C-BE24-36DA968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4A83-0899-40CC-8CC2-02F70F86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E8C8-5461-4129-8378-55F60C1E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3962-A576-473E-9A68-0E59E35E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4F2D-A2BB-4E24-BB5F-97C7E15C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DA76-EC8F-46E6-BDBC-2E357EAA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0089-8BA5-487F-91A5-B3F25725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9B86-96D4-4FCB-822D-405C7B24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0364-47E5-46EF-874E-0211C6C6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AF9BB-AE45-4312-BD82-37E2A50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165B-4F5E-49EF-B720-6BB509A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342FA-8F1C-426F-8C9F-B85F217B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9009-16CD-4004-BE60-A7A24C93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E114-5ACD-4821-988B-5142E4C6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25A4-E4BF-4233-8D36-26EBFBFCF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E4F10-7BA3-486F-8B0B-C0D0B268B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05411-6ABC-40A8-9837-5FA7F47C7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5F31F-57FB-4986-88ED-F0AD9048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E986-617D-43AD-8246-E950302D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1E898-F25E-47D6-A265-9FD71C8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880D-CC11-415C-97D9-B4ECC25E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7E096-2305-4FC8-8973-338C6A4E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58857-EAED-4508-8309-1E9622A9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34AB5-C5E4-4B3F-A28C-801E7E52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B8D72-D746-4C16-BE04-2F49ABA2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7902D-EF76-4778-B5DB-390180ED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21A9-0923-49DC-A8D0-1ADC243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2D3B-9962-4977-AEBE-30BEA909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A684-4A22-45C1-9E34-A79A54C4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1C31-F940-4C44-A5D8-9655CF0A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03F6C-8669-47C2-83D1-22E364AC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B4A3C-B851-4A5F-9CA9-A9F53311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7D22-B1B2-4FEC-88D0-91240B7F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CD70-26A2-44C3-89DD-813472D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11F7-B0F8-4686-B067-5CCFE58F5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F4699-C296-4889-936B-7F08605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A1BB-D002-4B81-A31C-FB42234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2CC3-E5A4-4D68-838E-4CE06C4D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446B-F356-4F50-983A-0A166DFC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444B6-0C6F-468B-A194-91883A24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3022-588B-4AE8-85F2-D61B4656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7A8-52E2-4AB0-A59B-97C1D8EEF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2BDD-9AB7-443F-95FA-835F1F10BBE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BCAC-CA3B-4533-972C-35A111849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CD19-641C-4532-84DE-BAD1F387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33E3-92EF-42ED-8A0C-A0E1ED39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D385-5F5A-4AF7-9702-E45191FC3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9D89-F05D-4562-B33C-CFB12C07D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4/5530</a:t>
            </a:r>
          </a:p>
          <a:p>
            <a:r>
              <a:rPr lang="en-US" dirty="0"/>
              <a:t>Jackson Tucker &amp; Dylan Denner</a:t>
            </a:r>
          </a:p>
          <a:p>
            <a:r>
              <a:rPr lang="en-US" dirty="0"/>
              <a:t>4/6/2021</a:t>
            </a:r>
          </a:p>
        </p:txBody>
      </p:sp>
    </p:spTree>
    <p:extLst>
      <p:ext uri="{BB962C8B-B14F-4D97-AF65-F5344CB8AC3E}">
        <p14:creationId xmlns:p14="http://schemas.microsoft.com/office/powerpoint/2010/main" val="385442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C16E-5AAA-4E3B-8744-E0984DA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School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030C-69C7-4E94-AA39-BE409534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overview_data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overview_data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"Building IRN"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"Building 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"District 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"County"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"Region"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"Enrollment 2018-2019"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"Attendance Rate 2018-2019"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"Chronic Absenteeism Percent 2018-2019"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discipline_data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discipline_data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"Building IRN"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"Students Disciplined - Expulsions"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"Students Disciplined - Out-of-School Suspensions"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"Students Disciplined - In-School Suspensions"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3,389 Rows (unique school buildings in Ohio)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8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3D9-E3B6-4CE0-9CA5-2CF86D8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D0B6-DBA2-49F6-89A1-514A23AA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6733" cy="4823531"/>
          </a:xfrm>
        </p:spPr>
        <p:txBody>
          <a:bodyPr>
            <a:normAutofit lnSpcReduction="1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joined_df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left_join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overview_data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discipline_data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by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"Building IRN"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grouped_df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joined_df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District Name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County, Region) </a:t>
            </a:r>
            <a:r>
              <a:rPr lang="en-US" sz="12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Enrollment 2018-2019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mean_attendence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Attendance Rate 2018-2019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mean_chronic_absenteesim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Chronic Absenteeism Percent 2018-2019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mean_expulsions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Students Disciplined - Expulsions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mean_out_of_school_suspensions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Students Disciplined - Out-of-School Suspensions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mean_in_school_suspensions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Students Disciplined - In-School Suspensions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total_students_discipline</a:t>
            </a:r>
            <a:r>
              <a:rPr lang="en-US" sz="12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`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934 Rows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D6B31-DA09-44CA-9E46-D33A4F12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86188"/>
            <a:ext cx="9410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4D03-D63D-4DF5-9BF4-8A6FEB45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2D99-731B-44BC-878A-95851AA6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ED9B-042C-415E-8695-589E56CC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1603010"/>
            <a:ext cx="5987176" cy="2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C89C8-0319-4AE0-BB6A-D6A2DDE3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8" y="4543347"/>
            <a:ext cx="10001958" cy="1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027F-0270-4984-AEA1-185205CF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0340-575F-400C-99D0-7DD5275F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595 unique school districts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113AB-42E4-4A8F-85C5-9A4FB668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2392604"/>
            <a:ext cx="11853333" cy="15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987-F1DF-4912-B5BD-1C606E0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19" name="Content Placeholder 18" descr="Chart, scatter chart&#10;&#10;Description automatically generated">
            <a:extLst>
              <a:ext uri="{FF2B5EF4-FFF2-40B4-BE49-F238E27FC236}">
                <a16:creationId xmlns:a16="http://schemas.microsoft.com/office/drawing/2014/main" id="{DC07D11A-F4C6-4E5D-A8B1-BE0210D9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1" y="1278820"/>
            <a:ext cx="5212380" cy="5212380"/>
          </a:xfrm>
        </p:spPr>
      </p:pic>
    </p:spTree>
    <p:extLst>
      <p:ext uri="{BB962C8B-B14F-4D97-AF65-F5344CB8AC3E}">
        <p14:creationId xmlns:p14="http://schemas.microsoft.com/office/powerpoint/2010/main" val="307410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987-F1DF-4912-B5BD-1C606E0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22476C1-0C1C-40F9-9C42-5CA1685C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26" y="1049867"/>
            <a:ext cx="5556074" cy="5556074"/>
          </a:xfrm>
        </p:spPr>
      </p:pic>
    </p:spTree>
    <p:extLst>
      <p:ext uri="{BB962C8B-B14F-4D97-AF65-F5344CB8AC3E}">
        <p14:creationId xmlns:p14="http://schemas.microsoft.com/office/powerpoint/2010/main" val="409886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987-F1DF-4912-B5BD-1C606E0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E66E7B60-43DC-48D6-B2F0-E0F731D2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44" y="795072"/>
            <a:ext cx="5697803" cy="5697803"/>
          </a:xfrm>
        </p:spPr>
      </p:pic>
    </p:spTree>
    <p:extLst>
      <p:ext uri="{BB962C8B-B14F-4D97-AF65-F5344CB8AC3E}">
        <p14:creationId xmlns:p14="http://schemas.microsoft.com/office/powerpoint/2010/main" val="338205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987-F1DF-4912-B5BD-1C606E0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1D65D07-3E72-4646-9AC1-7CAEC68C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45" y="704761"/>
            <a:ext cx="5788114" cy="5788114"/>
          </a:xfrm>
        </p:spPr>
      </p:pic>
    </p:spTree>
    <p:extLst>
      <p:ext uri="{BB962C8B-B14F-4D97-AF65-F5344CB8AC3E}">
        <p14:creationId xmlns:p14="http://schemas.microsoft.com/office/powerpoint/2010/main" val="186637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987-F1DF-4912-B5BD-1C606E0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90201317-DB60-49B0-98B9-0D3D5CCE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27" y="801511"/>
            <a:ext cx="5620808" cy="5620808"/>
          </a:xfrm>
        </p:spPr>
      </p:pic>
    </p:spTree>
    <p:extLst>
      <p:ext uri="{BB962C8B-B14F-4D97-AF65-F5344CB8AC3E}">
        <p14:creationId xmlns:p14="http://schemas.microsoft.com/office/powerpoint/2010/main" val="22351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D710-0DE4-48FF-9C45-51E69DBB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5135-9143-4F9E-A74B-F718E5DC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gam_model_</a:t>
            </a:r>
            <a:r>
              <a:rPr lang="en-US" sz="1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mod_model_data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4665F-68E7-4D77-83AD-AD448B99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22" y="1867958"/>
            <a:ext cx="6928556" cy="27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095-686E-4A89-8F39-76F49DF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9276-1045-453B-8FAC-48B0BC07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The official poverty rate in 2019 was 10.5 percent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2019, 14.4 percent of kids in this country, 10.46 million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children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were living in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poverty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as measured by the official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U.S poverty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rate. </a:t>
            </a:r>
            <a:endParaRPr lang="en-US" dirty="0">
              <a:solidFill>
                <a:srgbClr val="000000"/>
              </a:solidFill>
              <a:latin typeface="Lora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 2019, approximately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56.6 million students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attended elementary and secondary school in the United States.</a:t>
            </a: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  <a:p>
            <a:r>
              <a:rPr lang="en-US" dirty="0">
                <a:solidFill>
                  <a:srgbClr val="000000"/>
                </a:solidFill>
                <a:latin typeface="Lora"/>
              </a:rPr>
              <a:t>Affects of poverty</a:t>
            </a:r>
          </a:p>
          <a:p>
            <a:r>
              <a:rPr lang="en-US" dirty="0">
                <a:solidFill>
                  <a:srgbClr val="000000"/>
                </a:solidFill>
                <a:latin typeface="Lora"/>
              </a:rPr>
              <a:t>Affects of educational attainment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Family: gaussian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Link function: identity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Formula: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Parametric coefficients: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-0.0688202  0.0006799  -101.2 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Approximate significance of smooth terms: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Ref.df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F p-value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5.721  6.889 34.294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2.773  3.463  2.880  0.0309 *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2.605  3.329  1.779  0.2807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4.177  5.096 10.318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1.636  2.042  0.482  0.6517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R-sq.(adj) =  0.614   Deviance explained = 62.5%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GCV = 0.00028129  Scale est. = 0.00027275  n = 590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8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51049577-9D39-49F3-B8E1-F8755E95BC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50364" y="1005857"/>
            <a:ext cx="5741636" cy="37831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190573"/>
            <a:ext cx="10515600" cy="435133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4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400" b="1" dirty="0">
              <a:solidFill>
                <a:srgbClr val="204A87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4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gam.check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Method: GCV   Optimizer: magic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Smoothing parameter selection converged after 4 iterations.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RMS GCV score gradient at convergence was 1.215713e-07 .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Hessian was not positive definite.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rank =  46 / 46 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Basis dimension (k) checking results. Low p-value (k-index&lt;1) may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indicate that k is too low, especially if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is close to k'.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k'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k-index p-value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9.00 5.72    1.01    0.57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9.00 2.77    0.98    0.34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9.00 2.61    1.01    0.58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9.00 4.18    1.02    0.72</a:t>
            </a:r>
            <a:b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9.00 1.64    1.01    0.60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4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gam_model_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mod_model_data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Parametric coefficients: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Estimate Std. Error t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-0.06882    0.00068  -101.2   &lt;2e-16 ***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Approximate significance of smooth terms: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Ref.df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F p-value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5.201  6.343 38.020  &lt;2e-16 ***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2.734  3.415  2.966  0.0277 *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2.732  3.490  1.965  0.2467   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4.242  5.169 11.210  &lt;2e-16 ***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R-sq.(adj) =  0.613   Deviance explained = 62.3%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GCV = 0.00028041  Scale est. = 0.00027284  n = 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190573"/>
            <a:ext cx="10515600" cy="435133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gam.check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3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Method: GCV   Optimizer: magic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Smoothing parameter selection converged after 4 iterations.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RMS GCV score gradient at convergence was 3.410101e-09 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Hessian was positive definite.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rank =  37 / 37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Basis dimension (k) checking results. Low p-value (k-index&lt;1) may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indicate that k is too low, especially if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is close to k'.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k'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k-index p-value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9.00 5.20    1.00    0.50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9.00 2.73    0.98    0.25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9.00 2.73    1.01    0.57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9.00 4.24    1.02    0.70</a:t>
            </a:r>
            <a:endParaRPr lang="en-US" sz="13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B005821-B10A-4CF4-BE5A-848E58B89F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79342" y="141181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96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842"/>
          </a:xfrm>
        </p:spPr>
        <p:txBody>
          <a:bodyPr>
            <a:normAutofit fontScale="775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gam_model_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mod_model_data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Family: gaussian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Link function: identity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Formula: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Parametric coefficients: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-0.0688202  0.0006834  -100.7 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Approximate significance of smooth terms: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Ref.df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F p-value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5.067  6.195 38.738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2.381  3.026  7.144  0.0001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4.143  5.058 10.786  &lt;2e-16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2.153  2.710  0.977  0.4911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R-sq.(adj) =   0.61   Deviance explained = 61.9%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GCV = 0.00028262  Scale est. = 0.00027556  n = 590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30F-2733-4920-B872-4997B0F0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55DB-DF22-40CC-86E3-CCB9257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190573"/>
            <a:ext cx="10515600" cy="435133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endParaRPr lang="en-US" sz="1300" b="1" dirty="0">
              <a:solidFill>
                <a:srgbClr val="204A87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Method: GCV   Optimizer: magic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Smoothing parameter selection converged after 4 iterations.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RMS GCV score gradient at convergence was 9.066325e-08 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Hessian was positive definite.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rank =  37 / 37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Basis dimension (k) checking results. Low p-value (k-index&lt;1) may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indicate that k is too low, especially if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is close to k'.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k'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edf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k-index p-value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9.00 5.07    1.00    0.48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9.00 2.38    0.98    0.34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        9.00 4.14    1.03    0.70</a:t>
            </a:r>
            <a:br>
              <a:rPr lang="en-US" sz="13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s(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9.00 2.15    1.01    0.57</a:t>
            </a:r>
            <a:endParaRPr lang="en-US" sz="13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763E091A-EE97-4334-B57B-A7742EAD3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276042" y="128763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39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335E-B7C8-43A8-893D-462E6AAA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7949-B72D-4685-A06E-EB296AAF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anova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1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gam_model_</a:t>
            </a:r>
            <a:r>
              <a:rPr lang="en-US" sz="1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gam_model_</a:t>
            </a:r>
            <a:r>
              <a:rPr lang="en-US" sz="1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 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Analysis of Deviance Table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1: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2: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mean_attendance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 3: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HS_PLUS_percentage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mean_chronic_absenteeism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mean_enrollment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+ s(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mean_total_students_discipline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Df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Dev      Df    Deviance      F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(&gt;F) 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568.18    0.15604                                    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570.58    0.15664 -2.4015 -0.00060156 0.9184 0.41447  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572.01    0.15852 -1.4273 -0.00187929 4.8273 0.01682 *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endParaRPr lang="en-US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1502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566617B9-BD3B-4C50-B2C7-66060F4F3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4705" y="824838"/>
            <a:ext cx="3676209" cy="26969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0E5AD-7490-420C-A496-E1373CC4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(gam_model_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se=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DD37952-82B0-4C3C-988E-DD2D01F3AB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37867" y="575733"/>
            <a:ext cx="4055181" cy="2946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D5277C2F-5967-4199-BFD4-B47B319ACA09}"/>
              </a:ext>
            </a:extLst>
          </p:cNvPr>
          <p:cNvPicPr/>
          <p:nvPr/>
        </p:nvPicPr>
        <p:blipFill rotWithShape="1">
          <a:blip r:embed="rId4"/>
          <a:srcRect t="17974"/>
          <a:stretch/>
        </p:blipFill>
        <p:spPr bwMode="auto">
          <a:xfrm>
            <a:off x="561821" y="3933472"/>
            <a:ext cx="3908579" cy="2559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3A8066FB-F1AA-4CF9-AF50-B4CFC1AA2D66}"/>
              </a:ext>
            </a:extLst>
          </p:cNvPr>
          <p:cNvPicPr/>
          <p:nvPr/>
        </p:nvPicPr>
        <p:blipFill rotWithShape="1">
          <a:blip r:embed="rId5"/>
          <a:srcRect t="9796"/>
          <a:stretch/>
        </p:blipFill>
        <p:spPr bwMode="auto">
          <a:xfrm>
            <a:off x="6637867" y="3802679"/>
            <a:ext cx="4055181" cy="26901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80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8199-9A5F-418A-9535-46FE0629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ED57-6E38-4F02-BD22-7AFC3797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poverty (and its various factors) and educational attainment? </a:t>
            </a:r>
          </a:p>
          <a:p>
            <a:r>
              <a:rPr lang="en-US" dirty="0"/>
              <a:t>Can this relationship be modeled using publicly available data?</a:t>
            </a:r>
          </a:p>
        </p:txBody>
      </p:sp>
    </p:spTree>
    <p:extLst>
      <p:ext uri="{BB962C8B-B14F-4D97-AF65-F5344CB8AC3E}">
        <p14:creationId xmlns:p14="http://schemas.microsoft.com/office/powerpoint/2010/main" val="25539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4B3-36C3-4606-A212-4896CFFB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5A15-752E-4304-824A-058BE8E4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  <a:p>
            <a:r>
              <a:rPr lang="en-US" dirty="0"/>
              <a:t>Cleaning data</a:t>
            </a:r>
          </a:p>
          <a:p>
            <a:r>
              <a:rPr lang="en-US" dirty="0"/>
              <a:t>Data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6501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5A43-9FF2-4002-AFF6-6F2A58DD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Community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0D59-9709-4F6F-A164-93814BC0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7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666666"/>
                </a:solidFill>
                <a:effectLst/>
                <a:latin typeface="+mj-lt"/>
              </a:rPr>
              <a:t>American Community Survey (ACS) data are available from the 1-year ACS since 2005 for geographies of population 65,000 and greater, and from the 5-year ACS for all geographies down to the block group level starting with the 2005-2009 dataset.</a:t>
            </a:r>
          </a:p>
          <a:p>
            <a:r>
              <a:rPr lang="en-US" sz="1800" b="0" i="0" dirty="0">
                <a:solidFill>
                  <a:srgbClr val="666666"/>
                </a:solidFill>
                <a:effectLst/>
                <a:latin typeface="+mj-lt"/>
              </a:rPr>
              <a:t>ACS data differ from decennial Census data as they are based on an annual sample of approximately 3 million households, rather than a more complete enumeration of the US population. In turn, ACS data points are </a:t>
            </a:r>
            <a:r>
              <a:rPr lang="en-US" sz="1800" i="0" dirty="0">
                <a:solidFill>
                  <a:srgbClr val="666666"/>
                </a:solidFill>
                <a:effectLst/>
                <a:latin typeface="+mj-lt"/>
              </a:rPr>
              <a:t>estimates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+mj-lt"/>
              </a:rPr>
              <a:t> characterized by a </a:t>
            </a:r>
            <a:r>
              <a:rPr lang="en-US" sz="1800" i="0" dirty="0">
                <a:solidFill>
                  <a:srgbClr val="666666"/>
                </a:solidFill>
                <a:effectLst/>
                <a:latin typeface="+mj-lt"/>
              </a:rPr>
              <a:t>margin of error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+mj-lt"/>
              </a:rPr>
              <a:t>. </a:t>
            </a:r>
            <a:r>
              <a:rPr lang="en-US" sz="1800" i="0" dirty="0" err="1">
                <a:solidFill>
                  <a:srgbClr val="666666"/>
                </a:solidFill>
                <a:effectLst/>
                <a:latin typeface="+mj-lt"/>
              </a:rPr>
              <a:t>tidycensus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+mj-lt"/>
              </a:rPr>
              <a:t> will always return the estimate and margin of error</a:t>
            </a:r>
            <a:endParaRPr lang="en-US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F0763-AA5A-4128-96E0-AE287024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45"/>
          <a:stretch/>
        </p:blipFill>
        <p:spPr>
          <a:xfrm>
            <a:off x="6705598" y="2055864"/>
            <a:ext cx="4648202" cy="2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78E-24D4-47E6-A163-1DF23086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CCD5-4E94-467E-A939-41F12ABD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36" y="1825625"/>
            <a:ext cx="629887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tidycensus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poverty_by_sex_edu_attainment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get_acs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geography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"school district (unified)"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total_population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below_poverty_num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below_poverty_num_men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"B17003_003"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M_below_poverty_less_than_HS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"B17003_004"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M_below_poverty_HS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"B17003_005"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M_below_poverty_some_college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"B17003_006"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M_below_poverty_bachelor_plus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"B17003_007"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below_poverty_num_women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"B17003_008"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W_below_poverty_less_than_HS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"B17003_009"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W_below_poverty_HS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"B17003_010"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W_below_poverty_some_college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W_below_poverty_bachelor_plus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above_poverty_num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"B17003_013"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above_poverty_num_men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"B17003_014"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M_above_poverty_less_than_HS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"B17003_015"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M_above_poverty_HS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"B17003_016"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M_above_poverty_some_college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"B17003_017"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M_above_poverty_bachelor_plus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"B17003_018"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above_poverty_num_women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"B17003_019"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W_above_poverty_less_than_HS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"B17003_020"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W_above_poverty_HS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"B17003_021"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W_above_poverty_some_college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"B17003_022"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W_above_poverty_bachelor_plus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	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"B17003_023"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state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year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2019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9F08D-BC6F-4F23-94B3-D424548E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7" y="1309807"/>
            <a:ext cx="5411374" cy="48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A649-9788-4993-B61D-3760A4A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86D470-863B-4FF7-ACCE-36217BF6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14,099 rows, 5 columns</a:t>
            </a:r>
          </a:p>
          <a:p>
            <a:r>
              <a:rPr lang="en-US" dirty="0"/>
              <a:t>613 unique school districts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54D5C7E5-E689-4361-9E88-69DDE1142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008384"/>
              </p:ext>
            </p:extLst>
          </p:nvPr>
        </p:nvGraphicFramePr>
        <p:xfrm>
          <a:off x="838200" y="1931455"/>
          <a:ext cx="10515600" cy="237744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103120">
                  <a:extLst>
                    <a:ext uri="{9D8B030D-6E8A-4147-A177-3AD203B41FA5}">
                      <a16:colId xmlns:a16="http://schemas.microsoft.com/office/drawing/2014/main" val="2478953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8685066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26662665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3388899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924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GEOID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moe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total_population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9268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36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below_poverty_num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063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below_poverty_num_men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19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M_below_poverty_less_than_HS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9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M_below_poverty_HS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78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3900094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Monroe Local School District, Ohio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M_below_poverty_some_college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2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5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549C-E581-4A4E-871B-02E608A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processing…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9DC5-BAA3-4D5F-AA6B-11DD5B17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613 Rows, 10 columns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627DF-32B3-4E8A-A40C-9025B429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4" y="2138307"/>
            <a:ext cx="11164711" cy="31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65E8-9BE4-44BC-8BAD-88CE23F7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FEF5-3ABD-4A34-AA2F-44CEE5D8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7DD79-92B6-468D-99CA-24048800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89" y="330469"/>
            <a:ext cx="8715022" cy="65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2687</Words>
  <Application>Microsoft Office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Consolas</vt:lpstr>
      <vt:lpstr>Lora</vt:lpstr>
      <vt:lpstr>Roboto</vt:lpstr>
      <vt:lpstr>Office Theme</vt:lpstr>
      <vt:lpstr>Project Presentation</vt:lpstr>
      <vt:lpstr>Introduction</vt:lpstr>
      <vt:lpstr>Research Questions</vt:lpstr>
      <vt:lpstr>Preliminary Analysis</vt:lpstr>
      <vt:lpstr>American Community Survey </vt:lpstr>
      <vt:lpstr>Gathering Data</vt:lpstr>
      <vt:lpstr>PowerPoint Presentation</vt:lpstr>
      <vt:lpstr>More processing…</vt:lpstr>
      <vt:lpstr>PowerPoint Presentation</vt:lpstr>
      <vt:lpstr>Ohio School Data</vt:lpstr>
      <vt:lpstr>PowerPoint Presentation</vt:lpstr>
      <vt:lpstr>Two Problems</vt:lpstr>
      <vt:lpstr>Model Data</vt:lpstr>
      <vt:lpstr>Preliminary Analysis</vt:lpstr>
      <vt:lpstr>Preliminary Analysis</vt:lpstr>
      <vt:lpstr>Preliminary Analysis</vt:lpstr>
      <vt:lpstr>Preliminary Analysis</vt:lpstr>
      <vt:lpstr>Preliminary Analysis</vt:lpstr>
      <vt:lpstr>Generalized Additive Models</vt:lpstr>
      <vt:lpstr>Generalized Additive Models</vt:lpstr>
      <vt:lpstr>Generalized Additive Models</vt:lpstr>
      <vt:lpstr>Generalized Additive Models</vt:lpstr>
      <vt:lpstr>Generalized Additive Models</vt:lpstr>
      <vt:lpstr>Generalized Additive Models</vt:lpstr>
      <vt:lpstr>Generalized Additive Models</vt:lpstr>
      <vt:lpstr>PowerPoint Presentation</vt:lpstr>
      <vt:lpstr>plot(gam_model_3, se=TRUE, col="blue")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Denner</dc:creator>
  <cp:lastModifiedBy>Dylan Denner</cp:lastModifiedBy>
  <cp:revision>14</cp:revision>
  <dcterms:created xsi:type="dcterms:W3CDTF">2021-04-06T22:07:03Z</dcterms:created>
  <dcterms:modified xsi:type="dcterms:W3CDTF">2021-04-07T02:11:04Z</dcterms:modified>
</cp:coreProperties>
</file>