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6" r:id="rId7"/>
    <p:sldId id="265" r:id="rId8"/>
    <p:sldId id="261" r:id="rId9"/>
    <p:sldId id="259" r:id="rId10"/>
    <p:sldId id="260" r:id="rId11"/>
    <p:sldId id="257" r:id="rId12"/>
    <p:sldId id="258" r:id="rId13"/>
    <p:sldId id="262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898" y="2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E8DB-006A-4ADA-A409-221D041EA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A6434-F3D1-475C-9E7D-D9859E7BB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8EAE-E8E8-44D2-B382-FA3F4225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1C4-0524-41CE-B12E-4EDD157727F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A17D-6BD4-4882-992E-21612F7F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302C-EAF2-415C-BA6B-1F2F82D8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09BF-1CCE-4F96-8148-D135ABB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8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8DF4-35F3-4CD0-B466-568E59DE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D637B-F18A-45FA-B01A-80A7BBA14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D4BD-9810-45A6-B6A7-9E8E9F3D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1C4-0524-41CE-B12E-4EDD157727F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B6BC-6EC3-46EC-B88F-5AC11F8E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60E5-3AA6-4D7E-8243-30F08BA2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09BF-1CCE-4F96-8148-D135ABB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FB44C-0904-4EA6-A596-1219D2CD2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932E7-B638-494A-A673-9D2B71069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C52A-6B2E-40AF-B5A6-92CF5379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1C4-0524-41CE-B12E-4EDD157727F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3058-D96C-418C-99ED-63B312B4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C06D-7B47-4A52-A176-C1A3FCC3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09BF-1CCE-4F96-8148-D135ABB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E117-69EA-48AD-AA66-AB6A2B92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8298-1EFD-47DF-9C32-82647A07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B821-0CDB-47D8-951A-6C49DEE4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1C4-0524-41CE-B12E-4EDD157727F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C44A1-99A2-4EEF-9E3D-D1ACC864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7365-156C-46C7-BF4B-5A69B09B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09BF-1CCE-4F96-8148-D135ABB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FE74-EE57-48C5-AC02-D4FA8BCA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A492-C781-4E24-B5CB-10F7A4AD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DAE6-406B-4EA4-BD0A-CD507AB8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1C4-0524-41CE-B12E-4EDD157727F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330B-914B-449B-B185-94AC178B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C119-A839-4B22-BF19-A8AB9014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09BF-1CCE-4F96-8148-D135ABB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74E0-2554-4AD9-B71D-1A1A48D7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E108-3026-4C29-990E-F23F975B6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7DDD1-7328-4C6A-A2AE-374339134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C4882-2303-4183-8FB3-46D3EB88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1C4-0524-41CE-B12E-4EDD157727F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124B8-0F2F-4C29-B6B7-53FE9B83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446A7-B130-4F70-B373-B4785F69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09BF-1CCE-4F96-8148-D135ABB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5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3497-37DE-47AD-AC14-A6BD1A09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088CE-08F1-451D-B245-C76AE2DBE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BA64A-935A-4D2F-A590-A4ED23D27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AD8CB-FC44-49F8-A1F0-3811439CF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9CFA8-2067-4899-AFE1-79E2866E0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981E3-A1CD-471A-A15B-7BE122F4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1C4-0524-41CE-B12E-4EDD157727F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47A68-6711-4B1C-AD71-4506BFA2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9BC78-7333-4E0C-B9B7-1B036809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09BF-1CCE-4F96-8148-D135ABB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4A4B-31DC-4255-9675-36BC6FC1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27B03-AB8F-4542-9C19-2FEDB3D5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1C4-0524-41CE-B12E-4EDD157727F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876C5-1CB3-4978-ABAD-C2B0E15E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74521-B7C8-4388-B1B9-D98F98B1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09BF-1CCE-4F96-8148-D135ABB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5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35193-D9E1-4A6C-8A48-FE12030A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1C4-0524-41CE-B12E-4EDD157727F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89083-83A1-4FAA-B163-E5FFFA78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0FF5F-65F8-4A4D-B332-E21F8827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09BF-1CCE-4F96-8148-D135ABB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9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47F3-CE99-4C75-90E4-DBECED17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985E-86B6-44DE-B5BD-4E87970C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EDB79-1603-4C64-9986-A55B663B0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A792A-F8CF-48F9-BCFB-7F42DD78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1C4-0524-41CE-B12E-4EDD157727F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79CDD-CED6-43AB-89DB-6F7CCC11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68246-96AA-4712-9BE0-52245A5A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09BF-1CCE-4F96-8148-D135ABB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0DEB-FDA7-490E-A973-31443DF9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8AD2D-4281-426A-A6DA-CF27732B6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67EB5-70F2-4C7A-A08C-8E2CF507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D374D-8F1C-4BFB-B8A7-0C793393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F1C4-0524-41CE-B12E-4EDD157727F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8E89D-106E-4568-B998-B66AB9A6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67D03-0408-403A-97BE-00E720AF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809BF-1CCE-4F96-8148-D135ABB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FDCAF-FE04-48F6-8237-CBCF33B6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2611F-3F91-435A-BCA0-381C0B5D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E215-A746-4B97-A6E3-2AE110445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F1C4-0524-41CE-B12E-4EDD157727F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FB73-4584-4ED4-8544-494E80F5A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6345-A350-4008-B363-1FFEE3A9A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809BF-1CCE-4F96-8148-D135ABB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8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LVMUY.html" TargetMode="Externa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TIF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209EE6-922E-445F-BDA3-269C6608B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0A29C-2DDA-4E8E-BB9E-D1C6425EC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816862"/>
            <a:ext cx="6430414" cy="1371600"/>
          </a:xfrm>
        </p:spPr>
        <p:txBody>
          <a:bodyPr anchor="ctr">
            <a:normAutofit/>
          </a:bodyPr>
          <a:lstStyle/>
          <a:p>
            <a:r>
              <a:rPr lang="en-US" altLang="zh-TW" sz="4000" dirty="0"/>
              <a:t>CS677 Final Project (NLP)</a:t>
            </a:r>
            <a:br>
              <a:rPr lang="en-US" altLang="zh-TW" sz="4000" dirty="0"/>
            </a:br>
            <a:r>
              <a:rPr lang="en-US" altLang="zh-TW" sz="2000" dirty="0"/>
              <a:t>Sentiment Analysis using VADER on Tweets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D99CE-30B3-4897-9F1A-E17DFFAC9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09985"/>
            <a:ext cx="2893382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 err="1"/>
              <a:t>Tzupin</a:t>
            </a:r>
            <a:r>
              <a:rPr lang="en-US" sz="1800" dirty="0"/>
              <a:t> Kuo </a:t>
            </a:r>
          </a:p>
          <a:p>
            <a:pPr algn="l"/>
            <a:r>
              <a:rPr lang="en-US" sz="1800" dirty="0"/>
              <a:t>Dec 10,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39638-E5A2-4597-970A-3BA35E77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58" y="1331990"/>
            <a:ext cx="6087216" cy="28153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548312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Image result for red tiffany and co logo">
            <a:extLst>
              <a:ext uri="{FF2B5EF4-FFF2-40B4-BE49-F238E27FC236}">
                <a16:creationId xmlns:a16="http://schemas.microsoft.com/office/drawing/2014/main" id="{A82754A3-8C94-4651-842A-C3D1F0ACA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04" y="1571470"/>
            <a:ext cx="1573149" cy="157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uis Vuitton Clipart Famous Fashion - Louis Vuitton Logo Png Transparent Png (1004x1215), Png Download">
            <a:extLst>
              <a:ext uri="{FF2B5EF4-FFF2-40B4-BE49-F238E27FC236}">
                <a16:creationId xmlns:a16="http://schemas.microsoft.com/office/drawing/2014/main" id="{ABDCB5E3-1CFD-485C-A030-71B6CED40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881" y="1626040"/>
            <a:ext cx="1216297" cy="147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52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F876-7B84-4512-BB36-B56C1823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8FEE-A5FA-43C2-BB1D-3ACF6D6C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analysis, I have shown that a little bit positive correlation exists between rise/fall in stock prices of a company to the public opinions (especially positive tweets) expressed on twitter.</a:t>
            </a:r>
          </a:p>
          <a:p>
            <a:endParaRPr lang="en-US" dirty="0"/>
          </a:p>
          <a:p>
            <a:r>
              <a:rPr lang="en-US" dirty="0"/>
              <a:t>But other than those ‘big news days’, it would be hard to tell the effectiveness of public sentiments (through tweets) on stock price fluctuation on those regular days.</a:t>
            </a:r>
          </a:p>
          <a:p>
            <a:endParaRPr lang="en-US" dirty="0"/>
          </a:p>
          <a:p>
            <a:r>
              <a:rPr lang="en-US" dirty="0"/>
              <a:t>We can set a threshold and only use the “spikes” on positive/negative tweets for stock price prediction.</a:t>
            </a:r>
          </a:p>
        </p:txBody>
      </p:sp>
    </p:spTree>
    <p:extLst>
      <p:ext uri="{BB962C8B-B14F-4D97-AF65-F5344CB8AC3E}">
        <p14:creationId xmlns:p14="http://schemas.microsoft.com/office/powerpoint/2010/main" val="319713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E11C-5190-4675-8F26-C729174A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89C2-86C6-40FD-848B-D80DD8BE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different combination of keywords and assign weights to them for reducing biases.</a:t>
            </a:r>
          </a:p>
          <a:p>
            <a:endParaRPr lang="en-US" dirty="0"/>
          </a:p>
          <a:p>
            <a:r>
              <a:rPr lang="en-US" dirty="0"/>
              <a:t>Gather data from different sources such as other social medium (Instagram, Facebook, </a:t>
            </a:r>
            <a:r>
              <a:rPr lang="en-US" dirty="0" err="1"/>
              <a:t>etc</a:t>
            </a:r>
            <a:r>
              <a:rPr lang="en-US" dirty="0"/>
              <a:t>), and news headline on forums/new webs. Assign weights to them to reduce the biases.</a:t>
            </a:r>
          </a:p>
          <a:p>
            <a:endParaRPr lang="en-US" dirty="0"/>
          </a:p>
          <a:p>
            <a:r>
              <a:rPr lang="en-US" dirty="0"/>
              <a:t>Use advanced Machine Learning based approach instead to extract sentiment score (LSTM &amp; BERT) for a better accuracy. </a:t>
            </a:r>
          </a:p>
        </p:txBody>
      </p:sp>
    </p:spTree>
    <p:extLst>
      <p:ext uri="{BB962C8B-B14F-4D97-AF65-F5344CB8AC3E}">
        <p14:creationId xmlns:p14="http://schemas.microsoft.com/office/powerpoint/2010/main" val="322491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1FB3-29C4-41F7-B0D3-852DC565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THANK YOU! ANY QUESTION?</a:t>
            </a:r>
            <a:endParaRPr lang="en-US" dirty="0"/>
          </a:p>
        </p:txBody>
      </p:sp>
      <p:pic>
        <p:nvPicPr>
          <p:cNvPr id="2050" name="Picture 2" descr="Image result for question mark">
            <a:extLst>
              <a:ext uri="{FF2B5EF4-FFF2-40B4-BE49-F238E27FC236}">
                <a16:creationId xmlns:a16="http://schemas.microsoft.com/office/drawing/2014/main" id="{5EC23087-40B5-41A9-84F6-D2BE3BC698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64" y="1929475"/>
            <a:ext cx="3928658" cy="392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0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56D8-F300-4F62-8CCF-8C0CEE12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9A82-4174-41B6-A2E7-0473AD05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582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What</a:t>
            </a:r>
          </a:p>
          <a:p>
            <a:pPr marL="0" indent="0">
              <a:buNone/>
            </a:pPr>
            <a:r>
              <a:rPr lang="en-US" dirty="0"/>
              <a:t>The process of ‘computationally’ determining whether a piece of sentence is positive, negative, or neutral (i.e., Polarity). Also known as opinion mining.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Why</a:t>
            </a:r>
          </a:p>
          <a:p>
            <a:pPr marL="0" indent="0">
              <a:buNone/>
            </a:pPr>
            <a:r>
              <a:rPr lang="en-US" dirty="0"/>
              <a:t>A very useful tool for identifying the public sentiments on fields such as Business, Politics, Public Relations, social phenomena, etc.</a:t>
            </a:r>
          </a:p>
          <a:p>
            <a:pPr marL="0" indent="0">
              <a:buNone/>
            </a:pPr>
            <a:r>
              <a:rPr lang="en-US" dirty="0"/>
              <a:t>And ,when it comes to Financial field, it could be used to understand the public sentiments for things such as Company’s merging/acquisition, quarterly/annually positive results published, leadership changed for good,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6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56D8-F300-4F62-8CCF-8C0CEE12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9A82-4174-41B6-A2E7-0473AD05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582" cy="4351338"/>
          </a:xfrm>
        </p:spPr>
        <p:txBody>
          <a:bodyPr>
            <a:normAutofit/>
          </a:bodyPr>
          <a:lstStyle/>
          <a:p>
            <a:r>
              <a:rPr lang="en-US" b="1" dirty="0"/>
              <a:t>Who</a:t>
            </a:r>
          </a:p>
          <a:p>
            <a:pPr marL="0" indent="0">
              <a:buNone/>
            </a:pPr>
            <a:r>
              <a:rPr lang="en-US" dirty="0"/>
              <a:t>Researcher, marketer, Analyst, Politician,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How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1. Polarity Detection </a:t>
            </a:r>
            <a:r>
              <a:rPr lang="en-US" dirty="0"/>
              <a:t>(positive/negative/neutral)</a:t>
            </a:r>
          </a:p>
          <a:p>
            <a:pPr marL="0" indent="0">
              <a:buNone/>
            </a:pPr>
            <a:r>
              <a:rPr lang="en-US" dirty="0"/>
              <a:t>2. Emotion Detection (happy/sad/angry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3. Intent Detection (e.g. underlying complaint in a product review)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8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56D8-F300-4F62-8CCF-8C0CEE12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9A82-4174-41B6-A2E7-0473AD05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582" cy="4351338"/>
          </a:xfrm>
        </p:spPr>
        <p:txBody>
          <a:bodyPr>
            <a:normAutofit/>
          </a:bodyPr>
          <a:lstStyle/>
          <a:p>
            <a:r>
              <a:rPr lang="en-US" b="1" dirty="0"/>
              <a:t>Which</a:t>
            </a:r>
          </a:p>
          <a:p>
            <a:pPr marL="0" indent="0">
              <a:buNone/>
            </a:pPr>
            <a:r>
              <a:rPr lang="en-US" dirty="0"/>
              <a:t>Rule-based (or lexical) 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- VADER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TextBlob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Machine Learning based :</a:t>
            </a:r>
          </a:p>
          <a:p>
            <a:pPr>
              <a:buFontTx/>
              <a:buChar char="-"/>
            </a:pPr>
            <a:r>
              <a:rPr lang="en-US" dirty="0" err="1"/>
              <a:t>Standford</a:t>
            </a:r>
            <a:r>
              <a:rPr lang="en-US" dirty="0"/>
              <a:t> </a:t>
            </a:r>
            <a:r>
              <a:rPr lang="en-US" dirty="0" err="1"/>
              <a:t>CoreNLP</a:t>
            </a:r>
            <a:r>
              <a:rPr lang="en-US" dirty="0"/>
              <a:t> (RNN)</a:t>
            </a:r>
          </a:p>
          <a:p>
            <a:pPr>
              <a:buFontTx/>
              <a:buChar char="-"/>
            </a:pPr>
            <a:r>
              <a:rPr lang="en-US" dirty="0"/>
              <a:t>LSTM RNN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9DA7B6-67D6-4762-80CB-32A5EE6D8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232513"/>
              </p:ext>
            </p:extLst>
          </p:nvPr>
        </p:nvGraphicFramePr>
        <p:xfrm>
          <a:off x="6465651" y="1797760"/>
          <a:ext cx="5291847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7132">
                  <a:extLst>
                    <a:ext uri="{9D8B030D-6E8A-4147-A177-3AD203B41FA5}">
                      <a16:colId xmlns:a16="http://schemas.microsoft.com/office/drawing/2014/main" val="521352262"/>
                    </a:ext>
                  </a:extLst>
                </a:gridCol>
                <a:gridCol w="864715">
                  <a:extLst>
                    <a:ext uri="{9D8B030D-6E8A-4147-A177-3AD203B41FA5}">
                      <a16:colId xmlns:a16="http://schemas.microsoft.com/office/drawing/2014/main" val="763628536"/>
                    </a:ext>
                  </a:extLst>
                </a:gridCol>
              </a:tblGrid>
              <a:tr h="410901">
                <a:tc>
                  <a:txBody>
                    <a:bodyPr/>
                    <a:lstStyle/>
                    <a:p>
                      <a:r>
                        <a:rPr lang="en-US" sz="1200" dirty="0"/>
                        <a:t>Excellent article by @ </a:t>
                      </a:r>
                      <a:r>
                        <a:rPr lang="en-US" sz="1200" dirty="0" err="1"/>
                        <a:t>johngapper</a:t>
                      </a:r>
                      <a:r>
                        <a:rPr lang="en-US" sz="1200" dirty="0"/>
                        <a:t> # </a:t>
                      </a:r>
                      <a:r>
                        <a:rPr lang="en-US" sz="1200" dirty="0" err="1"/>
                        <a:t>TiffanyAndCo</a:t>
                      </a:r>
                      <a:r>
                        <a:rPr lang="en-US" sz="1200" dirty="0"/>
                        <a:t> # LVMH # </a:t>
                      </a:r>
                      <a:r>
                        <a:rPr lang="en-US" sz="1200" dirty="0" err="1"/>
                        <a:t>luxurylifestyle</a:t>
                      </a:r>
                      <a:r>
                        <a:rPr lang="en-US" sz="1200" dirty="0"/>
                        <a:t> # Diamonds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Positive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876717"/>
                  </a:ext>
                </a:extLst>
              </a:tr>
              <a:tr h="420953">
                <a:tc>
                  <a:txBody>
                    <a:bodyPr/>
                    <a:lstStyle/>
                    <a:p>
                      <a:r>
                        <a:rPr lang="en-US" sz="1200" dirty="0"/>
                        <a:t>I am so disappointed. # </a:t>
                      </a:r>
                      <a:r>
                        <a:rPr lang="en-US" sz="1200" dirty="0" err="1"/>
                        <a:t>TiffanyAndCo</a:t>
                      </a:r>
                      <a:r>
                        <a:rPr lang="en-US" sz="1200" dirty="0"/>
                        <a:t> # </a:t>
                      </a:r>
                      <a:r>
                        <a:rPr lang="en-US" sz="1200" dirty="0" err="1"/>
                        <a:t>FightForFreedomStandWithHongKong</a:t>
                      </a:r>
                      <a:endParaRPr 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Negative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301757"/>
                  </a:ext>
                </a:extLst>
              </a:tr>
              <a:tr h="420953">
                <a:tc>
                  <a:txBody>
                    <a:bodyPr/>
                    <a:lstStyle/>
                    <a:p>
                      <a:r>
                        <a:rPr lang="en-US" sz="1200" dirty="0"/>
                        <a:t>just like me! But I'm proud of it and I know it will taste amazing! # </a:t>
                      </a:r>
                      <a:r>
                        <a:rPr lang="en-US" sz="1200" dirty="0" err="1"/>
                        <a:t>alltheworldsamage</a:t>
                      </a:r>
                      <a:r>
                        <a:rPr lang="en-US" sz="1200" dirty="0"/>
                        <a:t> # </a:t>
                      </a:r>
                      <a:r>
                        <a:rPr lang="en-US" sz="1200" dirty="0" err="1"/>
                        <a:t>bakingftw</a:t>
                      </a:r>
                      <a:r>
                        <a:rPr lang="en-US" sz="1200" dirty="0"/>
                        <a:t> # tiffany # </a:t>
                      </a:r>
                      <a:r>
                        <a:rPr lang="en-US" sz="1200" dirty="0" err="1"/>
                        <a:t>tiffanyandco</a:t>
                      </a:r>
                      <a:r>
                        <a:rPr lang="en-US" sz="1200" dirty="0"/>
                        <a:t> # </a:t>
                      </a:r>
                      <a:r>
                        <a:rPr lang="en-US" sz="1200" dirty="0" err="1"/>
                        <a:t>tiffanyblue</a:t>
                      </a:r>
                      <a:endParaRPr 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Positive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11098"/>
                  </a:ext>
                </a:extLst>
              </a:tr>
              <a:tr h="452194">
                <a:tc>
                  <a:txBody>
                    <a:bodyPr/>
                    <a:lstStyle/>
                    <a:p>
                      <a:r>
                        <a:rPr lang="en-US" sz="1200" dirty="0"/>
                        <a:t>Now this is just wrong!!! We need </a:t>
                      </a:r>
                      <a:r>
                        <a:rPr lang="en-US" sz="1200" dirty="0" err="1"/>
                        <a:t>Tiffanyâ</a:t>
                      </a:r>
                      <a:r>
                        <a:rPr lang="en-US" sz="1200" dirty="0"/>
                        <a:t>€™s at a time like this!!!! # </a:t>
                      </a:r>
                      <a:r>
                        <a:rPr lang="en-US" sz="1200" dirty="0" err="1"/>
                        <a:t>TiffanyAndCo</a:t>
                      </a:r>
                      <a:r>
                        <a:rPr lang="en-US" sz="1200" dirty="0"/>
                        <a:t> # HurricaneDorainpic.twitter.com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Negative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82216"/>
                  </a:ext>
                </a:extLst>
              </a:tr>
              <a:tr h="452194">
                <a:tc>
                  <a:txBody>
                    <a:bodyPr/>
                    <a:lstStyle/>
                    <a:p>
                      <a:r>
                        <a:rPr lang="en-US" sz="1200" dirty="0"/>
                        <a:t>I have the very best mom and sister in the world They have spoiled me so much for my birthday!! # </a:t>
                      </a:r>
                      <a:r>
                        <a:rPr lang="en-US" sz="1200" dirty="0" err="1"/>
                        <a:t>birthdaygirl</a:t>
                      </a:r>
                      <a:r>
                        <a:rPr lang="en-US" sz="1200" dirty="0"/>
                        <a:t> # </a:t>
                      </a:r>
                      <a:r>
                        <a:rPr lang="en-US" sz="1200" dirty="0" err="1"/>
                        <a:t>birthdaypresent</a:t>
                      </a:r>
                      <a:r>
                        <a:rPr lang="en-US" sz="1200" dirty="0"/>
                        <a:t> # </a:t>
                      </a:r>
                      <a:r>
                        <a:rPr lang="en-US" sz="1200" dirty="0" err="1"/>
                        <a:t>tiffanyandco</a:t>
                      </a:r>
                      <a:r>
                        <a:rPr lang="en-US" sz="1200" dirty="0"/>
                        <a:t> # </a:t>
                      </a:r>
                      <a:r>
                        <a:rPr lang="en-US" sz="1200" dirty="0" err="1"/>
                        <a:t>imsospoiled</a:t>
                      </a:r>
                      <a:r>
                        <a:rPr lang="en-US" sz="1200" dirty="0"/>
                        <a:t> # </a:t>
                      </a:r>
                      <a:r>
                        <a:rPr lang="en-US" sz="1200" dirty="0" err="1"/>
                        <a:t>mymomisbetterthanyours</a:t>
                      </a:r>
                      <a:endParaRPr 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Positive</a:t>
                      </a:r>
                    </a:p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827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E82803-2958-4CC2-8D94-3D1362A85EAB}"/>
              </a:ext>
            </a:extLst>
          </p:cNvPr>
          <p:cNvSpPr txBox="1"/>
          <p:nvPr/>
        </p:nvSpPr>
        <p:spPr>
          <a:xfrm>
            <a:off x="6465651" y="1374892"/>
            <a:ext cx="3747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Extracting tweets’ sentiments using VADER</a:t>
            </a:r>
          </a:p>
        </p:txBody>
      </p:sp>
    </p:spTree>
    <p:extLst>
      <p:ext uri="{BB962C8B-B14F-4D97-AF65-F5344CB8AC3E}">
        <p14:creationId xmlns:p14="http://schemas.microsoft.com/office/powerpoint/2010/main" val="268263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54B72A-1CAD-4C72-9262-3D5D334285B5}"/>
              </a:ext>
            </a:extLst>
          </p:cNvPr>
          <p:cNvSpPr/>
          <p:nvPr/>
        </p:nvSpPr>
        <p:spPr>
          <a:xfrm>
            <a:off x="720767" y="1488127"/>
            <a:ext cx="1850316" cy="857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5FD6B-C1F7-4F8B-8B7A-4A1072BDDFAC}"/>
              </a:ext>
            </a:extLst>
          </p:cNvPr>
          <p:cNvSpPr/>
          <p:nvPr/>
        </p:nvSpPr>
        <p:spPr>
          <a:xfrm>
            <a:off x="3743664" y="1488127"/>
            <a:ext cx="1850316" cy="857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F2295E-2E00-4EA8-8151-E1E85B55446F}"/>
              </a:ext>
            </a:extLst>
          </p:cNvPr>
          <p:cNvSpPr/>
          <p:nvPr/>
        </p:nvSpPr>
        <p:spPr>
          <a:xfrm>
            <a:off x="6723529" y="1488127"/>
            <a:ext cx="1850316" cy="857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Vader Sentiment Extraction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358B5-F605-4C7C-96F6-445B10E4A12C}"/>
              </a:ext>
            </a:extLst>
          </p:cNvPr>
          <p:cNvSpPr txBox="1"/>
          <p:nvPr/>
        </p:nvSpPr>
        <p:spPr>
          <a:xfrm>
            <a:off x="3453207" y="2622177"/>
            <a:ext cx="2312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Special chars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 err="1"/>
              <a:t>Stopwords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B459F-4618-47E9-9D5E-B96E3E71B16A}"/>
              </a:ext>
            </a:extLst>
          </p:cNvPr>
          <p:cNvSpPr txBox="1"/>
          <p:nvPr/>
        </p:nvSpPr>
        <p:spPr>
          <a:xfrm>
            <a:off x="376518" y="2622176"/>
            <a:ext cx="2646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Official Twitter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Tweepy</a:t>
            </a:r>
            <a:r>
              <a:rPr lang="en-US" dirty="0"/>
              <a:t> (API Wrapper)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Stock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Yahoo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F761D-432C-4070-AFD5-0004C1716804}"/>
              </a:ext>
            </a:extLst>
          </p:cNvPr>
          <p:cNvSpPr/>
          <p:nvPr/>
        </p:nvSpPr>
        <p:spPr>
          <a:xfrm>
            <a:off x="9574311" y="1498881"/>
            <a:ext cx="1850316" cy="857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CCC805D-0D5F-4080-B658-9B2C5EA3E0C0}"/>
              </a:ext>
            </a:extLst>
          </p:cNvPr>
          <p:cNvSpPr/>
          <p:nvPr/>
        </p:nvSpPr>
        <p:spPr>
          <a:xfrm>
            <a:off x="2807746" y="1839557"/>
            <a:ext cx="645461" cy="29045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0D0FAD-81BE-4900-8520-8DED82C06D19}"/>
              </a:ext>
            </a:extLst>
          </p:cNvPr>
          <p:cNvSpPr/>
          <p:nvPr/>
        </p:nvSpPr>
        <p:spPr>
          <a:xfrm>
            <a:off x="5852161" y="1839557"/>
            <a:ext cx="645461" cy="29045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70C4037-BC4F-4E03-871D-E5BE23A00436}"/>
              </a:ext>
            </a:extLst>
          </p:cNvPr>
          <p:cNvSpPr/>
          <p:nvPr/>
        </p:nvSpPr>
        <p:spPr>
          <a:xfrm>
            <a:off x="8745967" y="1839557"/>
            <a:ext cx="645461" cy="29045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0A2698-58F6-4F08-9922-A9F17AFCB5BA}"/>
              </a:ext>
            </a:extLst>
          </p:cNvPr>
          <p:cNvSpPr/>
          <p:nvPr/>
        </p:nvSpPr>
        <p:spPr>
          <a:xfrm>
            <a:off x="4754884" y="5773116"/>
            <a:ext cx="6820344" cy="857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used :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VaderSentiment</a:t>
            </a:r>
            <a:r>
              <a:rPr lang="en-US" dirty="0"/>
              <a:t>, Matplotlib, 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21207A-95DF-4CAD-B1DB-47179725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D6228-7772-4B93-A0C9-41ADC963C086}"/>
              </a:ext>
            </a:extLst>
          </p:cNvPr>
          <p:cNvSpPr txBox="1"/>
          <p:nvPr/>
        </p:nvSpPr>
        <p:spPr>
          <a:xfrm>
            <a:off x="9463802" y="2696662"/>
            <a:ext cx="2553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Plotly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candle chart (stock price)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bar chart</a:t>
            </a:r>
            <a:r>
              <a:rPr lang="zh-TW" altLang="en-US" dirty="0"/>
              <a:t> </a:t>
            </a:r>
            <a:r>
              <a:rPr lang="en-US" altLang="zh-TW" dirty="0"/>
              <a:t>(sentiment score)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Matplotlib: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E167C-C6C9-4979-A986-61EBE896E2B6}"/>
              </a:ext>
            </a:extLst>
          </p:cNvPr>
          <p:cNvSpPr txBox="1"/>
          <p:nvPr/>
        </p:nvSpPr>
        <p:spPr>
          <a:xfrm>
            <a:off x="6168698" y="2707731"/>
            <a:ext cx="319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-1 to 1 </a:t>
            </a:r>
          </a:p>
          <a:p>
            <a:r>
              <a:rPr lang="en-US" dirty="0"/>
              <a:t>    (most negative/most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6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A504BB-1BDB-4C5E-95F5-D7FB97468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583" y="1162575"/>
            <a:ext cx="11370833" cy="5532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FC586-3F20-477B-9D17-3BD9C4CE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8727" cy="60306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4" action="ppaction://hlinkfile"/>
              </a:rPr>
              <a:t>LVMH Moët Hennessy (LVMUY)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FC919-17EB-456F-AF7E-E9AB367C8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921" y="650355"/>
            <a:ext cx="1737511" cy="807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8E5D0-39AA-478F-9318-F733E23EF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1990" y="4081886"/>
            <a:ext cx="1638442" cy="19051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68F0628-3851-4FE7-9B0D-E1ED3FCD6EBE}"/>
              </a:ext>
            </a:extLst>
          </p:cNvPr>
          <p:cNvSpPr/>
          <p:nvPr/>
        </p:nvSpPr>
        <p:spPr>
          <a:xfrm>
            <a:off x="10062812" y="1590528"/>
            <a:ext cx="360218" cy="30569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F58ADE-BE8C-431F-B15C-0A1A7879663F}"/>
              </a:ext>
            </a:extLst>
          </p:cNvPr>
          <p:cNvSpPr/>
          <p:nvPr/>
        </p:nvSpPr>
        <p:spPr>
          <a:xfrm>
            <a:off x="10062812" y="3928808"/>
            <a:ext cx="360218" cy="173456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EB7913-A0A8-4378-A51E-08DADCFD3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2608" y="2690918"/>
            <a:ext cx="2508316" cy="10459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52DD4A8-9D08-4F22-B043-BBCE8070D8B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5594732" y="2133600"/>
            <a:ext cx="3508635" cy="4236199"/>
            <a:chOff x="5594732" y="2207056"/>
            <a:chExt cx="3428990" cy="416286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D6E735-C28F-425F-A443-5BC51377E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94732" y="2989840"/>
              <a:ext cx="1929505" cy="2184092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82D1295-2E18-4455-BB41-F3FC1C34C55D}"/>
                </a:ext>
              </a:extLst>
            </p:cNvPr>
            <p:cNvSpPr/>
            <p:nvPr/>
          </p:nvSpPr>
          <p:spPr>
            <a:xfrm>
              <a:off x="8582762" y="2207056"/>
              <a:ext cx="440960" cy="340368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DA9567D-562B-4A81-95B7-9826C9425544}"/>
                </a:ext>
              </a:extLst>
            </p:cNvPr>
            <p:cNvSpPr/>
            <p:nvPr/>
          </p:nvSpPr>
          <p:spPr>
            <a:xfrm>
              <a:off x="8663502" y="5777466"/>
              <a:ext cx="360218" cy="592453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CAED4DE-C181-4111-96ED-F55312BDFB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016" y="1260765"/>
            <a:ext cx="696559" cy="6354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EA1C20-69A0-4A8D-BF31-007B54287E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5371" y="5455521"/>
            <a:ext cx="1059272" cy="182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11C11C-F06D-4627-A33C-66D7ED4BFA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3491" y="3678002"/>
            <a:ext cx="1974322" cy="8077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E957C3F8-AAAB-420C-8993-31CDA6A8827D}"/>
              </a:ext>
            </a:extLst>
          </p:cNvPr>
          <p:cNvSpPr/>
          <p:nvPr/>
        </p:nvSpPr>
        <p:spPr>
          <a:xfrm>
            <a:off x="4325946" y="4588239"/>
            <a:ext cx="360218" cy="173456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B6D46F-D14C-40CA-8F9D-3B146FF57C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5800" y="1480408"/>
            <a:ext cx="777307" cy="83827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55B6CF45-505D-4732-8ACB-049E074011BD}"/>
              </a:ext>
            </a:extLst>
          </p:cNvPr>
          <p:cNvSpPr/>
          <p:nvPr/>
        </p:nvSpPr>
        <p:spPr>
          <a:xfrm>
            <a:off x="4245691" y="2472297"/>
            <a:ext cx="360218" cy="30569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0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9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C586-3F20-477B-9D17-3BD9C4CE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91618" cy="60306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 action="ppaction://hlinkfile"/>
              </a:rPr>
              <a:t>Tiffany &amp; Co. (TIF)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83FCAF-6711-4784-90CC-8B485588E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79" y="1204686"/>
            <a:ext cx="11763850" cy="55009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C40D50-B057-49CA-88C6-63305D66B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505" y="3747654"/>
            <a:ext cx="2548313" cy="119104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69F7523-D704-469F-BA62-2445CF3CE410}"/>
              </a:ext>
            </a:extLst>
          </p:cNvPr>
          <p:cNvSpPr/>
          <p:nvPr/>
        </p:nvSpPr>
        <p:spPr>
          <a:xfrm>
            <a:off x="1991455" y="4634345"/>
            <a:ext cx="301472" cy="160533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B8528A-D41E-4FD1-BFF4-7207256F772D}"/>
              </a:ext>
            </a:extLst>
          </p:cNvPr>
          <p:cNvSpPr/>
          <p:nvPr/>
        </p:nvSpPr>
        <p:spPr>
          <a:xfrm>
            <a:off x="1925054" y="3067562"/>
            <a:ext cx="360218" cy="30569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294248-5244-40D2-A712-181677853C17}"/>
              </a:ext>
            </a:extLst>
          </p:cNvPr>
          <p:cNvSpPr/>
          <p:nvPr/>
        </p:nvSpPr>
        <p:spPr>
          <a:xfrm>
            <a:off x="8859254" y="3220409"/>
            <a:ext cx="360218" cy="30569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93115C-1028-4332-9577-7CDF60FEE871}"/>
              </a:ext>
            </a:extLst>
          </p:cNvPr>
          <p:cNvSpPr/>
          <p:nvPr/>
        </p:nvSpPr>
        <p:spPr>
          <a:xfrm>
            <a:off x="8859254" y="4343175"/>
            <a:ext cx="301472" cy="160533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AEBBA-DBDE-4066-BE9D-7EACACC58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713" y="4168652"/>
            <a:ext cx="1395564" cy="140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07D8CB-D522-4665-A869-EB54B7B02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194" y="2266576"/>
            <a:ext cx="756119" cy="717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89F0F-E512-472C-9B3F-AB3F1FC47C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607" y="1959980"/>
            <a:ext cx="2548313" cy="808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EE0736-BCA1-43A2-803B-074C3FB83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4606" y="441209"/>
            <a:ext cx="3990475" cy="106827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76B98F3-12CF-45D7-B8F0-5C239955387F}"/>
              </a:ext>
            </a:extLst>
          </p:cNvPr>
          <p:cNvSpPr/>
          <p:nvPr/>
        </p:nvSpPr>
        <p:spPr>
          <a:xfrm>
            <a:off x="9510417" y="4473447"/>
            <a:ext cx="301472" cy="160533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DEB62A-44F4-4FBF-9F06-EA28CE44A7BA}"/>
              </a:ext>
            </a:extLst>
          </p:cNvPr>
          <p:cNvSpPr/>
          <p:nvPr/>
        </p:nvSpPr>
        <p:spPr>
          <a:xfrm>
            <a:off x="9303327" y="1674018"/>
            <a:ext cx="756119" cy="139354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52BCCB-525F-479D-A344-7250082D2C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5240" y="4740559"/>
            <a:ext cx="1539373" cy="198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DDB39A-E87C-413B-A1FC-8D13EB1962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2970" y="757983"/>
            <a:ext cx="990686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A333-37D7-4520-ACEB-8FE20631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Correlation Analysis - LVMH Moët Hennessy (LVMUY)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64252C-23C2-4356-9301-F0800B0C7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8065"/>
            <a:ext cx="5017643" cy="35822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8FA52D-DFB9-4F96-970B-216F6D29BC1A}"/>
              </a:ext>
            </a:extLst>
          </p:cNvPr>
          <p:cNvSpPr txBox="1"/>
          <p:nvPr/>
        </p:nvSpPr>
        <p:spPr>
          <a:xfrm>
            <a:off x="6443830" y="2813510"/>
            <a:ext cx="4765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</a:t>
            </a:r>
            <a:r>
              <a:rPr lang="en-US" dirty="0" err="1"/>
              <a:t>v_pos</a:t>
            </a:r>
            <a:r>
              <a:rPr lang="en-US" dirty="0"/>
              <a:t>             </a:t>
            </a:r>
            <a:r>
              <a:rPr lang="en-US" dirty="0" err="1"/>
              <a:t>v_neg</a:t>
            </a:r>
            <a:r>
              <a:rPr lang="en-US" dirty="0"/>
              <a:t>               price</a:t>
            </a:r>
          </a:p>
          <a:p>
            <a:endParaRPr lang="en-US" dirty="0"/>
          </a:p>
          <a:p>
            <a:r>
              <a:rPr lang="en-US" dirty="0" err="1"/>
              <a:t>v_pos</a:t>
            </a:r>
            <a:r>
              <a:rPr lang="en-US" dirty="0"/>
              <a:t>     1.000000       0.773049       0.140242</a:t>
            </a:r>
          </a:p>
          <a:p>
            <a:endParaRPr lang="en-US" dirty="0"/>
          </a:p>
          <a:p>
            <a:r>
              <a:rPr lang="en-US" dirty="0" err="1"/>
              <a:t>v_neg</a:t>
            </a:r>
            <a:r>
              <a:rPr lang="en-US" dirty="0"/>
              <a:t>     0.773049       1.000000       0.138225</a:t>
            </a:r>
          </a:p>
          <a:p>
            <a:endParaRPr lang="en-US" dirty="0"/>
          </a:p>
          <a:p>
            <a:r>
              <a:rPr lang="en-US" dirty="0"/>
              <a:t>price       </a:t>
            </a:r>
            <a:r>
              <a:rPr lang="en-US" b="1" dirty="0"/>
              <a:t>0.140242</a:t>
            </a:r>
            <a:r>
              <a:rPr lang="en-US" dirty="0"/>
              <a:t>       </a:t>
            </a:r>
            <a:r>
              <a:rPr lang="en-US" b="1" dirty="0"/>
              <a:t>0.138225</a:t>
            </a:r>
            <a:r>
              <a:rPr lang="en-US" dirty="0"/>
              <a:t>       1.000000</a:t>
            </a:r>
          </a:p>
        </p:txBody>
      </p:sp>
    </p:spTree>
    <p:extLst>
      <p:ext uri="{BB962C8B-B14F-4D97-AF65-F5344CB8AC3E}">
        <p14:creationId xmlns:p14="http://schemas.microsoft.com/office/powerpoint/2010/main" val="359804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A333-37D7-4520-ACEB-8FE20631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Correlation</a:t>
            </a:r>
            <a:r>
              <a:rPr lang="zh-TW" altLang="en-US" dirty="0"/>
              <a:t> </a:t>
            </a:r>
            <a:r>
              <a:rPr lang="en-US" altLang="zh-TW" dirty="0"/>
              <a:t>Analysis</a:t>
            </a:r>
            <a:r>
              <a:rPr lang="en-US" dirty="0"/>
              <a:t> - Tiffany &amp; Co. (TIF)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4252C-23C2-4356-9301-F0800B0C7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40658"/>
            <a:ext cx="5424033" cy="36505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8FA52D-DFB9-4F96-970B-216F6D29BC1A}"/>
              </a:ext>
            </a:extLst>
          </p:cNvPr>
          <p:cNvSpPr txBox="1"/>
          <p:nvPr/>
        </p:nvSpPr>
        <p:spPr>
          <a:xfrm>
            <a:off x="6443830" y="2813510"/>
            <a:ext cx="4765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</a:t>
            </a:r>
            <a:r>
              <a:rPr lang="en-US" dirty="0" err="1"/>
              <a:t>v_pos</a:t>
            </a:r>
            <a:r>
              <a:rPr lang="en-US" dirty="0"/>
              <a:t>             </a:t>
            </a:r>
            <a:r>
              <a:rPr lang="en-US" dirty="0" err="1"/>
              <a:t>v_neg</a:t>
            </a:r>
            <a:r>
              <a:rPr lang="en-US" dirty="0"/>
              <a:t>               price</a:t>
            </a:r>
          </a:p>
          <a:p>
            <a:endParaRPr lang="en-US" dirty="0"/>
          </a:p>
          <a:p>
            <a:r>
              <a:rPr lang="en-US" dirty="0" err="1"/>
              <a:t>v_pos</a:t>
            </a:r>
            <a:r>
              <a:rPr lang="en-US" dirty="0"/>
              <a:t>     1.000000       0.523049       0.353015</a:t>
            </a:r>
          </a:p>
          <a:p>
            <a:endParaRPr lang="en-US" dirty="0"/>
          </a:p>
          <a:p>
            <a:r>
              <a:rPr lang="en-US" dirty="0" err="1"/>
              <a:t>v_neg</a:t>
            </a:r>
            <a:r>
              <a:rPr lang="en-US" dirty="0"/>
              <a:t>     0.523049       1.000000      -0.040759</a:t>
            </a:r>
          </a:p>
          <a:p>
            <a:endParaRPr lang="en-US" dirty="0"/>
          </a:p>
          <a:p>
            <a:r>
              <a:rPr lang="en-US" dirty="0"/>
              <a:t>price       </a:t>
            </a:r>
            <a:r>
              <a:rPr lang="en-US" b="1" dirty="0"/>
              <a:t>0.353015</a:t>
            </a:r>
            <a:r>
              <a:rPr lang="en-US" dirty="0"/>
              <a:t>      </a:t>
            </a:r>
            <a:r>
              <a:rPr lang="en-US" b="1" dirty="0"/>
              <a:t>-0.040759       </a:t>
            </a:r>
            <a:r>
              <a:rPr lang="en-US" dirty="0"/>
              <a:t>1.000000</a:t>
            </a:r>
          </a:p>
        </p:txBody>
      </p:sp>
    </p:spTree>
    <p:extLst>
      <p:ext uri="{BB962C8B-B14F-4D97-AF65-F5344CB8AC3E}">
        <p14:creationId xmlns:p14="http://schemas.microsoft.com/office/powerpoint/2010/main" val="42034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7607558f-8518-400d-abe7-49c9ada5e1df" Revision="1" Stencil="System.MyShapes" StencilVersion="1.0"/>
</Control>
</file>

<file path=customXml/item2.xml><?xml version="1.0" encoding="utf-8"?>
<Control xmlns="http://schemas.microsoft.com/VisualStudio/2011/storyboarding/control">
  <Id Name="7607558f-8518-400d-abe7-49c9ada5e1df" Revision="1" Stencil="System.MyShapes" StencilVersion="1.0"/>
</Control>
</file>

<file path=customXml/item3.xml><?xml version="1.0" encoding="utf-8"?>
<Control xmlns="http://schemas.microsoft.com/VisualStudio/2011/storyboarding/control">
  <Id Name="7607558f-8518-400d-abe7-49c9ada5e1df" Revision="1" Stencil="System.MyShapes" StencilVersion="1.0"/>
</Control>
</file>

<file path=customXml/itemProps1.xml><?xml version="1.0" encoding="utf-8"?>
<ds:datastoreItem xmlns:ds="http://schemas.openxmlformats.org/officeDocument/2006/customXml" ds:itemID="{4D4DB3F7-C1BF-4E20-BDA8-15E3657F644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740B969-A3D3-4B6E-B249-BCCF05D101D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2F17AC0-EC2D-4030-B63A-BC38C9DE53F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641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CS677 Final Project (NLP) Sentiment Analysis using VADER on Tweets</vt:lpstr>
      <vt:lpstr>Sentiment Analysis</vt:lpstr>
      <vt:lpstr>Sentiment Analysis</vt:lpstr>
      <vt:lpstr>Sentiment Analysis</vt:lpstr>
      <vt:lpstr>Procedures</vt:lpstr>
      <vt:lpstr>LVMH Moët Hennessy (LVMUY)</vt:lpstr>
      <vt:lpstr>Tiffany &amp; Co. (TIF)</vt:lpstr>
      <vt:lpstr>Correlation Analysis - LVMH Moët Hennessy (LVMUY)</vt:lpstr>
      <vt:lpstr>Correlation Analysis - Tiffany &amp; Co. (TIF)</vt:lpstr>
      <vt:lpstr>Conclusion</vt:lpstr>
      <vt:lpstr>Future Work</vt:lpstr>
      <vt:lpstr>THANK YOU!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CS677 Final Project</dc:title>
  <dc:creator>Kuo, Tzu Pin</dc:creator>
  <cp:lastModifiedBy>Kuo, Tzu Pin</cp:lastModifiedBy>
  <cp:revision>37</cp:revision>
  <dcterms:created xsi:type="dcterms:W3CDTF">2019-12-09T05:23:21Z</dcterms:created>
  <dcterms:modified xsi:type="dcterms:W3CDTF">2019-12-09T22:13:50Z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