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6FE"/>
    <a:srgbClr val="00A3FF"/>
    <a:srgbClr val="003049"/>
    <a:srgbClr val="006A5C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-2072" y="-80"/>
      </p:cViewPr>
      <p:guideLst>
        <p:guide orient="horz" pos="12384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1117600" y="14805646"/>
            <a:ext cx="9499600" cy="175001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INTRODUCTION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How do we provide user grounded metrics for motions of model interpretability? 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We focus on </a:t>
            </a:r>
            <a:r>
              <a:rPr lang="en-US" sz="4800" i="1" dirty="0" err="1" smtClean="0">
                <a:latin typeface="Lato" panose="020F0502020204030203" pitchFamily="34" charset="0"/>
                <a:cs typeface="Arial" panose="020B0604020202020204" pitchFamily="34" charset="0"/>
              </a:rPr>
              <a:t>simulatibility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(ability to trace computation of input)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and 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“what if”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local </a:t>
            </a:r>
            <a:r>
              <a:rPr lang="en-US" sz="4800" dirty="0" err="1" smtClean="0">
                <a:latin typeface="Lato" panose="020F0502020204030203" pitchFamily="34" charset="0"/>
                <a:cs typeface="Arial" panose="020B0604020202020204" pitchFamily="34" charset="0"/>
              </a:rPr>
              <a:t>explainability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 (determine local changes on input).</a:t>
            </a:r>
          </a:p>
          <a:p>
            <a:pPr>
              <a:lnSpc>
                <a:spcPct val="80000"/>
              </a:lnSpc>
            </a:pPr>
            <a:endParaRPr lang="en-US" sz="48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We assess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runtime operation count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as a proxy metric for our proposed notions of interpretability in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decision trees, logistic regression, and (small) </a:t>
            </a:r>
            <a:r>
              <a:rPr lang="en-US" sz="4800" i="1" dirty="0" err="1" smtClean="0">
                <a:latin typeface="Lato Black" panose="020F0A02020204030203" pitchFamily="34" charset="0"/>
                <a:cs typeface="Arial" panose="020B0604020202020204" pitchFamily="34" charset="0"/>
              </a:rPr>
              <a:t>feedforward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 neural networks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using a 1,000 person user study.</a:t>
            </a: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9194800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9EE2F9-E368-471F-966F-6846CB3D7866}"/>
              </a:ext>
            </a:extLst>
          </p:cNvPr>
          <p:cNvSpPr/>
          <p:nvPr/>
        </p:nvSpPr>
        <p:spPr>
          <a:xfrm>
            <a:off x="1643044" y="790178"/>
            <a:ext cx="28717912" cy="7671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0" b="1" i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Runtime operation count </a:t>
            </a:r>
            <a:r>
              <a:rPr lang="en-US" sz="15000" b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can serve as a proxy metric for local interpretability. </a:t>
            </a:r>
            <a:endParaRPr lang="en-US" sz="15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43038D2-6694-4FF1-AFD6-35D55E87C41A}"/>
              </a:ext>
            </a:extLst>
          </p:cNvPr>
          <p:cNvSpPr/>
          <p:nvPr/>
        </p:nvSpPr>
        <p:spPr>
          <a:xfrm>
            <a:off x="11086598" y="16835487"/>
            <a:ext cx="8674602" cy="10704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EXAMPLE LOGISTIC </a:t>
            </a: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REGRESSION SURVEY QUESTION 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F09AAC-A47D-43E5-A106-FABBAC32BA3E}"/>
              </a:ext>
            </a:extLst>
          </p:cNvPr>
          <p:cNvSpPr txBox="1"/>
          <p:nvPr/>
        </p:nvSpPr>
        <p:spPr>
          <a:xfrm>
            <a:off x="1219200" y="9404350"/>
            <a:ext cx="310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Assessing the Local Interpretability of </a:t>
            </a:r>
            <a:r>
              <a:rPr lang="en-US" sz="8000" b="1" dirty="0" smtClean="0">
                <a:latin typeface="Lato" panose="020F0502020204030203" pitchFamily="34" charset="0"/>
                <a:cs typeface="Lato" panose="020F0502020204030203" pitchFamily="34" charset="0"/>
              </a:rPr>
              <a:t>Machine Learning Models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AD9AF1-DB1F-458B-8FD1-3E2EA4A57D8C}"/>
              </a:ext>
            </a:extLst>
          </p:cNvPr>
          <p:cNvSpPr txBox="1"/>
          <p:nvPr/>
        </p:nvSpPr>
        <p:spPr>
          <a:xfrm>
            <a:off x="1173828" y="12023693"/>
            <a:ext cx="10052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Dylan Slack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Sorelle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Friedler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5400" b="1" dirty="0" smtClean="0">
              <a:solidFill>
                <a:srgbClr val="000000"/>
              </a:solidFill>
              <a:highlight>
                <a:srgbClr val="FFD54F"/>
              </a:highlight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Carlos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Scheidegger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5400" b="1" dirty="0" err="1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Chitradeep</a:t>
            </a:r>
            <a:r>
              <a:rPr lang="en-US" sz="5400" b="1" dirty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Dutta</a:t>
            </a:r>
            <a:r>
              <a:rPr lang="en-US" sz="5400" b="1" dirty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Roy</a:t>
            </a:r>
            <a:endParaRPr lang="en-US" sz="5400" b="1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 descr="haverfor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2" y="32991340"/>
            <a:ext cx="6456298" cy="2902260"/>
          </a:xfrm>
          <a:prstGeom prst="rect">
            <a:avLst/>
          </a:prstGeom>
        </p:spPr>
      </p:pic>
      <p:pic>
        <p:nvPicPr>
          <p:cNvPr id="17" name="Picture 16" descr="uci-stacked-wordmark-blue1-1024x1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" y="36621816"/>
            <a:ext cx="11850328" cy="1840041"/>
          </a:xfrm>
          <a:prstGeom prst="rect">
            <a:avLst/>
          </a:prstGeom>
        </p:spPr>
      </p:pic>
      <p:pic>
        <p:nvPicPr>
          <p:cNvPr id="20" name="Picture 19" descr="Screen Shot 2019-11-24 at 1.42.47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0" y="19424649"/>
            <a:ext cx="7677150" cy="12621166"/>
          </a:xfrm>
          <a:prstGeom prst="rect">
            <a:avLst/>
          </a:prstGeom>
        </p:spPr>
      </p:pic>
      <p:pic>
        <p:nvPicPr>
          <p:cNvPr id="25" name="Picture 24" descr="Screen Shot 2019-11-24 at 1.49.33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210" y="12649200"/>
            <a:ext cx="12590990" cy="61812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43038D2-6694-4FF1-AFD6-35D55E87C41A}"/>
              </a:ext>
            </a:extLst>
          </p:cNvPr>
          <p:cNvSpPr/>
          <p:nvPr/>
        </p:nvSpPr>
        <p:spPr>
          <a:xfrm>
            <a:off x="19112998" y="10688687"/>
            <a:ext cx="11976602" cy="10704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MODEL COMPARISON USING FISHER EXACT TEST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RELATIONSHIP BETWEEN OPERATION COUNT, TIME, AND ACCURACY 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Screen Shot 2019-11-24 at 1.54.35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0" y="21710649"/>
            <a:ext cx="12547600" cy="87211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43038D2-6694-4FF1-AFD6-35D55E87C41A}"/>
              </a:ext>
            </a:extLst>
          </p:cNvPr>
          <p:cNvSpPr/>
          <p:nvPr/>
        </p:nvSpPr>
        <p:spPr>
          <a:xfrm>
            <a:off x="19265398" y="21661487"/>
            <a:ext cx="9893802" cy="804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Screen Shot 2019-11-28 at 9.57.33 P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710" y="12700000"/>
            <a:ext cx="7584225" cy="4064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43038D2-6694-4FF1-AFD6-35D55E87C41A}"/>
              </a:ext>
            </a:extLst>
          </p:cNvPr>
          <p:cNvSpPr/>
          <p:nvPr/>
        </p:nvSpPr>
        <p:spPr>
          <a:xfrm>
            <a:off x="11086598" y="10790287"/>
            <a:ext cx="8674602" cy="804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43038D2-6694-4FF1-AFD6-35D55E87C41A}"/>
              </a:ext>
            </a:extLst>
          </p:cNvPr>
          <p:cNvSpPr/>
          <p:nvPr/>
        </p:nvSpPr>
        <p:spPr>
          <a:xfrm>
            <a:off x="10984998" y="10739487"/>
            <a:ext cx="8115802" cy="184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EXACT BINOMIAL TEST </a:t>
            </a: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WRT RANDOM GUESSING</a:t>
            </a: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ua_stack_rgb_4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24" y="36122356"/>
            <a:ext cx="3143387" cy="2942844"/>
          </a:xfrm>
          <a:prstGeom prst="rect">
            <a:avLst/>
          </a:prstGeom>
        </p:spPr>
      </p:pic>
      <p:pic>
        <p:nvPicPr>
          <p:cNvPr id="14" name="Picture 13" descr="UlogoHv1_400p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1546800"/>
            <a:ext cx="6451600" cy="6451600"/>
          </a:xfrm>
          <a:prstGeom prst="rect">
            <a:avLst/>
          </a:prstGeom>
        </p:spPr>
      </p:pic>
      <p:pic>
        <p:nvPicPr>
          <p:cNvPr id="19" name="Picture 18" descr="qr-code (3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200" y="32613600"/>
            <a:ext cx="6502400" cy="6502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21996400" y="34922446"/>
            <a:ext cx="3810000" cy="2726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Scan code fo</a:t>
            </a: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 </a:t>
            </a:r>
            <a:r>
              <a:rPr lang="en-US" sz="4800" dirty="0" err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arXiv</a:t>
            </a: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sz="4800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2463</TotalTime>
  <Words>144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Dylan Slack</cp:lastModifiedBy>
  <cp:revision>129</cp:revision>
  <dcterms:created xsi:type="dcterms:W3CDTF">2019-04-03T04:48:47Z</dcterms:created>
  <dcterms:modified xsi:type="dcterms:W3CDTF">2019-11-29T06:16:30Z</dcterms:modified>
</cp:coreProperties>
</file>