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6FE"/>
    <a:srgbClr val="00A3FF"/>
    <a:srgbClr val="003049"/>
    <a:srgbClr val="006A5C"/>
    <a:srgbClr val="4A148C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5" d="100"/>
          <a:sy n="25" d="100"/>
        </p:scale>
        <p:origin x="-1344" y="1368"/>
      </p:cViewPr>
      <p:guideLst>
        <p:guide orient="horz" pos="12384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8AF760-C359-4592-BF1F-0C7A94DA9F89}"/>
              </a:ext>
            </a:extLst>
          </p:cNvPr>
          <p:cNvSpPr txBox="1"/>
          <p:nvPr/>
        </p:nvSpPr>
        <p:spPr>
          <a:xfrm>
            <a:off x="863600" y="10640046"/>
            <a:ext cx="13716000" cy="2045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MOTIVATION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Minor changes in test distribution can have significant effects on fairness (see Fairness Warnings).  How can we train a model that copes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?</a:t>
            </a:r>
            <a:endParaRPr lang="en-US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We can train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fair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meta-model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that contains general features relating to both fairness and accuracy using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model agnostic meta-learning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with added fairness objective (Fair-MAML).  </a:t>
            </a:r>
            <a:endParaRPr lang="en-US" sz="48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Fair-MAML can be fine-tuned to new fairness tests to achieve high degrees of accuracy with minimal data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.</a:t>
            </a: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endParaRPr lang="en-US" sz="48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endParaRPr lang="en-US" sz="48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DEMOGRAPHIC PARITY REGULARIZER IN TASK LOSS:</a:t>
            </a: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(D_0 indicates protected instances) </a:t>
            </a: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7924800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99EE2F9-E368-471F-966F-6846CB3D7866}"/>
              </a:ext>
            </a:extLst>
          </p:cNvPr>
          <p:cNvSpPr/>
          <p:nvPr/>
        </p:nvSpPr>
        <p:spPr>
          <a:xfrm>
            <a:off x="1643044" y="78978"/>
            <a:ext cx="28717912" cy="7671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0" b="1" dirty="0" smtClean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Fair-MAML </a:t>
            </a:r>
            <a:r>
              <a:rPr lang="en-US" sz="15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trains fair meta- models that can be fine-tuned for specific tasks </a:t>
            </a:r>
            <a:r>
              <a:rPr lang="en-US" sz="15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minimal data.</a:t>
            </a:r>
            <a:endParaRPr lang="en-US" sz="1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F09AAC-A47D-43E5-A106-FABBAC32BA3E}"/>
              </a:ext>
            </a:extLst>
          </p:cNvPr>
          <p:cNvSpPr txBox="1"/>
          <p:nvPr/>
        </p:nvSpPr>
        <p:spPr>
          <a:xfrm>
            <a:off x="890532" y="8134350"/>
            <a:ext cx="25322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Fair Meta-Learning: Learning How to Learn </a:t>
            </a:r>
            <a:r>
              <a:rPr lang="en-US" sz="8000" b="1" dirty="0" smtClean="0">
                <a:latin typeface="Lato" panose="020F0502020204030203" pitchFamily="34" charset="0"/>
                <a:cs typeface="Lato" panose="020F0502020204030203" pitchFamily="34" charset="0"/>
              </a:rPr>
              <a:t>Fairly</a:t>
            </a:r>
            <a:endParaRPr lang="en-US" sz="8000" dirty="0"/>
          </a:p>
        </p:txBody>
      </p:sp>
      <p:pic>
        <p:nvPicPr>
          <p:cNvPr id="9" name="Picture 8" descr="haverford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2" y="32991340"/>
            <a:ext cx="6456298" cy="2902260"/>
          </a:xfrm>
          <a:prstGeom prst="rect">
            <a:avLst/>
          </a:prstGeom>
        </p:spPr>
      </p:pic>
      <p:pic>
        <p:nvPicPr>
          <p:cNvPr id="17" name="Picture 16" descr="uci-stacked-wordmark-blue1-1024x1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2" y="36621816"/>
            <a:ext cx="11850328" cy="184004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8AF760-C359-4592-BF1F-0C7A94DA9F89}"/>
              </a:ext>
            </a:extLst>
          </p:cNvPr>
          <p:cNvSpPr txBox="1"/>
          <p:nvPr/>
        </p:nvSpPr>
        <p:spPr>
          <a:xfrm>
            <a:off x="12794968" y="32533361"/>
            <a:ext cx="10725432" cy="6355586"/>
          </a:xfrm>
          <a:prstGeom prst="rect">
            <a:avLst/>
          </a:prstGeom>
          <a:noFill/>
          <a:ln>
            <a:solidFill>
              <a:srgbClr val="7CC6F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Check us out at FAT* 2020:</a:t>
            </a:r>
          </a:p>
          <a:p>
            <a:pPr>
              <a:lnSpc>
                <a:spcPct val="20000"/>
              </a:lnSpc>
            </a:pPr>
            <a:endParaRPr lang="en-US" sz="6600" b="1" dirty="0" smtClean="0">
              <a:solidFill>
                <a:schemeClr val="bg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6600" b="1" i="1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Fairness Warnings &amp; Fair-MAML: Learning Fairly from Minimal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BAD9AF1-DB1F-458B-8FD1-3E2EA4A57D8C}"/>
              </a:ext>
            </a:extLst>
          </p:cNvPr>
          <p:cNvSpPr txBox="1"/>
          <p:nvPr/>
        </p:nvSpPr>
        <p:spPr>
          <a:xfrm>
            <a:off x="919828" y="9537170"/>
            <a:ext cx="1650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Dylan Slack,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Sorelle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Friedler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and Emile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Givental</a:t>
            </a:r>
            <a:endParaRPr lang="en-US" sz="5400" b="1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Screen Shot 2019-11-24 at 2.29.08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225000"/>
            <a:ext cx="8636000" cy="4922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51200" y="254508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ato Black" panose="020F0A02020204030203" pitchFamily="34" charset="0"/>
                <a:cs typeface="Arial" panose="020B0604020202020204" pitchFamily="34" charset="0"/>
              </a:rPr>
              <a:t>[Finn et. al., 2017]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98AF760-C359-4592-BF1F-0C7A94DA9F89}"/>
              </a:ext>
            </a:extLst>
          </p:cNvPr>
          <p:cNvSpPr txBox="1"/>
          <p:nvPr/>
        </p:nvSpPr>
        <p:spPr>
          <a:xfrm>
            <a:off x="14444644" y="10640046"/>
            <a:ext cx="16441756" cy="133636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SYNTHETIC EXAMPLE ON NEW TASK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5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COMMUNITIES </a:t>
            </a: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AND CRIME EXAMPLE</a:t>
            </a: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Screen Shot 2019-11-24 at 2.35.48 P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150" y="11918949"/>
            <a:ext cx="17189450" cy="10177323"/>
          </a:xfrm>
          <a:prstGeom prst="rect">
            <a:avLst/>
          </a:prstGeom>
        </p:spPr>
      </p:pic>
      <p:pic>
        <p:nvPicPr>
          <p:cNvPr id="21" name="Picture 20" descr="Screen Shot 2019-11-24 at 2.36.18 P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49" y="11518901"/>
            <a:ext cx="12706351" cy="412441"/>
          </a:xfrm>
          <a:prstGeom prst="rect">
            <a:avLst/>
          </a:prstGeom>
        </p:spPr>
      </p:pic>
      <p:pic>
        <p:nvPicPr>
          <p:cNvPr id="25" name="Picture 24" descr="Screen Shot 2019-11-24 at 2.39.03 P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099" y="23317199"/>
            <a:ext cx="15203083" cy="7366001"/>
          </a:xfrm>
          <a:prstGeom prst="rect">
            <a:avLst/>
          </a:prstGeom>
        </p:spPr>
      </p:pic>
      <p:pic>
        <p:nvPicPr>
          <p:cNvPr id="7" name="Picture 6" descr="Screen Shot 2019-11-28 at 10.26.48 PM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30213300"/>
            <a:ext cx="7962900" cy="2057400"/>
          </a:xfrm>
          <a:prstGeom prst="rect">
            <a:avLst/>
          </a:prstGeom>
        </p:spPr>
      </p:pic>
      <p:pic>
        <p:nvPicPr>
          <p:cNvPr id="8" name="Picture 7" descr="qr-code (4)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200" y="32562800"/>
            <a:ext cx="6553200" cy="6553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22148800" y="33042846"/>
            <a:ext cx="3810000" cy="2726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Scan code for </a:t>
            </a:r>
            <a:r>
              <a:rPr lang="en-US" sz="4800" dirty="0" err="1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arXiv</a:t>
            </a:r>
            <a:r>
              <a:rPr lang="en-US" sz="4800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  <a:endParaRPr lang="en-US" sz="4800" dirty="0" smtClean="0">
              <a:solidFill>
                <a:schemeClr val="bg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179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Dylan Slack</cp:lastModifiedBy>
  <cp:revision>132</cp:revision>
  <dcterms:created xsi:type="dcterms:W3CDTF">2019-04-03T04:48:47Z</dcterms:created>
  <dcterms:modified xsi:type="dcterms:W3CDTF">2019-11-29T06:37:33Z</dcterms:modified>
</cp:coreProperties>
</file>