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6FE"/>
    <a:srgbClr val="00A3FF"/>
    <a:srgbClr val="003049"/>
    <a:srgbClr val="006A5C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25" d="100"/>
          <a:sy n="25" d="100"/>
        </p:scale>
        <p:origin x="-1952" y="632"/>
      </p:cViewPr>
      <p:guideLst>
        <p:guide orient="horz" pos="12384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8AF760-C359-4592-BF1F-0C7A94DA9F89}"/>
              </a:ext>
            </a:extLst>
          </p:cNvPr>
          <p:cNvSpPr txBox="1"/>
          <p:nvPr/>
        </p:nvSpPr>
        <p:spPr>
          <a:xfrm>
            <a:off x="1643044" y="15364446"/>
            <a:ext cx="9482156" cy="175001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INTRODUCTION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How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do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we provide user grounded metrics for motions of model interpretability? 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We focus on </a:t>
            </a:r>
            <a:r>
              <a:rPr lang="en-US" sz="4800" i="1" dirty="0" err="1" smtClean="0">
                <a:latin typeface="Lato" panose="020F0502020204030203" pitchFamily="34" charset="0"/>
                <a:cs typeface="Arial" panose="020B0604020202020204" pitchFamily="34" charset="0"/>
              </a:rPr>
              <a:t>simulatibility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(ability to trace computation of input)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and 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“what if”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local </a:t>
            </a:r>
            <a:r>
              <a:rPr lang="en-US" sz="4800" dirty="0" err="1" smtClean="0">
                <a:latin typeface="Lato" panose="020F0502020204030203" pitchFamily="34" charset="0"/>
                <a:cs typeface="Arial" panose="020B0604020202020204" pitchFamily="34" charset="0"/>
              </a:rPr>
              <a:t>explainability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 (determine local changes on input).</a:t>
            </a: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n-US" sz="4800" b="1" dirty="0" smtClean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We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assess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runtime operation count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as a proxy metric for our proposed notions of interpretability in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decision trees, logistic regression, and (small) </a:t>
            </a:r>
            <a:r>
              <a:rPr lang="en-US" sz="4800" i="1" dirty="0" err="1" smtClean="0">
                <a:latin typeface="Lato Black" panose="020F0A02020204030203" pitchFamily="34" charset="0"/>
                <a:cs typeface="Arial" panose="020B0604020202020204" pitchFamily="34" charset="0"/>
              </a:rPr>
              <a:t>feedforward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 neural networks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using a 1,000 person user study.</a:t>
            </a: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8" name="Graphic 18">
            <a:extLst>
              <a:ext uri="{FF2B5EF4-FFF2-40B4-BE49-F238E27FC236}">
                <a16:creationId xmlns="" xmlns:a16="http://schemas.microsoft.com/office/drawing/2014/main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30386EC-D1AC-48D0-B2EC-0AD1DA88A8AB}"/>
              </a:ext>
            </a:extLst>
          </p:cNvPr>
          <p:cNvSpPr/>
          <p:nvPr/>
        </p:nvSpPr>
        <p:spPr>
          <a:xfrm>
            <a:off x="0" y="0"/>
            <a:ext cx="32004000" cy="10769600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99EE2F9-E368-471F-966F-6846CB3D7866}"/>
              </a:ext>
            </a:extLst>
          </p:cNvPr>
          <p:cNvSpPr/>
          <p:nvPr/>
        </p:nvSpPr>
        <p:spPr>
          <a:xfrm>
            <a:off x="1643044" y="1399778"/>
            <a:ext cx="28717912" cy="7671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0" b="1" i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Runtime operation count </a:t>
            </a:r>
            <a:r>
              <a:rPr lang="en-US" sz="15000" b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can serve as a proxy metric for local interpretability. </a:t>
            </a:r>
            <a:endParaRPr lang="en-US" sz="15000" i="1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1442198" y="14905087"/>
            <a:ext cx="8217402" cy="10704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EXAMPLE LOGISTIC </a:t>
            </a: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REGRESSION SURVEY QUESTION 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EF09AAC-A47D-43E5-A106-FABBAC32BA3E}"/>
              </a:ext>
            </a:extLst>
          </p:cNvPr>
          <p:cNvSpPr txBox="1"/>
          <p:nvPr/>
        </p:nvSpPr>
        <p:spPr>
          <a:xfrm>
            <a:off x="1601732" y="11080750"/>
            <a:ext cx="28979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ato" panose="020F0502020204030203" pitchFamily="34" charset="0"/>
                <a:cs typeface="Lato" panose="020F0502020204030203" pitchFamily="34" charset="0"/>
              </a:rPr>
              <a:t>Assessing the Local Interpretability of </a:t>
            </a:r>
            <a:r>
              <a:rPr lang="en-US" sz="8000" b="1" dirty="0" smtClean="0">
                <a:latin typeface="Lato" panose="020F0502020204030203" pitchFamily="34" charset="0"/>
                <a:cs typeface="Lato" panose="020F0502020204030203" pitchFamily="34" charset="0"/>
              </a:rPr>
              <a:t>Machine Learning Models</a:t>
            </a:r>
            <a:endParaRPr lang="en-US" sz="80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BAD9AF1-DB1F-458B-8FD1-3E2EA4A57D8C}"/>
              </a:ext>
            </a:extLst>
          </p:cNvPr>
          <p:cNvSpPr txBox="1"/>
          <p:nvPr/>
        </p:nvSpPr>
        <p:spPr>
          <a:xfrm>
            <a:off x="1631028" y="13598493"/>
            <a:ext cx="170125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Dylan Slack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Sorelle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Friedler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Carlos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Scheidegger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5400" b="1" dirty="0" err="1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Chitradeep</a:t>
            </a:r>
            <a:r>
              <a:rPr lang="en-US" sz="5400" b="1" dirty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Dutta</a:t>
            </a:r>
            <a:r>
              <a:rPr lang="en-US" sz="5400" b="1" dirty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Roy</a:t>
            </a:r>
            <a:endParaRPr lang="en-US" sz="5400" b="1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Picture 8" descr="haverford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2" y="32991340"/>
            <a:ext cx="6456298" cy="2902260"/>
          </a:xfrm>
          <a:prstGeom prst="rect">
            <a:avLst/>
          </a:prstGeom>
        </p:spPr>
      </p:pic>
      <p:pic>
        <p:nvPicPr>
          <p:cNvPr id="17" name="Picture 16" descr="uci-stacked-wordmark-blue1-1024x1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2" y="36621816"/>
            <a:ext cx="11850328" cy="1840041"/>
          </a:xfrm>
          <a:prstGeom prst="rect">
            <a:avLst/>
          </a:prstGeom>
        </p:spPr>
      </p:pic>
      <p:pic>
        <p:nvPicPr>
          <p:cNvPr id="15" name="Picture 14" descr="qr-code (2)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0" y="32867600"/>
            <a:ext cx="6146800" cy="6146800"/>
          </a:xfrm>
          <a:prstGeom prst="rect">
            <a:avLst/>
          </a:prstGeom>
        </p:spPr>
      </p:pic>
      <p:pic>
        <p:nvPicPr>
          <p:cNvPr id="20" name="Picture 19" descr="Screen Shot 2019-11-24 at 1.42.47 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50" y="17646649"/>
            <a:ext cx="7677150" cy="12621166"/>
          </a:xfrm>
          <a:prstGeom prst="rect">
            <a:avLst/>
          </a:prstGeom>
        </p:spPr>
      </p:pic>
      <p:pic>
        <p:nvPicPr>
          <p:cNvPr id="25" name="Picture 24" descr="Screen Shot 2019-11-24 at 1.49.33 P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8210" y="15036800"/>
            <a:ext cx="12590990" cy="618121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9112998" y="13330287"/>
            <a:ext cx="11976602" cy="9818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MODEL COMPARISON USING FISHER EXACT TEST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RELATIONSHIP BETWEEN OPERATION COUNT, TIME, AND ACCURACY 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Screen Shot 2019-11-24 at 1.54.35 P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0" y="23488649"/>
            <a:ext cx="12547600" cy="872112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43038D2-6694-4FF1-AFD6-35D55E87C41A}"/>
              </a:ext>
            </a:extLst>
          </p:cNvPr>
          <p:cNvSpPr/>
          <p:nvPr/>
        </p:nvSpPr>
        <p:spPr>
          <a:xfrm>
            <a:off x="19265398" y="21661487"/>
            <a:ext cx="9893802" cy="8045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133</Words>
  <Application>Microsoft Macintosh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Dylan Slack</cp:lastModifiedBy>
  <cp:revision>110</cp:revision>
  <dcterms:created xsi:type="dcterms:W3CDTF">2019-04-03T04:48:47Z</dcterms:created>
  <dcterms:modified xsi:type="dcterms:W3CDTF">2019-11-24T22:01:04Z</dcterms:modified>
</cp:coreProperties>
</file>