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004000" cy="3931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C6FE"/>
    <a:srgbClr val="00A3FF"/>
    <a:srgbClr val="003049"/>
    <a:srgbClr val="006A5C"/>
    <a:srgbClr val="4A148C"/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9" d="100"/>
          <a:sy n="19" d="100"/>
        </p:scale>
        <p:origin x="-2680" y="-176"/>
      </p:cViewPr>
      <p:guideLst>
        <p:guide orient="horz" pos="12384"/>
        <p:guide pos="10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6434881"/>
            <a:ext cx="27203400" cy="13688907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20651685"/>
            <a:ext cx="24003000" cy="9493035"/>
          </a:xfrm>
        </p:spPr>
        <p:txBody>
          <a:bodyPr/>
          <a:lstStyle>
            <a:lvl1pPr marL="0" indent="0" algn="ctr">
              <a:buNone/>
              <a:defRPr sz="8400"/>
            </a:lvl1pPr>
            <a:lvl2pPr marL="1600200" indent="0" algn="ctr">
              <a:buNone/>
              <a:defRPr sz="7000"/>
            </a:lvl2pPr>
            <a:lvl3pPr marL="3200400" indent="0" algn="ctr">
              <a:buNone/>
              <a:defRPr sz="6300"/>
            </a:lvl3pPr>
            <a:lvl4pPr marL="4800600" indent="0" algn="ctr">
              <a:buNone/>
              <a:defRPr sz="5600"/>
            </a:lvl4pPr>
            <a:lvl5pPr marL="6400800" indent="0" algn="ctr">
              <a:buNone/>
              <a:defRPr sz="5600"/>
            </a:lvl5pPr>
            <a:lvl6pPr marL="8001000" indent="0" algn="ctr">
              <a:buNone/>
              <a:defRPr sz="5600"/>
            </a:lvl6pPr>
            <a:lvl7pPr marL="9601200" indent="0" algn="ctr">
              <a:buNone/>
              <a:defRPr sz="5600"/>
            </a:lvl7pPr>
            <a:lvl8pPr marL="11201400" indent="0" algn="ctr">
              <a:buNone/>
              <a:defRPr sz="5600"/>
            </a:lvl8pPr>
            <a:lvl9pPr marL="12801600" indent="0" algn="ctr">
              <a:buNone/>
              <a:defRPr sz="5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8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4" y="2093383"/>
            <a:ext cx="6900863" cy="333212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7" y="2093383"/>
            <a:ext cx="20302538" cy="333212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8" y="9802507"/>
            <a:ext cx="27603450" cy="1635569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8" y="26312930"/>
            <a:ext cx="27603450" cy="8601072"/>
          </a:xfrm>
        </p:spPr>
        <p:txBody>
          <a:bodyPr/>
          <a:lstStyle>
            <a:lvl1pPr marL="0" indent="0">
              <a:buNone/>
              <a:defRPr sz="8400">
                <a:solidFill>
                  <a:schemeClr val="tx1"/>
                </a:solidFill>
              </a:defRPr>
            </a:lvl1pPr>
            <a:lvl2pPr marL="1600200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040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3pPr>
            <a:lvl4pPr marL="4800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4pPr>
            <a:lvl5pPr marL="64008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5pPr>
            <a:lvl6pPr marL="80010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6pPr>
            <a:lvl7pPr marL="96012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7pPr>
            <a:lvl8pPr marL="112014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8pPr>
            <a:lvl9pPr marL="1280160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10466917"/>
            <a:ext cx="13601700" cy="24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2093392"/>
            <a:ext cx="27603450" cy="75998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7" y="9638668"/>
            <a:ext cx="13539190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7" y="14362430"/>
            <a:ext cx="13539190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7" y="9638668"/>
            <a:ext cx="13605869" cy="4723762"/>
          </a:xfrm>
        </p:spPr>
        <p:txBody>
          <a:bodyPr anchor="b"/>
          <a:lstStyle>
            <a:lvl1pPr marL="0" indent="0">
              <a:buNone/>
              <a:defRPr sz="8400" b="1"/>
            </a:lvl1pPr>
            <a:lvl2pPr marL="1600200" indent="0">
              <a:buNone/>
              <a:defRPr sz="7000" b="1"/>
            </a:lvl2pPr>
            <a:lvl3pPr marL="3200400" indent="0">
              <a:buNone/>
              <a:defRPr sz="6300" b="1"/>
            </a:lvl3pPr>
            <a:lvl4pPr marL="4800600" indent="0">
              <a:buNone/>
              <a:defRPr sz="5600" b="1"/>
            </a:lvl4pPr>
            <a:lvl5pPr marL="6400800" indent="0">
              <a:buNone/>
              <a:defRPr sz="5600" b="1"/>
            </a:lvl5pPr>
            <a:lvl6pPr marL="8001000" indent="0">
              <a:buNone/>
              <a:defRPr sz="5600" b="1"/>
            </a:lvl6pPr>
            <a:lvl7pPr marL="9601200" indent="0">
              <a:buNone/>
              <a:defRPr sz="5600" b="1"/>
            </a:lvl7pPr>
            <a:lvl8pPr marL="11201400" indent="0">
              <a:buNone/>
              <a:defRPr sz="5600" b="1"/>
            </a:lvl8pPr>
            <a:lvl9pPr marL="12801600" indent="0">
              <a:buNone/>
              <a:defRPr sz="5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7" y="14362430"/>
            <a:ext cx="13605869" cy="21124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2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5661245"/>
            <a:ext cx="16202025" cy="27942117"/>
          </a:xfrm>
        </p:spPr>
        <p:txBody>
          <a:bodyPr/>
          <a:lstStyle>
            <a:lvl1pPr>
              <a:defRPr sz="11200"/>
            </a:lvl1pPr>
            <a:lvl2pPr>
              <a:defRPr sz="9800"/>
            </a:lvl2pPr>
            <a:lvl3pPr>
              <a:defRPr sz="84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4" y="2621280"/>
            <a:ext cx="10322123" cy="9174480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5661245"/>
            <a:ext cx="16202025" cy="27942117"/>
          </a:xfrm>
        </p:spPr>
        <p:txBody>
          <a:bodyPr anchor="t"/>
          <a:lstStyle>
            <a:lvl1pPr marL="0" indent="0">
              <a:buNone/>
              <a:defRPr sz="11200"/>
            </a:lvl1pPr>
            <a:lvl2pPr marL="1600200" indent="0">
              <a:buNone/>
              <a:defRPr sz="9800"/>
            </a:lvl2pPr>
            <a:lvl3pPr marL="3200400" indent="0">
              <a:buNone/>
              <a:defRPr sz="8400"/>
            </a:lvl3pPr>
            <a:lvl4pPr marL="4800600" indent="0">
              <a:buNone/>
              <a:defRPr sz="7000"/>
            </a:lvl4pPr>
            <a:lvl5pPr marL="6400800" indent="0">
              <a:buNone/>
              <a:defRPr sz="7000"/>
            </a:lvl5pPr>
            <a:lvl6pPr marL="8001000" indent="0">
              <a:buNone/>
              <a:defRPr sz="7000"/>
            </a:lvl6pPr>
            <a:lvl7pPr marL="9601200" indent="0">
              <a:buNone/>
              <a:defRPr sz="7000"/>
            </a:lvl7pPr>
            <a:lvl8pPr marL="11201400" indent="0">
              <a:buNone/>
              <a:defRPr sz="7000"/>
            </a:lvl8pPr>
            <a:lvl9pPr marL="12801600" indent="0">
              <a:buNone/>
              <a:defRPr sz="7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4" y="11795760"/>
            <a:ext cx="10322123" cy="21853105"/>
          </a:xfrm>
        </p:spPr>
        <p:txBody>
          <a:bodyPr/>
          <a:lstStyle>
            <a:lvl1pPr marL="0" indent="0">
              <a:buNone/>
              <a:defRPr sz="5600"/>
            </a:lvl1pPr>
            <a:lvl2pPr marL="1600200" indent="0">
              <a:buNone/>
              <a:defRPr sz="4900"/>
            </a:lvl2pPr>
            <a:lvl3pPr marL="3200400" indent="0">
              <a:buNone/>
              <a:defRPr sz="4200"/>
            </a:lvl3pPr>
            <a:lvl4pPr marL="4800600" indent="0">
              <a:buNone/>
              <a:defRPr sz="3500"/>
            </a:lvl4pPr>
            <a:lvl5pPr marL="6400800" indent="0">
              <a:buNone/>
              <a:defRPr sz="3500"/>
            </a:lvl5pPr>
            <a:lvl6pPr marL="8001000" indent="0">
              <a:buNone/>
              <a:defRPr sz="3500"/>
            </a:lvl6pPr>
            <a:lvl7pPr marL="9601200" indent="0">
              <a:buNone/>
              <a:defRPr sz="3500"/>
            </a:lvl7pPr>
            <a:lvl8pPr marL="11201400" indent="0">
              <a:buNone/>
              <a:defRPr sz="3500"/>
            </a:lvl8pPr>
            <a:lvl9pPr marL="12801600" indent="0">
              <a:buNone/>
              <a:defRPr sz="3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4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2093392"/>
            <a:ext cx="27603450" cy="759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10466917"/>
            <a:ext cx="27603450" cy="2494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498-9D4D-4FAD-891F-E57FF8B5A028}" type="datetimeFigureOut">
              <a:rPr lang="en-US" smtClean="0"/>
              <a:t>11/24/19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36443082"/>
            <a:ext cx="1080135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36443082"/>
            <a:ext cx="7200900" cy="20933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513E7-4515-4082-A960-D4704025B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0400" rtl="0" eaLnBrk="1" latinLnBrk="0" hangingPunct="1">
        <a:lnSpc>
          <a:spcPct val="90000"/>
        </a:lnSpc>
        <a:spcBef>
          <a:spcPct val="0"/>
        </a:spcBef>
        <a:buNone/>
        <a:defRPr sz="1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0" indent="-800100" algn="l" defTabSz="3200400" rtl="0" eaLnBrk="1" latinLnBrk="0" hangingPunct="1">
        <a:lnSpc>
          <a:spcPct val="90000"/>
        </a:lnSpc>
        <a:spcBef>
          <a:spcPts val="3500"/>
        </a:spcBef>
        <a:buFont typeface="Arial" panose="020B0604020202020204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0" indent="-800100" algn="l" defTabSz="3200400" rtl="0" eaLnBrk="1" latinLnBrk="0" hangingPunct="1">
        <a:lnSpc>
          <a:spcPct val="90000"/>
        </a:lnSpc>
        <a:spcBef>
          <a:spcPts val="175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0" algn="l" defTabSz="3200400" rtl="0" eaLnBrk="1" latinLnBrk="0" hangingPunct="1">
        <a:defRPr sz="6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074D9C-0647-4697-8C43-9C38EB7E0278}"/>
              </a:ext>
            </a:extLst>
          </p:cNvPr>
          <p:cNvSpPr/>
          <p:nvPr/>
        </p:nvSpPr>
        <p:spPr>
          <a:xfrm>
            <a:off x="0" y="32358693"/>
            <a:ext cx="32004000" cy="6960507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98AF760-C359-4592-BF1F-0C7A94DA9F89}"/>
              </a:ext>
            </a:extLst>
          </p:cNvPr>
          <p:cNvSpPr txBox="1"/>
          <p:nvPr/>
        </p:nvSpPr>
        <p:spPr>
          <a:xfrm>
            <a:off x="1643044" y="14856446"/>
            <a:ext cx="9587602" cy="175001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MOTIVATION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When </a:t>
            </a:r>
            <a:r>
              <a:rPr lang="en-US" sz="4800" i="1" dirty="0" smtClean="0">
                <a:latin typeface="Lato" panose="020F0502020204030203" pitchFamily="34" charset="0"/>
                <a:cs typeface="Arial" panose="020B0604020202020204" pitchFamily="34" charset="0"/>
              </a:rPr>
              <a:t>shouldn’t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you use your fair machine learning tool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?</a:t>
            </a:r>
          </a:p>
          <a:p>
            <a:pPr marL="571500" indent="-5715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Example: Suppose there’s </a:t>
            </a:r>
            <a:r>
              <a:rPr lang="en-US" sz="4800" dirty="0">
                <a:latin typeface="Lato" panose="020F0502020204030203" pitchFamily="34" charset="0"/>
                <a:cs typeface="Arial" panose="020B0604020202020204" pitchFamily="34" charset="0"/>
              </a:rPr>
              <a:t>a fair recidivism tool trained in Chicago, will it behave fairly in Philadelphia? </a:t>
            </a:r>
          </a:p>
          <a:p>
            <a:pPr>
              <a:lnSpc>
                <a:spcPct val="120000"/>
              </a:lnSpc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METHODS</a:t>
            </a:r>
          </a:p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Idea: Practitioners often have access to </a:t>
            </a:r>
            <a:r>
              <a:rPr lang="en-US" sz="4800" b="1" i="1" dirty="0" smtClean="0">
                <a:solidFill>
                  <a:srgbClr val="000000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covariate information</a:t>
            </a:r>
          </a:p>
          <a:p>
            <a:pPr>
              <a:lnSpc>
                <a:spcPct val="80000"/>
              </a:lnSpc>
            </a:pPr>
            <a:endParaRPr lang="en-US" sz="2400" b="1" dirty="0">
              <a:solidFill>
                <a:srgbClr val="000000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Perturb data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set. </a:t>
            </a: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Label perturbation covariates by binary notion of model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fairness (e.g. &lt; 80% demographic parity).</a:t>
            </a: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marL="742950" indent="-742950">
              <a:lnSpc>
                <a:spcPct val="120000"/>
              </a:lnSpc>
              <a:buFont typeface="+mj-lt"/>
              <a:buAutoNum type="arabicPeriod"/>
            </a:pP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Predict covariate shift fairness behavior with interpretable </a:t>
            </a:r>
            <a:r>
              <a:rPr lang="en-US" sz="4800" dirty="0" smtClean="0">
                <a:latin typeface="Lato" panose="020F0502020204030203" pitchFamily="34" charset="0"/>
                <a:cs typeface="Arial" panose="020B0604020202020204" pitchFamily="34" charset="0"/>
              </a:rPr>
              <a:t>model.</a:t>
            </a: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1E7EF1-9C6B-4FC5-9AB8-52260F86FE16}"/>
              </a:ext>
            </a:extLst>
          </p:cNvPr>
          <p:cNvSpPr txBox="1"/>
          <p:nvPr/>
        </p:nvSpPr>
        <p:spPr>
          <a:xfrm>
            <a:off x="3905251" y="6960507"/>
            <a:ext cx="9148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latin typeface="Lato" panose="020F0502020204030203" pitchFamily="34" charset="0"/>
                <a:cs typeface="Lato" panose="020F0502020204030203" pitchFamily="34" charset="0"/>
              </a:rPr>
              <a:t>Title:</a:t>
            </a: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/>
            </a:r>
            <a:b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5400" i="1" dirty="0">
                <a:latin typeface="Lato" panose="020F0502020204030203" pitchFamily="34" charset="0"/>
                <a:cs typeface="Lato" panose="020F0502020204030203" pitchFamily="34" charset="0"/>
              </a:rPr>
              <a:t>Subtitle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33EE459-B491-419A-8641-59F82ADBA5B3}"/>
              </a:ext>
            </a:extLst>
          </p:cNvPr>
          <p:cNvSpPr txBox="1"/>
          <p:nvPr/>
        </p:nvSpPr>
        <p:spPr>
          <a:xfrm>
            <a:off x="4558872" y="9296017"/>
            <a:ext cx="75173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Leeroy </a:t>
            </a: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Jenkins, author2, </a:t>
            </a:r>
            <a:b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4400" dirty="0">
                <a:latin typeface="Lato" panose="020F0502020204030203" pitchFamily="34" charset="0"/>
                <a:cs typeface="Lato" panose="020F0502020204030203" pitchFamily="34" charset="0"/>
              </a:rPr>
              <a:t>author3, author4</a:t>
            </a:r>
            <a:endParaRPr lang="en-US" sz="44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Graphic 18">
            <a:extLst>
              <a:ext uri="{FF2B5EF4-FFF2-40B4-BE49-F238E27FC236}">
                <a16:creationId xmlns:a16="http://schemas.microsoft.com/office/drawing/2014/main" xmlns="" id="{AEDBCDB9-CB31-46F9-BCA9-A3365D112F83}"/>
              </a:ext>
            </a:extLst>
          </p:cNvPr>
          <p:cNvSpPr/>
          <p:nvPr/>
        </p:nvSpPr>
        <p:spPr>
          <a:xfrm>
            <a:off x="4067138" y="9497184"/>
            <a:ext cx="360430" cy="335196"/>
          </a:xfrm>
          <a:custGeom>
            <a:avLst/>
            <a:gdLst>
              <a:gd name="connsiteX0" fmla="*/ 310594 w 327663"/>
              <a:gd name="connsiteY0" fmla="*/ 219906 h 335196"/>
              <a:gd name="connsiteX1" fmla="*/ 246568 w 327663"/>
              <a:gd name="connsiteY1" fmla="*/ 176217 h 335196"/>
              <a:gd name="connsiteX2" fmla="*/ 212295 w 327663"/>
              <a:gd name="connsiteY2" fmla="*/ 176217 h 335196"/>
              <a:gd name="connsiteX3" fmla="*/ 165217 w 327663"/>
              <a:gd name="connsiteY3" fmla="*/ 189022 h 335196"/>
              <a:gd name="connsiteX4" fmla="*/ 118138 w 327663"/>
              <a:gd name="connsiteY4" fmla="*/ 176217 h 335196"/>
              <a:gd name="connsiteX5" fmla="*/ 83866 w 327663"/>
              <a:gd name="connsiteY5" fmla="*/ 176217 h 335196"/>
              <a:gd name="connsiteX6" fmla="*/ 19839 w 327663"/>
              <a:gd name="connsiteY6" fmla="*/ 219906 h 335196"/>
              <a:gd name="connsiteX7" fmla="*/ 1385 w 327663"/>
              <a:gd name="connsiteY7" fmla="*/ 299750 h 335196"/>
              <a:gd name="connsiteX8" fmla="*/ 165970 w 327663"/>
              <a:gd name="connsiteY8" fmla="*/ 335529 h 335196"/>
              <a:gd name="connsiteX9" fmla="*/ 329802 w 327663"/>
              <a:gd name="connsiteY9" fmla="*/ 299750 h 335196"/>
              <a:gd name="connsiteX10" fmla="*/ 310594 w 327663"/>
              <a:gd name="connsiteY10" fmla="*/ 219906 h 335196"/>
              <a:gd name="connsiteX11" fmla="*/ 165593 w 327663"/>
              <a:gd name="connsiteY11" fmla="*/ 154749 h 335196"/>
              <a:gd name="connsiteX12" fmla="*/ 242425 w 327663"/>
              <a:gd name="connsiteY12" fmla="*/ 77918 h 335196"/>
              <a:gd name="connsiteX13" fmla="*/ 165593 w 327663"/>
              <a:gd name="connsiteY13" fmla="*/ 1086 h 335196"/>
              <a:gd name="connsiteX14" fmla="*/ 88762 w 327663"/>
              <a:gd name="connsiteY14" fmla="*/ 77918 h 335196"/>
              <a:gd name="connsiteX15" fmla="*/ 165593 w 327663"/>
              <a:gd name="connsiteY15" fmla="*/ 154749 h 33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7663" h="335196">
                <a:moveTo>
                  <a:pt x="310594" y="219906"/>
                </a:moveTo>
                <a:cubicBezTo>
                  <a:pt x="287243" y="179983"/>
                  <a:pt x="246568" y="176217"/>
                  <a:pt x="246568" y="176217"/>
                </a:cubicBezTo>
                <a:lnTo>
                  <a:pt x="212295" y="176217"/>
                </a:lnTo>
                <a:cubicBezTo>
                  <a:pt x="198360" y="184126"/>
                  <a:pt x="182541" y="189022"/>
                  <a:pt x="165217" y="189022"/>
                </a:cubicBezTo>
                <a:cubicBezTo>
                  <a:pt x="147892" y="189022"/>
                  <a:pt x="132074" y="184503"/>
                  <a:pt x="118138" y="176217"/>
                </a:cubicBezTo>
                <a:lnTo>
                  <a:pt x="83866" y="176217"/>
                </a:lnTo>
                <a:cubicBezTo>
                  <a:pt x="83866" y="176217"/>
                  <a:pt x="43190" y="179983"/>
                  <a:pt x="19839" y="219906"/>
                </a:cubicBezTo>
                <a:cubicBezTo>
                  <a:pt x="-2758" y="259828"/>
                  <a:pt x="1385" y="299750"/>
                  <a:pt x="1385" y="299750"/>
                </a:cubicBezTo>
                <a:cubicBezTo>
                  <a:pt x="1385" y="299750"/>
                  <a:pt x="37164" y="335529"/>
                  <a:pt x="165970" y="335529"/>
                </a:cubicBezTo>
                <a:cubicBezTo>
                  <a:pt x="294776" y="335529"/>
                  <a:pt x="329802" y="299750"/>
                  <a:pt x="329802" y="299750"/>
                </a:cubicBezTo>
                <a:cubicBezTo>
                  <a:pt x="329802" y="299750"/>
                  <a:pt x="333945" y="259828"/>
                  <a:pt x="310594" y="219906"/>
                </a:cubicBezTo>
                <a:close/>
                <a:moveTo>
                  <a:pt x="165593" y="154749"/>
                </a:moveTo>
                <a:cubicBezTo>
                  <a:pt x="208152" y="154749"/>
                  <a:pt x="242425" y="120477"/>
                  <a:pt x="242425" y="77918"/>
                </a:cubicBezTo>
                <a:cubicBezTo>
                  <a:pt x="242425" y="35359"/>
                  <a:pt x="208152" y="1086"/>
                  <a:pt x="165593" y="1086"/>
                </a:cubicBezTo>
                <a:cubicBezTo>
                  <a:pt x="123035" y="1086"/>
                  <a:pt x="88762" y="35736"/>
                  <a:pt x="88762" y="77918"/>
                </a:cubicBezTo>
                <a:cubicBezTo>
                  <a:pt x="88762" y="120477"/>
                  <a:pt x="123035" y="154749"/>
                  <a:pt x="165593" y="15474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36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30386EC-D1AC-48D0-B2EC-0AD1DA88A8AB}"/>
              </a:ext>
            </a:extLst>
          </p:cNvPr>
          <p:cNvSpPr/>
          <p:nvPr/>
        </p:nvSpPr>
        <p:spPr>
          <a:xfrm>
            <a:off x="0" y="-1"/>
            <a:ext cx="32004000" cy="11496647"/>
          </a:xfrm>
          <a:prstGeom prst="rect">
            <a:avLst/>
          </a:prstGeom>
          <a:solidFill>
            <a:srgbClr val="7C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99EE2F9-E368-471F-966F-6846CB3D7866}"/>
              </a:ext>
            </a:extLst>
          </p:cNvPr>
          <p:cNvSpPr/>
          <p:nvPr/>
        </p:nvSpPr>
        <p:spPr>
          <a:xfrm>
            <a:off x="1643044" y="683245"/>
            <a:ext cx="28717912" cy="10210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5000" b="1" dirty="0" smtClean="0">
                <a:solidFill>
                  <a:schemeClr val="bg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Fairness Warnings</a:t>
            </a:r>
            <a:r>
              <a:rPr lang="en-US" sz="15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provide interpretable boundary conditions for when a fairly trained model </a:t>
            </a:r>
            <a:r>
              <a:rPr lang="en-US" sz="15000" i="1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may</a:t>
            </a:r>
            <a:r>
              <a:rPr lang="en-US" sz="15000" dirty="0" smtClean="0">
                <a:solidFill>
                  <a:schemeClr val="bg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behave unfairly.</a:t>
            </a:r>
            <a:endParaRPr lang="en-US" sz="15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43038D2-6694-4FF1-AFD6-35D55E87C41A}"/>
              </a:ext>
            </a:extLst>
          </p:cNvPr>
          <p:cNvSpPr/>
          <p:nvPr/>
        </p:nvSpPr>
        <p:spPr>
          <a:xfrm>
            <a:off x="12000998" y="14905087"/>
            <a:ext cx="17813694" cy="1602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800" b="1" dirty="0" smtClean="0">
                <a:solidFill>
                  <a:srgbClr val="7CC6FE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COMPAS SLIM EXAMPLE</a:t>
            </a:r>
            <a:endParaRPr lang="en-US" sz="4800" b="1" dirty="0">
              <a:solidFill>
                <a:srgbClr val="7CC6FE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>
              <a:latin typeface="Lato" panose="020F05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800" dirty="0" smtClean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Limitations:</a:t>
            </a:r>
          </a:p>
          <a:p>
            <a:pPr marL="685800" indent="-685800">
              <a:lnSpc>
                <a:spcPct val="120000"/>
              </a:lnSpc>
              <a:buFont typeface="Arial"/>
              <a:buChar char="•"/>
            </a:pP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Warnings only suggest that there </a:t>
            </a:r>
            <a:r>
              <a:rPr lang="en-US" sz="4800" i="1" dirty="0" smtClean="0">
                <a:latin typeface="Lato Black" panose="020F0A02020204030203" pitchFamily="34" charset="0"/>
                <a:cs typeface="Arial" panose="020B0604020202020204" pitchFamily="34" charset="0"/>
              </a:rPr>
              <a:t>may </a:t>
            </a:r>
            <a:r>
              <a:rPr lang="en-US" sz="4800" dirty="0" smtClean="0">
                <a:latin typeface="Lato Black" panose="020F0A02020204030203" pitchFamily="34" charset="0"/>
                <a:cs typeface="Arial" panose="020B0604020202020204" pitchFamily="34" charset="0"/>
              </a:rPr>
              <a:t>be unfairness in particular application; fairness warnings are based on summary statistics and may not capture true covariate shift behavior.</a:t>
            </a:r>
            <a:endParaRPr lang="en-US" sz="4800" dirty="0"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800" b="1" dirty="0">
              <a:latin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F09AAC-A47D-43E5-A106-FABBAC32BA3E}"/>
              </a:ext>
            </a:extLst>
          </p:cNvPr>
          <p:cNvSpPr txBox="1"/>
          <p:nvPr/>
        </p:nvSpPr>
        <p:spPr>
          <a:xfrm>
            <a:off x="1652532" y="12067345"/>
            <a:ext cx="20269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Lato" panose="020F0502020204030203" pitchFamily="34" charset="0"/>
                <a:cs typeface="Lato" panose="020F0502020204030203" pitchFamily="34" charset="0"/>
              </a:rPr>
              <a:t>Fairness Warnings</a:t>
            </a:r>
            <a:endParaRPr lang="en-US" sz="8000" dirty="0"/>
          </a:p>
        </p:txBody>
      </p:sp>
      <p:pic>
        <p:nvPicPr>
          <p:cNvPr id="9" name="Picture 8" descr="haverford_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42" y="32991340"/>
            <a:ext cx="6456298" cy="2902260"/>
          </a:xfrm>
          <a:prstGeom prst="rect">
            <a:avLst/>
          </a:prstGeom>
        </p:spPr>
      </p:pic>
      <p:pic>
        <p:nvPicPr>
          <p:cNvPr id="17" name="Picture 16" descr="uci-stacked-wordmark-blue1-1024x1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52" y="36621816"/>
            <a:ext cx="11850328" cy="1840041"/>
          </a:xfrm>
          <a:prstGeom prst="rect">
            <a:avLst/>
          </a:prstGeom>
        </p:spPr>
      </p:pic>
      <p:pic>
        <p:nvPicPr>
          <p:cNvPr id="20" name="Picture 19" descr="qr-co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508" y="32885757"/>
            <a:ext cx="6032397" cy="6032397"/>
          </a:xfrm>
          <a:prstGeom prst="rect">
            <a:avLst/>
          </a:prstGeom>
        </p:spPr>
      </p:pic>
      <p:pic>
        <p:nvPicPr>
          <p:cNvPr id="27" name="Picture 26" descr="Screen Shot 2019-11-22 at 10.46.37 PM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8636" y="16053139"/>
            <a:ext cx="19182490" cy="86111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F98AF760-C359-4592-BF1F-0C7A94DA9F89}"/>
              </a:ext>
            </a:extLst>
          </p:cNvPr>
          <p:cNvSpPr txBox="1"/>
          <p:nvPr/>
        </p:nvSpPr>
        <p:spPr>
          <a:xfrm>
            <a:off x="13302968" y="33447761"/>
            <a:ext cx="11564892" cy="5136791"/>
          </a:xfrm>
          <a:prstGeom prst="rect">
            <a:avLst/>
          </a:prstGeom>
          <a:noFill/>
          <a:ln>
            <a:solidFill>
              <a:srgbClr val="7CC6FE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Check us out at FAT* 2020:</a:t>
            </a:r>
          </a:p>
          <a:p>
            <a:pPr>
              <a:lnSpc>
                <a:spcPct val="20000"/>
              </a:lnSpc>
            </a:pPr>
            <a:endParaRPr lang="en-US" sz="6600" b="1" dirty="0" smtClean="0">
              <a:solidFill>
                <a:schemeClr val="bg1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6600" b="1" i="1" dirty="0" smtClean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Fairness Warnings &amp; Fair-MAML: Learning Fairly from Minimal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BAD9AF1-DB1F-458B-8FD1-3E2EA4A57D8C}"/>
              </a:ext>
            </a:extLst>
          </p:cNvPr>
          <p:cNvSpPr txBox="1"/>
          <p:nvPr/>
        </p:nvSpPr>
        <p:spPr>
          <a:xfrm>
            <a:off x="1631028" y="13397970"/>
            <a:ext cx="1650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Dylan Slack,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Sorelle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Friedler</a:t>
            </a:r>
            <a:r>
              <a:rPr lang="en-US" sz="5400" b="1" dirty="0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, and Emile </a:t>
            </a:r>
            <a:r>
              <a:rPr lang="en-US" sz="5400" b="1" dirty="0" err="1" smtClean="0">
                <a:solidFill>
                  <a:srgbClr val="000000"/>
                </a:solidFill>
                <a:highlight>
                  <a:srgbClr val="FFD54F"/>
                </a:highlight>
                <a:latin typeface="Lato" panose="020F0502020204030203" pitchFamily="34" charset="0"/>
                <a:cs typeface="Lato" panose="020F0502020204030203" pitchFamily="34" charset="0"/>
              </a:rPr>
              <a:t>Givental</a:t>
            </a:r>
            <a:endParaRPr lang="en-US" sz="5400" b="1" dirty="0">
              <a:solidFill>
                <a:srgbClr val="000000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1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159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Dylan Slack</cp:lastModifiedBy>
  <cp:revision>72</cp:revision>
  <dcterms:created xsi:type="dcterms:W3CDTF">2019-04-03T04:48:47Z</dcterms:created>
  <dcterms:modified xsi:type="dcterms:W3CDTF">2019-11-24T22:13:43Z</dcterms:modified>
</cp:coreProperties>
</file>