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CC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286" y="-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365E-23D7-44C6-81D2-32ABE10A05D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BA1A3-2787-4ED1-BA3D-7C147B2CA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9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365E-23D7-44C6-81D2-32ABE10A05D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BA1A3-2787-4ED1-BA3D-7C147B2CA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15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365E-23D7-44C6-81D2-32ABE10A05D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BA1A3-2787-4ED1-BA3D-7C147B2CA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4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365E-23D7-44C6-81D2-32ABE10A05D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BA1A3-2787-4ED1-BA3D-7C147B2CA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3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365E-23D7-44C6-81D2-32ABE10A05D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BA1A3-2787-4ED1-BA3D-7C147B2CA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7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365E-23D7-44C6-81D2-32ABE10A05D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BA1A3-2787-4ED1-BA3D-7C147B2CA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46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365E-23D7-44C6-81D2-32ABE10A05D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BA1A3-2787-4ED1-BA3D-7C147B2CA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56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365E-23D7-44C6-81D2-32ABE10A05D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BA1A3-2787-4ED1-BA3D-7C147B2CA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3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365E-23D7-44C6-81D2-32ABE10A05D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BA1A3-2787-4ED1-BA3D-7C147B2CA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2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365E-23D7-44C6-81D2-32ABE10A05D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BA1A3-2787-4ED1-BA3D-7C147B2CA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4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365E-23D7-44C6-81D2-32ABE10A05D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BA1A3-2787-4ED1-BA3D-7C147B2CA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7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E365E-23D7-44C6-81D2-32ABE10A05D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BA1A3-2787-4ED1-BA3D-7C147B2CA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8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291" y="533400"/>
            <a:ext cx="4267200" cy="8382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b="1" dirty="0" smtClean="0">
              <a:solidFill>
                <a:schemeClr val="tx1"/>
              </a:solidFill>
            </a:endParaRPr>
          </a:p>
          <a:p>
            <a:r>
              <a:rPr lang="en-US" sz="1200" b="1" dirty="0" err="1" smtClean="0">
                <a:solidFill>
                  <a:schemeClr val="tx1"/>
                </a:solidFill>
              </a:rPr>
              <a:t>getAcsConstr</a:t>
            </a:r>
            <a:r>
              <a:rPr lang="en-US" sz="1200" b="1" dirty="0" smtClean="0">
                <a:solidFill>
                  <a:schemeClr val="tx1"/>
                </a:solidFill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</a:rPr>
              <a:t>loc</a:t>
            </a:r>
            <a:r>
              <a:rPr lang="en-US" sz="1200" b="1" dirty="0" smtClean="0">
                <a:solidFill>
                  <a:schemeClr val="tx1"/>
                </a:solidFill>
              </a:rPr>
              <a:t> = “New York”, year = 2013, span = 5, 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geo = “tract”, </a:t>
            </a:r>
            <a:r>
              <a:rPr lang="en-US" sz="1200" b="1" dirty="0" err="1" smtClean="0">
                <a:solidFill>
                  <a:schemeClr val="tx1"/>
                </a:solidFill>
              </a:rPr>
              <a:t>constr</a:t>
            </a:r>
            <a:r>
              <a:rPr lang="en-US" sz="1200" b="1" dirty="0" smtClean="0">
                <a:solidFill>
                  <a:schemeClr val="tx1"/>
                </a:solidFill>
              </a:rPr>
              <a:t> = c(“Birth Rate by Age”, “Poverty Rate by 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</a:rPr>
              <a:t>     Family Structure”))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5065" y="304800"/>
            <a:ext cx="1712026" cy="381000"/>
          </a:xfrm>
          <a:prstGeom prst="rect">
            <a:avLst/>
          </a:prstGeom>
          <a:solidFill>
            <a:srgbClr val="98CC9A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User Request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8291" y="1905000"/>
            <a:ext cx="4267200" cy="227381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5065" y="1676400"/>
            <a:ext cx="3312226" cy="381000"/>
          </a:xfrm>
          <a:prstGeom prst="rect">
            <a:avLst/>
          </a:prstGeom>
          <a:solidFill>
            <a:srgbClr val="98CC9A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Reference Table for Constructions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084200"/>
              </p:ext>
            </p:extLst>
          </p:nvPr>
        </p:nvGraphicFramePr>
        <p:xfrm>
          <a:off x="375065" y="2115821"/>
          <a:ext cx="3998026" cy="1949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026"/>
                <a:gridCol w="914400"/>
                <a:gridCol w="1371600"/>
              </a:tblGrid>
              <a:tr h="4399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Measure</a:t>
                      </a:r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ACS</a:t>
                      </a:r>
                      <a:r>
                        <a:rPr lang="en-US" sz="1200" baseline="0" dirty="0" smtClean="0">
                          <a:solidFill>
                            <a:sysClr val="windowText" lastClr="000000"/>
                          </a:solidFill>
                        </a:rPr>
                        <a:t> Tables Required</a:t>
                      </a:r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Code File</a:t>
                      </a:r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446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ysClr val="windowText" lastClr="000000"/>
                          </a:solidFill>
                        </a:rPr>
                        <a:t>Birth Rate by Age</a:t>
                      </a:r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ysClr val="windowText" lastClr="000000"/>
                          </a:solidFill>
                        </a:rPr>
                        <a:t>B13002</a:t>
                      </a:r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solidFill>
                            <a:sysClr val="windowText" lastClr="000000"/>
                          </a:solidFill>
                        </a:rPr>
                        <a:t>birth_rates.r</a:t>
                      </a:r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211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ysClr val="windowText" lastClr="000000"/>
                          </a:solidFill>
                        </a:rPr>
                        <a:t>Employment Rate by Gender</a:t>
                      </a:r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ysClr val="windowText" lastClr="000000"/>
                          </a:solidFill>
                        </a:rPr>
                        <a:t>B23001</a:t>
                      </a:r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solidFill>
                            <a:sysClr val="windowText" lastClr="000000"/>
                          </a:solidFill>
                        </a:rPr>
                        <a:t>empl_byG.r</a:t>
                      </a:r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7164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ysClr val="windowText" lastClr="000000"/>
                          </a:solidFill>
                        </a:rPr>
                        <a:t>Employment Rate by </a:t>
                      </a:r>
                      <a:r>
                        <a:rPr lang="en-US" sz="1000" dirty="0" err="1" smtClean="0">
                          <a:solidFill>
                            <a:sysClr val="windowText" lastClr="000000"/>
                          </a:solidFill>
                        </a:rPr>
                        <a:t>Educ</a:t>
                      </a:r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ysClr val="windowText" lastClr="000000"/>
                          </a:solidFill>
                        </a:rPr>
                        <a:t>B23006</a:t>
                      </a:r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solidFill>
                            <a:sysClr val="windowText" lastClr="000000"/>
                          </a:solidFill>
                        </a:rPr>
                        <a:t>empl_byE.r</a:t>
                      </a:r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6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ysClr val="windowText" lastClr="000000"/>
                          </a:solidFill>
                        </a:rPr>
                        <a:t>Poverty Rate by 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ysClr val="windowText" lastClr="000000"/>
                          </a:solidFill>
                        </a:rPr>
                        <a:t>B17001</a:t>
                      </a:r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solidFill>
                            <a:sysClr val="windowText" lastClr="000000"/>
                          </a:solidFill>
                        </a:rPr>
                        <a:t>pov_byA.r</a:t>
                      </a:r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74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0" name="Elbow Connector 9"/>
          <p:cNvCxnSpPr/>
          <p:nvPr/>
        </p:nvCxnSpPr>
        <p:spPr>
          <a:xfrm rot="10800000" flipH="1" flipV="1">
            <a:off x="258292" y="952500"/>
            <a:ext cx="116774" cy="1790700"/>
          </a:xfrm>
          <a:prstGeom prst="bentConnector4">
            <a:avLst>
              <a:gd name="adj1" fmla="val -129661"/>
              <a:gd name="adj2" fmla="val 99965"/>
            </a:avLst>
          </a:prstGeom>
          <a:ln w="2222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" idx="1"/>
          </p:cNvCxnSpPr>
          <p:nvPr/>
        </p:nvCxnSpPr>
        <p:spPr>
          <a:xfrm rot="10800000" flipH="1" flipV="1">
            <a:off x="258291" y="952500"/>
            <a:ext cx="112394" cy="2667000"/>
          </a:xfrm>
          <a:prstGeom prst="bentConnector4">
            <a:avLst>
              <a:gd name="adj1" fmla="val -139997"/>
              <a:gd name="adj2" fmla="val 100000"/>
            </a:avLst>
          </a:prstGeom>
          <a:ln w="2222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58290" y="4597482"/>
            <a:ext cx="4267200" cy="1574718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(a in c(15to19, 20to34, 35to50)){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assign(paste0(“</a:t>
            </a:r>
            <a:r>
              <a:rPr lang="en-US" sz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rWomen_A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a, “_Birth”), 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get(paste0(“</a:t>
            </a:r>
            <a:r>
              <a:rPr lang="en-US" sz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nBirths_A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a)) / 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get(paste0(“</a:t>
            </a:r>
            <a:r>
              <a:rPr lang="en-US" sz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nWomen_A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a))</a:t>
            </a: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5064" y="4368882"/>
            <a:ext cx="3388426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Crowd-sourced construction code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83628" y="2599210"/>
            <a:ext cx="802572" cy="22860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Elbow Connector 24"/>
          <p:cNvCxnSpPr>
            <a:stCxn id="23" idx="3"/>
            <a:endCxn id="21" idx="3"/>
          </p:cNvCxnSpPr>
          <p:nvPr/>
        </p:nvCxnSpPr>
        <p:spPr>
          <a:xfrm>
            <a:off x="3886200" y="2713510"/>
            <a:ext cx="639290" cy="2671331"/>
          </a:xfrm>
          <a:prstGeom prst="bentConnector3">
            <a:avLst>
              <a:gd name="adj1" fmla="val 119969"/>
            </a:avLst>
          </a:prstGeom>
          <a:ln w="22225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819650" y="781050"/>
            <a:ext cx="3867150" cy="25146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936424" y="552450"/>
            <a:ext cx="3022666" cy="381000"/>
          </a:xfrm>
          <a:prstGeom prst="rect">
            <a:avLst/>
          </a:prstGeom>
          <a:solidFill>
            <a:srgbClr val="98CC9A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Generation of Constructions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979670" y="990600"/>
            <a:ext cx="3577114" cy="4572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&lt;info for call to </a:t>
            </a:r>
            <a:r>
              <a:rPr lang="en-US" sz="1200" b="1" dirty="0" err="1" smtClean="0">
                <a:solidFill>
                  <a:schemeClr val="tx1"/>
                </a:solidFill>
              </a:rPr>
              <a:t>acs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api</a:t>
            </a:r>
            <a:r>
              <a:rPr lang="en-US" sz="1200" b="1" dirty="0" smtClean="0">
                <a:solidFill>
                  <a:schemeClr val="tx1"/>
                </a:solidFill>
              </a:rPr>
              <a:t>&gt;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79670" y="1845945"/>
            <a:ext cx="3577114" cy="4572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&lt;table with </a:t>
            </a:r>
            <a:r>
              <a:rPr lang="en-US" sz="1200" b="1" dirty="0" err="1" smtClean="0">
                <a:solidFill>
                  <a:schemeClr val="tx1"/>
                </a:solidFill>
              </a:rPr>
              <a:t>acs</a:t>
            </a:r>
            <a:r>
              <a:rPr lang="en-US" sz="1200" b="1" dirty="0" smtClean="0">
                <a:solidFill>
                  <a:schemeClr val="tx1"/>
                </a:solidFill>
              </a:rPr>
              <a:t> data&gt;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979670" y="2701290"/>
            <a:ext cx="3577114" cy="4572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&lt;output file with constructs&gt;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Down Arrow 36"/>
          <p:cNvSpPr/>
          <p:nvPr/>
        </p:nvSpPr>
        <p:spPr>
          <a:xfrm>
            <a:off x="6633210" y="1501140"/>
            <a:ext cx="32004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6633210" y="2346960"/>
            <a:ext cx="32004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968490" y="150495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Call to ACS </a:t>
            </a:r>
            <a:r>
              <a:rPr lang="en-US" sz="1200" dirty="0" err="1" smtClean="0"/>
              <a:t>api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6990458" y="2283666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Apply user-generated</a:t>
            </a:r>
          </a:p>
          <a:p>
            <a:r>
              <a:rPr lang="en-US" sz="1200" dirty="0" smtClean="0"/>
              <a:t>code file</a:t>
            </a:r>
            <a:endParaRPr lang="en-US" sz="1200" dirty="0"/>
          </a:p>
        </p:txBody>
      </p:sp>
      <p:sp>
        <p:nvSpPr>
          <p:cNvPr id="41" name="Down Arrow 40"/>
          <p:cNvSpPr/>
          <p:nvPr/>
        </p:nvSpPr>
        <p:spPr>
          <a:xfrm>
            <a:off x="6616447" y="3388428"/>
            <a:ext cx="32004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006847" y="3769428"/>
            <a:ext cx="1634490" cy="762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Plenar.io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Plenar.io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092" y="3827007"/>
            <a:ext cx="541875" cy="54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8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147</Words>
  <Application>Microsoft Office PowerPoint</Application>
  <PresentationFormat>On-screen Show (4:3)</PresentationFormat>
  <Paragraphs>38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Mader</dc:creator>
  <cp:lastModifiedBy>Nick Mader</cp:lastModifiedBy>
  <cp:revision>21</cp:revision>
  <dcterms:created xsi:type="dcterms:W3CDTF">2015-04-20T23:22:13Z</dcterms:created>
  <dcterms:modified xsi:type="dcterms:W3CDTF">2015-04-21T23:03:44Z</dcterms:modified>
</cp:coreProperties>
</file>