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F4B5-3E2C-9A09-D3AF-EAC45E8B4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019C9-6EA4-6854-B9AC-7BF44B3C7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24DA-2AA7-DBEC-8C5E-CF28F7EC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D7C-3BB7-476A-8489-93E20DA24B5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DA86-DB15-8089-7753-C6E8E30F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4E2E-9636-6C9E-F0E0-ED425371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3390-E4DF-446B-AC37-52658D0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7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4975-8DCB-ADEF-DEA6-E2526B42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580D-61A5-DB5B-C100-8F9782086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6FA6-0868-DD7D-7223-AD6B97A0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D7C-3BB7-476A-8489-93E20DA24B5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164B-2981-D21C-AA8C-499AF2CC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1C63-E8E4-5CDD-129C-CD04EABB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3390-E4DF-446B-AC37-52658D0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45E37-B840-E42D-E23B-985B8B0F2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4E0BF-80E0-C7DA-6892-9682D961F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40F0-BDE9-E17C-810E-64EBB5D3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D7C-3BB7-476A-8489-93E20DA24B5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AA8F-D43D-7CD1-79EC-FABADBF8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27881-E912-2DD6-DEEF-C4C77932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3390-E4DF-446B-AC37-52658D0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433D-8937-E624-7EEE-D92CC1B8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6D7A-3C00-6785-8CBB-8BA0CEC6A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C4CC-CA5E-69A2-0EC3-5AC177EB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D7C-3BB7-476A-8489-93E20DA24B5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D8A0-8D10-434B-3923-581C83EB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A78E0-C4D0-49C4-AABD-9B294262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3390-E4DF-446B-AC37-52658D0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5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A4FD-205A-2E23-FE3B-C1D67A82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524D9-6D81-244D-863C-8E8DFB72A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2A97-A744-5F43-61F1-86C2B683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D7C-3BB7-476A-8489-93E20DA24B5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D537-D3A6-BA8A-EB37-CA75A3B8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5F68-CF7B-1816-8C05-FBE40258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3390-E4DF-446B-AC37-52658D0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BAAB-6FF4-024E-3DB1-BFA19AAB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B2D0-0610-C8D1-61D0-D9D0ABA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E215B-61AF-6ABA-747B-DB210B1EF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B3E2E-A2C6-5C78-8BBA-479C8FBE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D7C-3BB7-476A-8489-93E20DA24B5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BD17C-547D-DC17-8AE1-008D270A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06B39-43B5-E703-2625-AFE14714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3390-E4DF-446B-AC37-52658D0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9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7CA1-845E-2D56-DB4B-81E21198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1DF67-8144-AF57-DB3E-93CCD67B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2E66D-3740-6F57-AF30-F3153BED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58C27-502B-778E-6D09-6ED1E3BEF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D74A8-A45B-93D4-46FF-E08056AB8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E91C5-E91D-A2F2-7A52-64148122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D7C-3BB7-476A-8489-93E20DA24B5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5DCF2-3C04-FAE1-77C6-2B894545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5F7A5-FFD6-669E-41A6-4F327856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3390-E4DF-446B-AC37-52658D0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97FC-9472-3CA8-0A60-92A25D28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D95C0-6745-1D57-137A-A616D973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D7C-3BB7-476A-8489-93E20DA24B5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1B730-DBC8-6D4B-F870-FE63386F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63582-3A96-6F5D-71DD-4450F8C1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3390-E4DF-446B-AC37-52658D0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38F31-4232-40FF-F884-FBB8608B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D7C-3BB7-476A-8489-93E20DA24B5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7206B-DD2E-0AE7-C9D6-DF499A74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E0B7B-549F-26F8-6333-B5AF802D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3390-E4DF-446B-AC37-52658D0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AD1D-E5C0-48EE-6817-EF524A5B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E98C-380B-EF92-8498-EFAA3D08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7F385-ED56-F3D9-F9F0-AB5CB5621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343D7-EA34-22E2-7B37-CCD88AA4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D7C-3BB7-476A-8489-93E20DA24B5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FF0EA-DB79-E6CA-C8E2-F9ACB11B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F933-E360-E5AE-C082-8CF3AD2C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3390-E4DF-446B-AC37-52658D0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6477-2C6A-F194-A9E6-E0FD9E09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6DFF4-DAA4-87C3-60B5-E11ED951C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252A-E5E8-2587-A2C0-B209A2EDD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8D3C3-6C2B-CE37-748D-4537D5D2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D7C-3BB7-476A-8489-93E20DA24B5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C698C-F999-FE88-2E2E-766A64C5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937A6-1764-F445-5178-C37C56EB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3390-E4DF-446B-AC37-52658D0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26379-064A-C6C6-E31A-06FE79B1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9E71D-C5E1-8C01-99D3-8810D9CA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0B37-3C0E-9E4C-409A-48E457DAD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AC9D7C-3BB7-476A-8489-93E20DA24B5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29743-6B60-A8A0-E6D9-11A505F01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BC46-754B-4D46-0E7A-37930C12C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B3390-E4DF-446B-AC37-52658D0E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uilding with a tower&#10;&#10;Description automatically generated">
            <a:extLst>
              <a:ext uri="{FF2B5EF4-FFF2-40B4-BE49-F238E27FC236}">
                <a16:creationId xmlns:a16="http://schemas.microsoft.com/office/drawing/2014/main" id="{E95CEF80-D59B-D178-0205-05FE1C316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9"/>
          <a:stretch/>
        </p:blipFill>
        <p:spPr>
          <a:xfrm>
            <a:off x="0" y="-1"/>
            <a:ext cx="12194488" cy="68852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5EFFEC-C927-F723-553C-E86CFA952DF5}"/>
              </a:ext>
            </a:extLst>
          </p:cNvPr>
          <p:cNvSpPr/>
          <p:nvPr/>
        </p:nvSpPr>
        <p:spPr>
          <a:xfrm>
            <a:off x="6096001" y="0"/>
            <a:ext cx="6096000" cy="6885277"/>
          </a:xfrm>
          <a:prstGeom prst="rect">
            <a:avLst/>
          </a:prstGeom>
          <a:gradFill flip="none" rotWithShape="1">
            <a:gsLst>
              <a:gs pos="100000">
                <a:srgbClr val="002060">
                  <a:alpha val="0"/>
                </a:srgbClr>
              </a:gs>
              <a:gs pos="48000">
                <a:srgbClr val="002060">
                  <a:alpha val="80000"/>
                </a:srgbClr>
              </a:gs>
              <a:gs pos="0">
                <a:srgbClr val="002060">
                  <a:alpha val="9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4BAEA-438A-CB7E-E8D1-90DFAAD74761}"/>
              </a:ext>
            </a:extLst>
          </p:cNvPr>
          <p:cNvSpPr txBox="1"/>
          <p:nvPr/>
        </p:nvSpPr>
        <p:spPr>
          <a:xfrm>
            <a:off x="6641432" y="694718"/>
            <a:ext cx="5242676" cy="4974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Developing an Open-Source College and University Prediction Model for United States Institutions</a:t>
            </a:r>
            <a:r>
              <a:rPr lang="en-US" sz="3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 </a:t>
            </a:r>
          </a:p>
          <a:p>
            <a:pPr algn="r"/>
            <a:endParaRPr lang="en-US" sz="1000" b="1" dirty="0">
              <a:solidFill>
                <a:schemeClr val="bg1"/>
              </a:solidFill>
              <a:latin typeface="Aptos Display" panose="020B0004020202020204" pitchFamily="34" charset="0"/>
              <a:ea typeface="ADLaM Display" panose="020F0502020204030204" pitchFamily="2" charset="0"/>
              <a:cs typeface="Aharoni" panose="020F0502020204030204" pitchFamily="2" charset="-79"/>
            </a:endParaRPr>
          </a:p>
          <a:p>
            <a:pPr algn="r"/>
            <a:endParaRPr lang="en-US" sz="3600" b="1" dirty="0">
              <a:solidFill>
                <a:srgbClr val="22ABDC"/>
              </a:solidFill>
              <a:latin typeface="Aptos Display" panose="020B0004020202020204" pitchFamily="34" charset="0"/>
              <a:ea typeface="ADLaM Display" panose="020F0502020204030204" pitchFamily="2" charset="0"/>
              <a:cs typeface="Aharoni" panose="020F0502020204030204" pitchFamily="2" charset="-79"/>
            </a:endParaRPr>
          </a:p>
          <a:p>
            <a:pPr algn="r"/>
            <a:r>
              <a:rPr lang="en-US" sz="3600" b="1" dirty="0">
                <a:solidFill>
                  <a:srgbClr val="22ABDC"/>
                </a:solidFill>
                <a:latin typeface="Aptos Display" panose="020B0004020202020204" pitchFamily="34" charset="0"/>
                <a:ea typeface="ADLaM Display" panose="020F0502020204030204" pitchFamily="2" charset="0"/>
                <a:cs typeface="Aharoni" panose="020F0502020204030204" pitchFamily="2" charset="-79"/>
              </a:rPr>
              <a:t>Dylan Zelko</a:t>
            </a:r>
          </a:p>
          <a:p>
            <a:pPr algn="r"/>
            <a:r>
              <a:rPr lang="en-US" sz="3600" b="1" dirty="0">
                <a:solidFill>
                  <a:srgbClr val="22ABDC"/>
                </a:solidFill>
                <a:latin typeface="Aptos Display" panose="020B0004020202020204" pitchFamily="34" charset="0"/>
                <a:ea typeface="ADLaM Display" panose="020F0502020204030204" pitchFamily="2" charset="0"/>
                <a:cs typeface="Aharoni" panose="020F0502020204030204" pitchFamily="2" charset="-79"/>
              </a:rPr>
              <a:t>EAS 345</a:t>
            </a:r>
          </a:p>
        </p:txBody>
      </p:sp>
    </p:spTree>
    <p:extLst>
      <p:ext uri="{BB962C8B-B14F-4D97-AF65-F5344CB8AC3E}">
        <p14:creationId xmlns:p14="http://schemas.microsoft.com/office/powerpoint/2010/main" val="150454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5312296-C81B-A778-ED26-7A2871FF164D}"/>
              </a:ext>
            </a:extLst>
          </p:cNvPr>
          <p:cNvSpPr/>
          <p:nvPr/>
        </p:nvSpPr>
        <p:spPr bwMode="auto">
          <a:xfrm flipV="1">
            <a:off x="416788" y="376849"/>
            <a:ext cx="11358421" cy="1082020"/>
          </a:xfrm>
          <a:prstGeom prst="snip2DiagRect">
            <a:avLst/>
          </a:prstGeom>
          <a:gradFill>
            <a:gsLst>
              <a:gs pos="50000">
                <a:srgbClr val="37B6DF"/>
              </a:gs>
              <a:gs pos="0">
                <a:srgbClr val="224E75"/>
              </a:gs>
              <a:gs pos="100000">
                <a:srgbClr val="224E75"/>
              </a:gs>
            </a:gsLst>
            <a:lin ang="0" scaled="1"/>
          </a:gra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16094" eaLnBrk="1" hangingPunct="1">
              <a:defRPr/>
            </a:pPr>
            <a:endParaRPr lang="en-US" sz="4114" b="1" i="1">
              <a:solidFill>
                <a:schemeClr val="bg1"/>
              </a:solidFill>
              <a:latin typeface="Arial" charset="0"/>
              <a:cs typeface="MS PGothic" panose="020B0600070205080204" pitchFamily="34" charset="-128"/>
            </a:endParaRPr>
          </a:p>
        </p:txBody>
      </p:sp>
      <p:sp>
        <p:nvSpPr>
          <p:cNvPr id="5" name="TextBox 371">
            <a:extLst>
              <a:ext uri="{FF2B5EF4-FFF2-40B4-BE49-F238E27FC236}">
                <a16:creationId xmlns:a16="http://schemas.microsoft.com/office/drawing/2014/main" id="{26B9BAA0-2772-FF69-306B-5256DD3CB56E}"/>
              </a:ext>
            </a:extLst>
          </p:cNvPr>
          <p:cNvSpPr txBox="1"/>
          <p:nvPr/>
        </p:nvSpPr>
        <p:spPr>
          <a:xfrm>
            <a:off x="657008" y="563916"/>
            <a:ext cx="7823200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Ebrima"/>
                <a:ea typeface="Ebrima"/>
                <a:cs typeface="Ebrima"/>
              </a:rPr>
              <a:t>Introduction</a:t>
            </a:r>
            <a:endParaRPr lang="en-US" sz="40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9008A661-E2EA-26F4-2E8E-D6FAE5C0812F}"/>
              </a:ext>
            </a:extLst>
          </p:cNvPr>
          <p:cNvSpPr/>
          <p:nvPr/>
        </p:nvSpPr>
        <p:spPr bwMode="auto">
          <a:xfrm flipV="1">
            <a:off x="431721" y="1767938"/>
            <a:ext cx="11343487" cy="4784872"/>
          </a:xfrm>
          <a:prstGeom prst="snip2DiagRect">
            <a:avLst>
              <a:gd name="adj1" fmla="val 4393"/>
              <a:gd name="adj2" fmla="val 0"/>
            </a:avLst>
          </a:prstGeom>
          <a:noFill/>
          <a:ln w="50800" cap="flat" cmpd="sng" algn="ctr">
            <a:solidFill>
              <a:srgbClr val="2250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816094" eaLnBrk="1" hangingPunct="1">
              <a:defRPr/>
            </a:pPr>
            <a:endParaRPr lang="en-US" sz="4114" b="1" i="1">
              <a:solidFill>
                <a:schemeClr val="bg1"/>
              </a:solidFill>
              <a:latin typeface="Arial" charset="0"/>
              <a:cs typeface="MS PGothic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6B474-C9FB-E8C8-672E-6690AFFBA281}"/>
              </a:ext>
            </a:extLst>
          </p:cNvPr>
          <p:cNvSpPr txBox="1"/>
          <p:nvPr/>
        </p:nvSpPr>
        <p:spPr>
          <a:xfrm>
            <a:off x="666747" y="1868798"/>
            <a:ext cx="10883569" cy="1793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i="0" strike="noStrike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1.3 million first-year students apply to universities and colleges across the United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i="0" strike="noStrike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Many of these students utilize </a:t>
            </a:r>
            <a:r>
              <a:rPr lang="en-US" sz="1900" dirty="0">
                <a:solidFill>
                  <a:srgbClr val="222222"/>
                </a:solidFill>
                <a:latin typeface="Georgia" panose="02040502050405020303" pitchFamily="18" charset="0"/>
              </a:rPr>
              <a:t>online resources like U.S. News to aid in their decision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222222"/>
                </a:solidFill>
                <a:latin typeface="Georgia" panose="02040502050405020303" pitchFamily="18" charset="0"/>
              </a:rPr>
              <a:t>These resources are valuable but are generally very broad and behind a paywall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900" i="0" strike="noStrike" dirty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2050" name="Picture 2" descr="U.S. News &amp; World Report Ranks Daemen Among Nation's Best Universities |  Daemen University">
            <a:extLst>
              <a:ext uri="{FF2B5EF4-FFF2-40B4-BE49-F238E27FC236}">
                <a16:creationId xmlns:a16="http://schemas.microsoft.com/office/drawing/2014/main" id="{43ABDF59-C3F1-AA46-0C94-4D294298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25" y="3027012"/>
            <a:ext cx="56578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lege Decisions Update: Where Seniors are in their Commitment Process –  The Stallion">
            <a:extLst>
              <a:ext uri="{FF2B5EF4-FFF2-40B4-BE49-F238E27FC236}">
                <a16:creationId xmlns:a16="http://schemas.microsoft.com/office/drawing/2014/main" id="{FAECFD37-24DF-470B-94A0-734E23529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925" y="3360384"/>
            <a:ext cx="52768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60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5521B31804904B8BAA761CA04DB66B" ma:contentTypeVersion="18" ma:contentTypeDescription="Create a new document." ma:contentTypeScope="" ma:versionID="459e7cc65234bf0e0f4a003755e4bbba">
  <xsd:schema xmlns:xsd="http://www.w3.org/2001/XMLSchema" xmlns:xs="http://www.w3.org/2001/XMLSchema" xmlns:p="http://schemas.microsoft.com/office/2006/metadata/properties" xmlns:ns3="0d070e73-fbdb-4357-9843-a48f2887fdc3" xmlns:ns4="114034e3-7d8c-4657-b949-ad4e7caa583a" targetNamespace="http://schemas.microsoft.com/office/2006/metadata/properties" ma:root="true" ma:fieldsID="ff72e2773d589f0faca782cff4df317a" ns3:_="" ns4:_="">
    <xsd:import namespace="0d070e73-fbdb-4357-9843-a48f2887fdc3"/>
    <xsd:import namespace="114034e3-7d8c-4657-b949-ad4e7caa58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070e73-fbdb-4357-9843-a48f2887f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034e3-7d8c-4657-b949-ad4e7caa583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d070e73-fbdb-4357-9843-a48f2887fdc3" xsi:nil="true"/>
  </documentManagement>
</p:properties>
</file>

<file path=customXml/itemProps1.xml><?xml version="1.0" encoding="utf-8"?>
<ds:datastoreItem xmlns:ds="http://schemas.openxmlformats.org/officeDocument/2006/customXml" ds:itemID="{E0AB93A9-B315-4810-A358-A0E5A514C1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69972-C20B-4BB6-B508-9CFD5F8530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070e73-fbdb-4357-9843-a48f2887fdc3"/>
    <ds:schemaRef ds:uri="114034e3-7d8c-4657-b949-ad4e7caa58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4443DC-1253-4572-A31A-12C936E22E54}">
  <ds:schemaRefs>
    <ds:schemaRef ds:uri="http://purl.org/dc/elements/1.1/"/>
    <ds:schemaRef ds:uri="http://purl.org/dc/terms/"/>
    <ds:schemaRef ds:uri="114034e3-7d8c-4657-b949-ad4e7caa583a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0d070e73-fbdb-4357-9843-a48f2887fdc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Ebrima</vt:lpstr>
      <vt:lpstr>Georgia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Zelko</dc:creator>
  <cp:lastModifiedBy>Dylan Zelko</cp:lastModifiedBy>
  <cp:revision>2</cp:revision>
  <dcterms:created xsi:type="dcterms:W3CDTF">2024-11-26T20:51:52Z</dcterms:created>
  <dcterms:modified xsi:type="dcterms:W3CDTF">2024-11-26T21:03:13Z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0x010100365521B31804904B8BAA761CA04DB66B</vt:lpwstr>
  </property>
</Properties>
</file>