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301" r:id="rId7"/>
    <p:sldId id="304" r:id="rId8"/>
    <p:sldId id="302" r:id="rId9"/>
    <p:sldId id="288" r:id="rId10"/>
    <p:sldId id="290" r:id="rId11"/>
    <p:sldId id="305" r:id="rId12"/>
    <p:sldId id="306" r:id="rId13"/>
    <p:sldId id="303" r:id="rId14"/>
    <p:sldId id="296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eu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46" autoAdjust="0"/>
  </p:normalViewPr>
  <p:slideViewPr>
    <p:cSldViewPr snapToGrid="0">
      <p:cViewPr>
        <p:scale>
          <a:sx n="63" d="100"/>
          <a:sy n="63" d="100"/>
        </p:scale>
        <p:origin x="804" y="44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52A714CA-BB23-4F17-A1E5-A7E59E550005}" type="datetime1">
              <a:rPr lang="fr-FR" smtClean="0"/>
              <a:t>29/06/2025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AFF3A6F-DEFA-45E0-9496-BEE7C2C6F3D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7D9FD98B-ABAD-47D0-AEF3-E7E088603B18}" type="datetime1">
              <a:rPr lang="fr-FR" smtClean="0"/>
              <a:t>29/06/2025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F97DC217-DF71-1A49-B3EA-559F1F43B0F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031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0014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8797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orme libre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6" name="Forme libre 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</p:grp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8" name="Forme libre 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rtlCol="0" anchor="b">
            <a:noAutofit/>
          </a:bodyPr>
          <a:lstStyle>
            <a:lvl1pPr algn="l">
              <a:defRPr lang="fr-FR" sz="6000" b="1"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e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5" name="Forme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>
                <a:latin typeface="+mn-lt"/>
              </a:endParaRPr>
            </a:p>
          </p:txBody>
        </p:sp>
        <p:sp>
          <p:nvSpPr>
            <p:cNvPr id="6" name="Forme libre 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e lib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>
                  <a:latin typeface="+mn-lt"/>
                </a:endParaRPr>
              </a:p>
            </p:txBody>
          </p:sp>
          <p:sp>
            <p:nvSpPr>
              <p:cNvPr id="8" name="Forme lib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>
                  <a:latin typeface="+mn-lt"/>
                </a:endParaRPr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Autofit/>
          </a:bodyPr>
          <a:lstStyle>
            <a:lvl1pPr>
              <a:defRPr lang="fr-FR" sz="4200" b="1"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 rtlCol="0">
            <a:normAutofit/>
          </a:bodyPr>
          <a:lstStyle>
            <a:lvl1pPr marL="0" indent="0">
              <a:buNone/>
              <a:defRPr lang="fr-FR">
                <a:latin typeface="+mn-lt"/>
              </a:defRPr>
            </a:lvl1pPr>
            <a:lvl2pPr marL="457200" indent="0">
              <a:buNone/>
              <a:defRPr lang="fr-FR">
                <a:latin typeface="+mn-lt"/>
              </a:defRPr>
            </a:lvl2pPr>
            <a:lvl3pPr marL="914400" indent="0">
              <a:buNone/>
              <a:defRPr lang="fr-FR">
                <a:latin typeface="+mn-lt"/>
              </a:defRPr>
            </a:lvl3pPr>
            <a:lvl4pPr marL="1371600" indent="0">
              <a:buNone/>
              <a:defRPr lang="fr-FR">
                <a:latin typeface="+mn-lt"/>
              </a:defRPr>
            </a:lvl4pPr>
            <a:lvl5pPr marL="1828800" indent="0">
              <a:buNone/>
              <a:defRPr lang="fr-FR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fr-FR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image de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e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5" name="Forme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>
                <a:latin typeface="+mn-lt"/>
              </a:endParaRPr>
            </a:p>
          </p:txBody>
        </p:sp>
        <p:sp>
          <p:nvSpPr>
            <p:cNvPr id="6" name="Forme libre 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e lib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>
                  <a:latin typeface="+mn-lt"/>
                </a:endParaRPr>
              </a:p>
            </p:txBody>
          </p:sp>
          <p:sp>
            <p:nvSpPr>
              <p:cNvPr id="8" name="Forme lib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>
                  <a:latin typeface="+mn-lt"/>
                </a:endParaRPr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rtlCol="0" anchor="b" anchorCtr="0">
            <a:noAutofit/>
          </a:bodyPr>
          <a:lstStyle>
            <a:lvl1pPr>
              <a:defRPr lang="fr-FR" sz="6000" b="1"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rtlCol="0" anchor="t" anchorCtr="0">
            <a:noAutofit/>
          </a:bodyPr>
          <a:lstStyle>
            <a:lvl1pPr marL="0" indent="0" algn="l">
              <a:buNone/>
              <a:defRPr lang="fr-FR" sz="3200">
                <a:latin typeface="+mn-lt"/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fr-FR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 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4" name="Forme libre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13" name="Titr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rtlCol="0" anchor="b">
            <a:noAutofit/>
          </a:bodyPr>
          <a:lstStyle>
            <a:lvl1pPr>
              <a:defRPr lang="fr-FR" sz="4200" b="1"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 rtlCol="0"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 lang="fr-FR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orme libre 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orme libre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6" name="Forme libre 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</p:grpSp>
        <p:sp>
          <p:nvSpPr>
            <p:cNvPr id="17" name="Forme libre 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8" name="Forme libre 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rtlCol="0" anchor="b">
            <a:noAutofit/>
          </a:bodyPr>
          <a:lstStyle>
            <a:lvl1pPr algn="l">
              <a:defRPr lang="fr-FR"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fr-FR"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de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e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5" name="Forme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6" name="Forme libre 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e lib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>
                  <a:latin typeface="+mn-lt"/>
                </a:endParaRPr>
              </a:p>
            </p:txBody>
          </p:sp>
          <p:sp>
            <p:nvSpPr>
              <p:cNvPr id="8" name="Forme lib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>
                  <a:latin typeface="+mn-lt"/>
                </a:endParaRPr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rtlCol="0" anchor="b">
            <a:noAutofit/>
          </a:bodyPr>
          <a:lstStyle>
            <a:lvl1pPr>
              <a:defRPr lang="fr-FR" sz="4200" b="1"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fr-FR"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fr-FR"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fr-FR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2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orme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5" name="Forme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rtlCol="0" anchor="b">
            <a:noAutofit/>
          </a:bodyPr>
          <a:lstStyle>
            <a:lvl1pPr>
              <a:defRPr lang="fr-FR" sz="42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lang="fr-FR"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lang="fr-FR"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lang="fr-FR"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lang="fr-FR"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lang="fr-FR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fr-FR"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fr-FR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iqu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e lib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4" name="Forme lib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rtlCol="0" anchor="b">
            <a:noAutofit/>
          </a:bodyPr>
          <a:lstStyle>
            <a:lvl1pPr>
              <a:defRPr lang="fr-FR" sz="4200" b="1"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 lang="fr-FR">
                <a:latin typeface="+mn-lt"/>
              </a:defRPr>
            </a:lvl1pPr>
            <a:lvl2pPr marL="457200" indent="0">
              <a:buNone/>
              <a:defRPr lang="fr-FR">
                <a:latin typeface="+mn-lt"/>
              </a:defRPr>
            </a:lvl2pPr>
            <a:lvl3pPr marL="914400" indent="0">
              <a:buNone/>
              <a:defRPr lang="fr-FR">
                <a:latin typeface="+mn-lt"/>
              </a:defRPr>
            </a:lvl3pPr>
            <a:lvl4pPr marL="1371600" indent="0">
              <a:buNone/>
              <a:defRPr lang="fr-FR">
                <a:latin typeface="+mn-lt"/>
              </a:defRPr>
            </a:lvl4pPr>
            <a:lvl5pPr marL="1828800" indent="0">
              <a:buNone/>
              <a:defRPr lang="fr-FR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orme libre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6" name="Forme libre 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</p:grp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" name="Forme libre 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rtlCol="0" anchor="b">
            <a:noAutofit/>
          </a:bodyPr>
          <a:lstStyle>
            <a:lvl1pPr algn="l">
              <a:defRPr lang="fr-FR" sz="6000" b="1"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rtlCol="0" anchor="t" anchorCtr="0">
            <a:normAutofit/>
          </a:bodyPr>
          <a:lstStyle>
            <a:lvl1pPr marL="0" indent="0" algn="l">
              <a:buNone/>
              <a:defRPr lang="fr-FR" sz="2800">
                <a:latin typeface="+mn-lt"/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fr-FR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fr-FR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1" r:id="rId4"/>
    <p:sldLayoutId id="2147483659" r:id="rId5"/>
    <p:sldLayoutId id="2147483668" r:id="rId6"/>
    <p:sldLayoutId id="2147483669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en-US" dirty="0"/>
              <a:t>Python Package for Industrial Time Series Analysis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Cycle </a:t>
            </a:r>
            <a:r>
              <a:rPr lang="fr-FR" dirty="0" err="1"/>
              <a:t>Comparison</a:t>
            </a:r>
            <a:r>
              <a:rPr lang="fr-FR" dirty="0"/>
              <a:t> (</a:t>
            </a:r>
            <a:r>
              <a:rPr lang="fr-FR" dirty="0" err="1"/>
              <a:t>rule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4204039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</a:lstStyle>
          <a:p>
            <a:r>
              <a:rPr lang="en-US" dirty="0"/>
              <a:t>Compare each production cycle to a standard one (by </a:t>
            </a:r>
            <a:r>
              <a:rPr lang="en-US" dirty="0" err="1"/>
              <a:t>duration,energy</a:t>
            </a:r>
            <a:r>
              <a:rPr lang="en-US" dirty="0"/>
              <a:t> consumption and , energy variation ) </a:t>
            </a:r>
          </a:p>
          <a:p>
            <a:r>
              <a:rPr lang="en-US" dirty="0"/>
              <a:t>Identify the most deviating cycles</a:t>
            </a:r>
          </a:p>
          <a:p>
            <a:r>
              <a:rPr lang="en-US" dirty="0"/>
              <a:t>Assigning grade to the number of deviating pattern</a:t>
            </a:r>
          </a:p>
          <a:p>
            <a:r>
              <a:rPr lang="en-US" dirty="0"/>
              <a:t>A : no issue </a:t>
            </a:r>
          </a:p>
          <a:p>
            <a:r>
              <a:rPr lang="en-US" dirty="0"/>
              <a:t>B : 1 issues</a:t>
            </a:r>
          </a:p>
          <a:p>
            <a:r>
              <a:rPr lang="en-US" dirty="0"/>
              <a:t>C : 2 issues</a:t>
            </a:r>
          </a:p>
          <a:p>
            <a:r>
              <a:rPr lang="en-US" dirty="0"/>
              <a:t>D : 3 issues</a:t>
            </a:r>
          </a:p>
          <a:p>
            <a:endParaRPr lang="en-US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076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-661851"/>
            <a:ext cx="6220278" cy="3262811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Conclusion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2797285"/>
            <a:ext cx="6220277" cy="2919512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en-US" dirty="0"/>
              <a:t>Lightweight and interpretable solution for industrial data</a:t>
            </a:r>
          </a:p>
          <a:p>
            <a:r>
              <a:rPr lang="en-US" dirty="0"/>
              <a:t>Works in real-time environments</a:t>
            </a:r>
          </a:p>
          <a:p>
            <a:r>
              <a:rPr lang="en-US" dirty="0"/>
              <a:t>ML anomaly classification  can be implemented (need more examples of cycle)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en-US" dirty="0"/>
              <a:t>Data loading and resampling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420403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fr-FR"/>
            </a:defPPr>
          </a:lstStyle>
          <a:p>
            <a:r>
              <a:rPr lang="en-US" dirty="0"/>
              <a:t>Data in JSON format, input with timestamp and value</a:t>
            </a:r>
          </a:p>
          <a:p>
            <a:r>
              <a:rPr lang="en-US" dirty="0"/>
              <a:t>Example: {'timestamp': ..., 'value': ...}</a:t>
            </a:r>
          </a:p>
          <a:p>
            <a:endParaRPr lang="en-US" dirty="0"/>
          </a:p>
          <a:p>
            <a:r>
              <a:rPr lang="en-US" dirty="0"/>
              <a:t>Timestamps are not evenly spaced</a:t>
            </a:r>
          </a:p>
          <a:p>
            <a:r>
              <a:rPr lang="en-US" dirty="0"/>
              <a:t>Need to resample the data to regular intervals (e.g., 1 second)</a:t>
            </a:r>
          </a:p>
          <a:p>
            <a:endParaRPr lang="en-US" dirty="0"/>
          </a:p>
          <a:p>
            <a:r>
              <a:rPr lang="en-US" dirty="0"/>
              <a:t>Resampling introduces missing values,</a:t>
            </a:r>
          </a:p>
          <a:p>
            <a:r>
              <a:rPr lang="en-US" dirty="0"/>
              <a:t>Gaps are filled using the nearest known values</a:t>
            </a:r>
          </a:p>
          <a:p>
            <a:r>
              <a:rPr lang="fr-FR" dirty="0"/>
              <a:t>(interpolation </a:t>
            </a:r>
            <a:r>
              <a:rPr lang="fr-FR" dirty="0" err="1"/>
              <a:t>method</a:t>
            </a:r>
            <a:r>
              <a:rPr lang="fr-FR" dirty="0"/>
              <a:t>)</a:t>
            </a:r>
          </a:p>
          <a:p>
            <a:endParaRPr lang="en-US" dirty="0"/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BD168A-7B99-A496-C1CD-256AF762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48" y="-499647"/>
            <a:ext cx="9779183" cy="1744415"/>
          </a:xfrm>
        </p:spPr>
        <p:txBody>
          <a:bodyPr/>
          <a:lstStyle/>
          <a:p>
            <a:r>
              <a:rPr lang="fr-FR" dirty="0"/>
              <a:t>State </a:t>
            </a:r>
            <a:r>
              <a:rPr lang="fr-FR" dirty="0" err="1"/>
              <a:t>detection</a:t>
            </a:r>
            <a:r>
              <a:rPr lang="fr-FR" dirty="0"/>
              <a:t> and </a:t>
            </a:r>
            <a:r>
              <a:rPr lang="fr-FR" dirty="0" err="1"/>
              <a:t>outliers</a:t>
            </a:r>
            <a:r>
              <a:rPr lang="fr-FR" dirty="0"/>
              <a:t> </a:t>
            </a:r>
            <a:r>
              <a:rPr lang="fr-FR" dirty="0" err="1"/>
              <a:t>removal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99D6C6-D8E8-E7EC-A0C1-63CCA6D8D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409" y="1433860"/>
            <a:ext cx="9779182" cy="2120577"/>
          </a:xfrm>
        </p:spPr>
        <p:txBody>
          <a:bodyPr>
            <a:normAutofit/>
          </a:bodyPr>
          <a:lstStyle/>
          <a:p>
            <a:r>
              <a:rPr lang="en-US" dirty="0"/>
              <a:t>We use median filtering to detect states to </a:t>
            </a:r>
            <a:r>
              <a:rPr lang="en-US" dirty="0" err="1"/>
              <a:t>separateProduction</a:t>
            </a:r>
            <a:r>
              <a:rPr lang="en-US" dirty="0"/>
              <a:t> and Standby</a:t>
            </a:r>
          </a:p>
          <a:p>
            <a:r>
              <a:rPr lang="en-US" dirty="0"/>
              <a:t>Median filtering helps reduce outlier influence</a:t>
            </a:r>
          </a:p>
          <a:p>
            <a:r>
              <a:rPr lang="en-US" dirty="0"/>
              <a:t>We get masks of each states to localize them </a:t>
            </a:r>
            <a:r>
              <a:rPr lang="en-US" dirty="0" err="1"/>
              <a:t>easely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2E6D75D-D87C-F1C9-1BC7-9224F3F43EA7}"/>
              </a:ext>
            </a:extLst>
          </p:cNvPr>
          <p:cNvSpPr txBox="1">
            <a:spLocks/>
          </p:cNvSpPr>
          <p:nvPr/>
        </p:nvSpPr>
        <p:spPr>
          <a:xfrm>
            <a:off x="779688" y="2556792"/>
            <a:ext cx="9779183" cy="17444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fr-FR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fr-FR"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/>
              <a:t>Why</a:t>
            </a:r>
            <a:r>
              <a:rPr lang="fr-FR" dirty="0"/>
              <a:t> This </a:t>
            </a:r>
            <a:r>
              <a:rPr lang="fr-FR" dirty="0" err="1"/>
              <a:t>Approach</a:t>
            </a:r>
            <a:r>
              <a:rPr lang="fr-FR" dirty="0"/>
              <a:t>?</a:t>
            </a:r>
            <a:endParaRPr lang="en-US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A187F27-7E4C-6595-F8EF-290619E8F149}"/>
              </a:ext>
            </a:extLst>
          </p:cNvPr>
          <p:cNvSpPr txBox="1">
            <a:spLocks/>
          </p:cNvSpPr>
          <p:nvPr/>
        </p:nvSpPr>
        <p:spPr>
          <a:xfrm>
            <a:off x="889058" y="4555689"/>
            <a:ext cx="9779182" cy="1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Low computational cost</a:t>
            </a:r>
          </a:p>
          <a:p>
            <a:r>
              <a:rPr lang="en-US" dirty="0"/>
              <a:t>Fast and simple implementation</a:t>
            </a:r>
          </a:p>
          <a:p>
            <a:r>
              <a:rPr lang="en-US" dirty="0"/>
              <a:t>No machine learning or training data required</a:t>
            </a:r>
          </a:p>
        </p:txBody>
      </p:sp>
    </p:spTree>
    <p:extLst>
      <p:ext uri="{BB962C8B-B14F-4D97-AF65-F5344CB8AC3E}">
        <p14:creationId xmlns:p14="http://schemas.microsoft.com/office/powerpoint/2010/main" val="271955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BD168A-7B99-A496-C1CD-256AF762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28" y="-692687"/>
            <a:ext cx="9779183" cy="1744415"/>
          </a:xfrm>
        </p:spPr>
        <p:txBody>
          <a:bodyPr/>
          <a:lstStyle/>
          <a:p>
            <a:r>
              <a:rPr lang="fr-FR" dirty="0"/>
              <a:t>State </a:t>
            </a:r>
            <a:r>
              <a:rPr lang="fr-FR" dirty="0" err="1"/>
              <a:t>detection</a:t>
            </a:r>
            <a:r>
              <a:rPr lang="fr-FR" dirty="0"/>
              <a:t> </a:t>
            </a:r>
            <a:r>
              <a:rPr lang="fr-FR" dirty="0" err="1"/>
              <a:t>principle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E945C49-865F-3A54-5068-C86CCBC34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68" y="1828800"/>
            <a:ext cx="10132152" cy="5029200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07AABD3A-6699-9D5B-527C-941B94B74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968" y="1051728"/>
            <a:ext cx="11585031" cy="2120577"/>
          </a:xfrm>
        </p:spPr>
        <p:txBody>
          <a:bodyPr>
            <a:normAutofit/>
          </a:bodyPr>
          <a:lstStyle/>
          <a:p>
            <a:r>
              <a:rPr lang="fr-FR" dirty="0"/>
              <a:t>We are in production state If the </a:t>
            </a:r>
            <a:r>
              <a:rPr lang="fr-FR" dirty="0" err="1"/>
              <a:t>median</a:t>
            </a:r>
            <a:r>
              <a:rPr lang="fr-FR" dirty="0"/>
              <a:t> (in green)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above</a:t>
            </a:r>
            <a:r>
              <a:rPr lang="fr-FR" dirty="0"/>
              <a:t> the production </a:t>
            </a:r>
            <a:r>
              <a:rPr lang="fr-FR" dirty="0" err="1"/>
              <a:t>theshold</a:t>
            </a:r>
            <a:r>
              <a:rPr lang="fr-FR" dirty="0"/>
              <a:t> </a:t>
            </a:r>
            <a:r>
              <a:rPr lang="fr-FR" dirty="0" err="1"/>
              <a:t>else</a:t>
            </a:r>
            <a:r>
              <a:rPr lang="fr-FR" dirty="0"/>
              <a:t> we are in standby</a:t>
            </a:r>
          </a:p>
        </p:txBody>
      </p:sp>
    </p:spTree>
    <p:extLst>
      <p:ext uri="{BB962C8B-B14F-4D97-AF65-F5344CB8AC3E}">
        <p14:creationId xmlns:p14="http://schemas.microsoft.com/office/powerpoint/2010/main" val="162637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185" y="-2066364"/>
            <a:ext cx="8364074" cy="320040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4800" dirty="0" err="1"/>
              <a:t>Before</a:t>
            </a:r>
            <a:r>
              <a:rPr lang="fr-FR" sz="4800" dirty="0"/>
              <a:t> </a:t>
            </a:r>
            <a:r>
              <a:rPr lang="fr-FR" sz="4800" dirty="0" err="1"/>
              <a:t>outlier</a:t>
            </a:r>
            <a:r>
              <a:rPr lang="fr-FR" sz="4800" dirty="0"/>
              <a:t> </a:t>
            </a:r>
            <a:r>
              <a:rPr lang="fr-FR" sz="4800" dirty="0" err="1"/>
              <a:t>removal</a:t>
            </a:r>
            <a:endParaRPr lang="fr-FR" sz="48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BFF0C22-5C3E-5EF8-1BDB-58AF8D608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3" y="1326776"/>
            <a:ext cx="8364075" cy="553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185" y="-2066364"/>
            <a:ext cx="8364074" cy="320040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4800" dirty="0" err="1"/>
              <a:t>After</a:t>
            </a:r>
            <a:r>
              <a:rPr lang="fr-FR" sz="4800" dirty="0"/>
              <a:t> </a:t>
            </a:r>
            <a:r>
              <a:rPr lang="fr-FR" sz="4800" dirty="0" err="1"/>
              <a:t>outlier</a:t>
            </a:r>
            <a:r>
              <a:rPr lang="fr-FR" sz="4800" dirty="0"/>
              <a:t> </a:t>
            </a:r>
            <a:r>
              <a:rPr lang="fr-FR" sz="4800" dirty="0" err="1"/>
              <a:t>removal</a:t>
            </a:r>
            <a:endParaRPr lang="fr-FR" sz="4800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FD6236A-6561-2E19-70BB-731AE2076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5" y="1308846"/>
            <a:ext cx="8364074" cy="554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Focus on Production States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521" y="2023984"/>
            <a:ext cx="10007600" cy="3332832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r>
              <a:rPr lang="en-US" sz="2800" dirty="0"/>
              <a:t>After state detection, extract production segments</a:t>
            </a:r>
          </a:p>
          <a:p>
            <a:r>
              <a:rPr lang="en-US" sz="2800" dirty="0"/>
              <a:t>We take the generated production mask from state detection</a:t>
            </a:r>
          </a:p>
          <a:p>
            <a:r>
              <a:rPr lang="en-US" sz="2800" dirty="0" err="1"/>
              <a:t>Production_mask</a:t>
            </a:r>
            <a:r>
              <a:rPr lang="en-US" sz="2800" dirty="0"/>
              <a:t> = {false, </a:t>
            </a:r>
            <a:r>
              <a:rPr lang="en-US" sz="2800" dirty="0" err="1"/>
              <a:t>false,true,true,true,false</a:t>
            </a:r>
            <a:r>
              <a:rPr lang="en-US" sz="2800" dirty="0"/>
              <a:t>} </a:t>
            </a:r>
          </a:p>
          <a:p>
            <a:r>
              <a:rPr lang="en-US" sz="2800" dirty="0"/>
              <a:t>Productions states are where the mask is true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Segmentation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521" y="2023984"/>
            <a:ext cx="10007600" cy="3332832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r>
              <a:rPr lang="en-US" sz="2800" dirty="0"/>
              <a:t>We can then separate all production states in to segments ,based on the mask </a:t>
            </a:r>
          </a:p>
          <a:p>
            <a:r>
              <a:rPr lang="en-US" sz="2800" dirty="0"/>
              <a:t>We get all the information related to the segment and put it into a data object (database to be implemented) for later manipulation in quality analyzer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234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B2878-8F9E-E71A-BCFB-36C39AF6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Cycle Segmenter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51D6EE-9F3D-C881-5A68-49A9A163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955" y="2257664"/>
            <a:ext cx="4522107" cy="4285376"/>
          </a:xfrm>
        </p:spPr>
        <p:txBody>
          <a:bodyPr>
            <a:normAutofit/>
          </a:bodyPr>
          <a:lstStyle/>
          <a:p>
            <a:r>
              <a:rPr lang="fr-FR" sz="3200" dirty="0"/>
              <a:t>From the segmenter we get a list of all the cycles each in a data objet </a:t>
            </a:r>
          </a:p>
          <a:p>
            <a:endParaRPr lang="fr-FR" sz="32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85ACC08-78C3-EDEA-DEB6-6A0BE1EB6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939" y="1352260"/>
            <a:ext cx="5811061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9364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354_TF45331398_Win32" id="{C5EE15C2-F5A4-4765-8CC2-D658FE393FBC}" vid="{03207F67-BCF6-498B-8870-4FA7CB04C4B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Présentation universelle</Template>
  <TotalTime>109</TotalTime>
  <Words>343</Words>
  <Application>Microsoft Office PowerPoint</Application>
  <PresentationFormat>Grand écran</PresentationFormat>
  <Paragraphs>61</Paragraphs>
  <Slides>11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Personnalisé</vt:lpstr>
      <vt:lpstr>Python Package for Industrial Time Series Analysis</vt:lpstr>
      <vt:lpstr>Data loading and resampling</vt:lpstr>
      <vt:lpstr>State detection and outliers removal</vt:lpstr>
      <vt:lpstr>State detection principle</vt:lpstr>
      <vt:lpstr>Before outlier removal</vt:lpstr>
      <vt:lpstr>After outlier removal</vt:lpstr>
      <vt:lpstr>Focus on Production States</vt:lpstr>
      <vt:lpstr>Segmentation</vt:lpstr>
      <vt:lpstr>Cycle Segmenter</vt:lpstr>
      <vt:lpstr>Cycle Comparison (rule based)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 Tony</dc:creator>
  <cp:lastModifiedBy>Dylan Tony</cp:lastModifiedBy>
  <cp:revision>3</cp:revision>
  <dcterms:created xsi:type="dcterms:W3CDTF">2025-06-28T20:48:40Z</dcterms:created>
  <dcterms:modified xsi:type="dcterms:W3CDTF">2025-06-29T08:10:27Z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