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7" r:id="rId4"/>
    <p:sldId id="260" r:id="rId5"/>
    <p:sldId id="265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77" r:id="rId14"/>
    <p:sldId id="281" r:id="rId15"/>
    <p:sldId id="282" r:id="rId16"/>
    <p:sldId id="283" r:id="rId17"/>
    <p:sldId id="284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file:///C:\Users\1V994W2\Documents\Tencent%20Files\574576071\FileRecv\&#25340;&#35013;&#32032;&#26448;\&#31616;&#32422;&#21333;&#22270;-30\\09\subject_holdleft_16,85,222_0_staid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2910"/>
            <a:ext cx="5486400" cy="527218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6603682" y="3210340"/>
            <a:ext cx="4826000" cy="48885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0" lang="zh-CN" altLang="en-US" sz="2000" b="1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603683" y="2153603"/>
            <a:ext cx="4825365" cy="97091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6603683" y="3819843"/>
            <a:ext cx="4826635" cy="9709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05341"/>
            <a:ext cx="4064000" cy="195265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9526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75438" y="2402329"/>
            <a:ext cx="6227805" cy="89725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4800" u="none" strike="noStrike" kern="1200" cap="none" spc="3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4275433" y="3377686"/>
            <a:ext cx="6227805" cy="1077985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320128"/>
            <a:ext cx="4389120" cy="4217744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2910"/>
            <a:ext cx="5486400" cy="52721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888982" y="2555558"/>
            <a:ext cx="4572036" cy="117221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888982" y="3867665"/>
            <a:ext cx="4572036" cy="5829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9.xml"/><Relationship Id="rId3" Type="http://schemas.openxmlformats.org/officeDocument/2006/relationships/image" Target="../media/image10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5.xml"/><Relationship Id="rId4" Type="http://schemas.openxmlformats.org/officeDocument/2006/relationships/image" Target="../media/image6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2.xml"/><Relationship Id="rId4" Type="http://schemas.openxmlformats.org/officeDocument/2006/relationships/image" Target="../media/image7.png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image" Target="../media/image8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8.xml"/><Relationship Id="rId3" Type="http://schemas.openxmlformats.org/officeDocument/2006/relationships/image" Target="../media/image9.png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 lIns="90000" rIns="90000">
            <a:normAutofit/>
          </a:bodyPr>
          <a:lstStyle/>
          <a:p>
            <a:pPr marL="0">
              <a:buNone/>
            </a:pPr>
            <a:r>
              <a:rPr lang="en-US" altLang="zh-CN" dirty="0">
                <a:solidFill>
                  <a:schemeClr val="bg1"/>
                </a:solidFill>
              </a:rPr>
              <a:t>Eureka</a:t>
            </a:r>
            <a:r>
              <a:rPr dirty="0">
                <a:solidFill>
                  <a:schemeClr val="bg1"/>
                </a:solidFill>
              </a:rPr>
              <a:t>原理解析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6604000" y="2153920"/>
            <a:ext cx="4919345" cy="970915"/>
          </a:xfrm>
        </p:spPr>
        <p:txBody>
          <a:bodyPr lIns="90000" tIns="46800" rIns="90000"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汉仪尚巍手书W" panose="00020600040101010101" charset="-122"/>
              </a:rPr>
              <a:t>SpringCloud</a:t>
            </a:r>
            <a:endParaRPr lang="en-US" altLang="zh-CN" dirty="0">
              <a:solidFill>
                <a:schemeClr val="bg1"/>
              </a:solidFill>
              <a:cs typeface="汉仪尚巍手书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InstanceResource#cancelLease()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internalCancel()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EurekaServerInitializerConfiguration -&gt;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AbstractInstanceRegistry#postInit() -&gt; EvictionTask#evict()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#replicateToPeers()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@EnableEurekaServer#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 注册服务自动配置类#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1、DefaultEurekaServerContext（Eureka Server上下文） 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因为netflix设计的EurekaServerContext接口本身包含很多成员变量，如PeerEurekaNodes管理对等节点、PeerAwareInstanceRegistry考虑对等节点的实例注册器等，在Eureka Server上下文初始化时会对这些组件初始化，还会启动一些定时线程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2、EurekaServerBootstrap初始化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EurekaServerBootstrap是spring cloud实现的Eureka Server的启动引导类，在netflix对应的是EurekaBootstrap。而这个启动引导类初始化是在EurekaServerInitializerConfiguration这个Spring的SmartLifecycle bean的生命周期方法中触发的，在refresh()几乎完成的时候，所以会在Eureka Server上下文初始化之后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3、jerseyFilter，用于处理所有到/eureka的请求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Server自动配置及初始化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EurekaServerContext -&gt; DefaultEurekaServerContext -&gt; PeerEurekaNodes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PeerEurekaNodes#start()： 初始化对等节点信息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resolvePeerUrls()： 解析配置的对等体URL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updatePeerEurekaNodes()： 更新PeerEurekaNodes列表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PeerAwareInstanceRegistry#init(peerEurekaNodes)：集群实例注册器初始化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numberOfReplicationsLastMin： 上一分钟来自对等节点复制的续约数统计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scheduleRenewalThresholdUpdateTask：定期更新续约阀值的任务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Server上下文初始化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 -&gt; EurekaServerBootstrap -&gt; void initEurekaServerContext()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registry.syncUp()：从相邻eureka节点拷贝注册列表信息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registry.openForTraffic()： 允许与客户端的数据传输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EurekaServerBootstrap初始化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ApplicationResource#addInstance() - 注册单个应用实例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PeerAwareInstanceRegistryImpl#register() - 注册服务信息并同步到其它Eureka节点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AbstractInstanceRegistry#register()：注册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PeerAwareInstanceRegistryImpl#replicateToPeers() ：复制到Eureka对等节点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Server处理注册请求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Spring Cloud Eureka Server时序流程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1530" cy="48240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汉仪尚巍手书W" panose="00020600040101010101" charset="-122"/>
                <a:ea typeface="汉仪尚巍手书W" panose="00020600040101010101" charset="-122"/>
              </a:rPr>
              <a:t>谢谢观看</a:t>
            </a:r>
            <a:endParaRPr lang="zh-CN" altLang="en-US">
              <a:latin typeface="汉仪尚巍手书W" panose="00020600040101010101" charset="-122"/>
              <a:ea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服务注册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Client会通过发送REST请求的方式向Eureka Server注册自己的服务，提供自身的元数据，比如ip地址、端口、运行状况指标的url、主页地址等信息。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 Server接收到注册请求后，就会把这些元数据信息存储在一个双层的Map中。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服务续约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：在服务注册后，Eureka Client会维护一个心跳来持续通知Eureka Server，说明服务一直处于可用状态，防止被剔除。Eureka Client在默认的情况下会每隔30秒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发送一次心跳来进行服务续约。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服务同步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：Eureka Server之间会互相进行注册，构建Eureka Server集群，不同Eureka Server之间会进行服务同步，用来保证服务信息的一致性。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获取服务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：服务消费者（Eureka Client）在启动的时候，会发送一个REST请求给Eureka Server，获取上面注册的服务清单，并且缓存在Eureka Client本地，默认缓存30秒。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同时，为了性能考虑，Eureka Server也会维护一份只读的服务清单缓存，该缓存每隔30秒更新一次。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服务调用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：服务消费者在获取到服务清单后，就可以根据清单中的服务列表信息，查找到其他服务的地址，从而进行远程调用。Eureka有Region和Zone的概念，一个Region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可以包含多个Zone，在进行服务调用时，优先访问处于同一个Zone中的服务提供者。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服务下线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：当Eureka Client需要关闭或重启时，就不希望在这个时间段内再有请求进来，所以，就需要提前先发送REST请求给Eureka Server，告诉Eureka Server自己要下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线了，Eureka Server在收到请求后，就会把该服务状态置为下线（DOWN），并把该下线事件传播出去。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服务剔除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：有时候，服务实例可能会因为网络故障等原因导致不能提供服务，而此时该实例也没有发送请求给Eureka Server来进行服务下线，所以，还需要有服务剔除的机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制。Eureka Server在启动的时候会创建一个定时任务，每隔一段时间（默认60秒），从当前服务清单中把超时没有续约（默认90秒）的服务剔除。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自我保护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：既然Eureka Server会定时剔除超时没有续约的服务，那就有可能出现一种场景，网络一段时间内发生了异常，所有的服务都没能够进行续约，Eureka Server就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把所有的服务都剔除了，这样显然不太合理。所以，就有了自我保护机制，当短时间内，统计续约失败的比例，如果达到一定阈值，则会触发自我保护的机制，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	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在该机制下，Eureka Server不会剔除任何的微服务，等到正常后，再退出自我保护机制。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概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念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先找到eureka-client包下的spring.factories文件中的EurekaClientAutoConfiguration配置类；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.eurekaInstanceConfigBean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，读取配置文件到EurekaInstanceConfigBean对象中，并且有@bean注册到ioc的容器中；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.eurekaClient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，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return CloudEurekaClient -&gt; DiscoveryClient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；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DiscoveryClient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class HeartbeatThread implements Runnable 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boolean renew() 心跳机制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refreshDataCenterInfoIfRequired() 服务注册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refreshLeaseInfoIfRequired()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shutdown() 服务下架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getAndStoreFullRegistry() 服务获取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客户端源码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 Cloud Eureka的自动配置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@EnableDiscoveryClient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EurekaDiscoveryClientConfiguration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EurekaClientAutoConfiguration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# EurekaInstanceConfigBean eurekaInstanceConfigBean # 注册EurekaInstanceConfigBean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DiscoveryClient继承实现关系</a:t>
            </a: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Client启动并调用Eureka Server的注册接口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9390" y="3573780"/>
            <a:ext cx="4168140" cy="3162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DiscoveryClient构造方法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@Inject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   DiscoveryClient(ApplicationInfoManager applicationInfoManager, EurekaClientConfig config, AbstractDiscoveryClientOptionalArgs args, Provider&lt;BackupRegistry&gt; backupRegistryProvider, EndpointRandomizer endpointRandomizer) 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</a:t>
            </a: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initScheduledTasks</a:t>
            </a: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如果shouldFetchRegistry=true，即要从Eureka Server获取服务列表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启动刷新服务列表定时线程（DiscoveryClient-CacheRefreshExecutor-%d），默认registryFetchIntervalSeconds=30s执行一次，任务为CacheRefreshThread，即从Eureka Server获取服务列表，也刷新客户端缓存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如果shouldRegisterWithEureka=true，即要注册到Eureka Server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启动heartbeat心跳定时线程（DiscoveryClient-HeartbeatExecutor-%d），默认renewalIntervalInSecs=30s续约一次，任务为HeartbeatThread，即客户端向Eureka Server发送心跳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启动InstanceInfo复制器定时线程（DiscoveryClient-InstanceInfoReplicator-%d），开启定时线程检查当前Instance的DataCenterInfo、LeaseInfo、InstanceStatus，如果发现变更就执行discoveryClient.register()，将实例信息同步到Server端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创建DiscoveryClient的过程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DiscoveryClient -&gt; InstanceInfoReplicator#run() -&gt; discoveryClient.register()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registrationClient - 服务注册相关的EurekaHttpClient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EurekaHttpClient</a:t>
            </a: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Client复制InstanceInfo，发起注册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6780" y="2865120"/>
            <a:ext cx="9304020" cy="3055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  <a:sym typeface="+mn-ea"/>
              </a:rPr>
              <a:t>EurekaHttpClient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490980"/>
            <a:ext cx="10970895" cy="47580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单击此处输入你的正文，文字是您思想的提炼，为了最终演示发布的良好效果，请尽量言简意赅的阐述观点；根据需要可酌情增减文字，以便观者可以准确理解您所传达的信息。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  <a:endParaRPr 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2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Eureka Client注册流程总结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5085"/>
            <a:ext cx="10970260" cy="4935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400" y="1491101"/>
            <a:ext cx="10970190" cy="47584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eureka-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server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spring.factories </a:t>
            </a:r>
            <a:r>
              <a:rPr lang="en-US" altLang="zh-CN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-&gt; </a:t>
            </a: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EurekaServerAutoConfiguration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 jerseyApplication(Environment environment, ResourceLoader resourceLoader)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FilterRegistrationBean&lt;?&gt; jerseyFilterRegistration(Application eurekaJerseyApp)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https://github.com/Netflix/eureka/wiki/Eureka-REST-operations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ApplicationsResource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ApplicationResource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Response addInstance(InstanceInfo info, @HeaderParam("x-netflix-discovery-replication")</a:t>
            </a:r>
            <a:endParaRPr lang="zh-CN" altLang="en-US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PeerAwareInstanceRegistryImpl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void register(InstanceInfo info, boolean isReplication)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InstanceResource</a:t>
            </a:r>
            <a:endParaRPr lang="zh-CN" altLang="en-US" b="1"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pc="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charset="-122"/>
                <a:ea typeface="隶书" panose="02010509060101010101" charset="-122"/>
              </a:rPr>
              <a:t>renewLease()</a:t>
            </a:r>
            <a:endParaRPr spc="0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服务端源码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topBottom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SLIDE_BACKGROUND_TYPE" val="topBottom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ottomTop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  <p:tag name="KSO_WM_SLIDE_BACKGROUND_TYPE" val="bottomTop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navigation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7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7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5、40、4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TEMPLATE_CATEGORY" val="custom"/>
  <p:tag name="KSO_WM_TEMPLATE_INDEX" val="20204179"/>
  <p:tag name="KSO_WM_UNIT_ID" val="custom20204179_1*b*1"/>
  <p:tag name="KSO_WM_UNIT_PRESET_TEXT" val="单击此处添加副标题内容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1*a*1"/>
  <p:tag name="KSO_WM_UNIT_PRESET_TEXT" val="大数据时代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179"/>
  <p:tag name="KSO_WM_SLIDE_ID" val="custom20204179_1"/>
  <p:tag name="KSO_WM_TEMPLATE_MASTER_THUMB_INDEX" val="12"/>
  <p:tag name="KSO_WM_TEMPLATE_THUMBS_INDEX" val="1、4、7、9、12、15、16、21、24、25、26、27、30、35、40、4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4.xml><?xml version="1.0" encoding="utf-8"?>
<p:tagLst xmlns:p="http://schemas.openxmlformats.org/presentationml/2006/main">
  <p:tag name="KSO_WM_UNIT_PLACING_PICTURE_USER_VIEWPORT" val="{&quot;height&quot;:4980,&quot;width&quot;:6564}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5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1.xml><?xml version="1.0" encoding="utf-8"?>
<p:tagLst xmlns:p="http://schemas.openxmlformats.org/presentationml/2006/main">
  <p:tag name="KSO_WM_UNIT_PLACING_PICTURE_USER_VIEWPORT" val="{&quot;height&quot;:4812,&quot;width&quot;:14652}"/>
</p:tagLst>
</file>

<file path=ppt/tags/tag16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6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4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7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TEMPLATE_CATEGORY" val="custom"/>
  <p:tag name="KSO_WM_TEMPLATE_INDEX" val="20204179"/>
  <p:tag name="KSO_WM_UNIT_ID" val="custom20204179_8*f*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179"/>
  <p:tag name="KSO_WM_UNIT_ID" val="custom20204179_8*a*1"/>
  <p:tag name="KSO_WM_UNIT_PRESET_TEXT" val="单击此处添加大标题"/>
  <p:tag name="KSO_WM_UNIT_ISNUMDGMTITLE" val="0"/>
</p:tagLst>
</file>

<file path=ppt/tags/tag189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79"/>
  <p:tag name="KSO_WM_UNIT_ID" val="custom20204179_43*a*1"/>
  <p:tag name="KSO_WM_UNIT_PRESET_TEXT" val="谢谢观看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79"/>
  <p:tag name="KSO_WM_SLIDE_ID" val="custom20204179_4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SLIDE_BACKGROUND_TYPE" val="genera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INDEX" val="1"/>
  <p:tag name="KSO_WM_UNIT_BK_DARK_LIGHT" val="1"/>
  <p:tag name="KSO_WM_UNIT_TYPE" val="i"/>
  <p:tag name="KSO_WM_UNIT_SUBTYPE" val="h"/>
  <p:tag name="KSO_WM_SLIDE_BACKGROUND_TYPE" val="leftRight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SLIDE_BACKGROUND_TYPE" val="leftRigh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22262D"/>
      </a:dk2>
      <a:lt2>
        <a:srgbClr val="FFFFFF"/>
      </a:lt2>
      <a:accent1>
        <a:srgbClr val="586EFE"/>
      </a:accent1>
      <a:accent2>
        <a:srgbClr val="49D4E5"/>
      </a:accent2>
      <a:accent3>
        <a:srgbClr val="436DD3"/>
      </a:accent3>
      <a:accent4>
        <a:srgbClr val="8567C5"/>
      </a:accent4>
      <a:accent5>
        <a:srgbClr val="D7539E"/>
      </a:accent5>
      <a:accent6>
        <a:srgbClr val="F65D5E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6351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隶书</vt:lpstr>
      <vt:lpstr>微软雅黑</vt:lpstr>
      <vt:lpstr>汉仪尚巍手书W</vt:lpstr>
      <vt:lpstr>Arial Unicode MS</vt:lpstr>
      <vt:lpstr>Calibri</vt:lpstr>
      <vt:lpstr>Office 主题</vt:lpstr>
      <vt:lpstr>2_Office 主题​​</vt:lpstr>
      <vt:lpstr>SpringCloud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Dylan</cp:lastModifiedBy>
  <cp:revision>28</cp:revision>
  <dcterms:created xsi:type="dcterms:W3CDTF">2020-07-29T05:44:00Z</dcterms:created>
  <dcterms:modified xsi:type="dcterms:W3CDTF">2020-08-01T09:23:07Z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