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18847" y="0"/>
            <a:ext cx="817315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EB7A-472B-7448-BDB9-F4F1A2387A07}" type="datetimeFigureOut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VCG41171144021.jpg" descr="VCG41171144021.jpg"/>
          <p:cNvPicPr>
            <a:picLocks noChangeAspect="1"/>
          </p:cNvPicPr>
          <p:nvPr userDrawn="1"/>
        </p:nvPicPr>
        <p:blipFill>
          <a:blip r:embed="rId2"/>
          <a:srcRect l="41680" r="19233"/>
          <a:stretch>
            <a:fillRect/>
          </a:stretch>
        </p:blipFill>
        <p:spPr>
          <a:xfrm>
            <a:off x="0" y="0"/>
            <a:ext cx="4018847" cy="6858005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10" name="标题 3"/>
          <p:cNvSpPr txBox="1"/>
          <p:nvPr userDrawn="1"/>
        </p:nvSpPr>
        <p:spPr>
          <a:xfrm>
            <a:off x="153775" y="2486473"/>
            <a:ext cx="3690549" cy="464820"/>
          </a:xfrm>
          <a:prstGeom prst="rect">
            <a:avLst/>
          </a:prstGeom>
          <a:ln w="12700">
            <a:miter lim="400000"/>
          </a:ln>
        </p:spPr>
        <p:txBody>
          <a:bodyPr wrap="square" lIns="60957" tIns="60957" rIns="60957" bIns="60957" anchor="ctr">
            <a:spAutoFit/>
          </a:bodyPr>
          <a:lstStyle>
            <a:lvl1pPr algn="ctr">
              <a:lnSpc>
                <a:spcPct val="70000"/>
              </a:lnSpc>
              <a:defRPr sz="2400" spc="30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algn="ctr"/>
            <a:r>
              <a:rPr sz="3200" b="1" dirty="0">
                <a:solidFill>
                  <a:schemeClr val="bg1"/>
                </a:solidFill>
                <a:latin typeface="+mn-lt"/>
              </a:rPr>
              <a:t>CONTENT</a:t>
            </a:r>
            <a:endParaRPr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标题 3"/>
          <p:cNvSpPr txBox="1"/>
          <p:nvPr userDrawn="1"/>
        </p:nvSpPr>
        <p:spPr>
          <a:xfrm>
            <a:off x="153775" y="1666895"/>
            <a:ext cx="3690551" cy="437961"/>
          </a:xfrm>
          <a:prstGeom prst="rect">
            <a:avLst/>
          </a:prstGeom>
          <a:ln w="12700">
            <a:miter lim="400000"/>
          </a:ln>
        </p:spPr>
        <p:txBody>
          <a:bodyPr lIns="60957" tIns="60957" rIns="60957" bIns="60957" anchor="ctr">
            <a:noAutofit/>
          </a:bodyPr>
          <a:lstStyle>
            <a:lvl1pPr algn="ctr" defTabSz="379730">
              <a:lnSpc>
                <a:spcPct val="80000"/>
              </a:lnSpc>
              <a:defRPr sz="1400" spc="100">
                <a:solidFill>
                  <a:srgbClr val="535353"/>
                </a:solidFill>
                <a:latin typeface="HYRunYuan-55W Book"/>
                <a:ea typeface="HYRunYuan-55W Book"/>
                <a:cs typeface="HYRunYuan-55W Book"/>
                <a:sym typeface="HYRunYuan-55W Book"/>
              </a:defRPr>
            </a:lvl1pPr>
          </a:lstStyle>
          <a:p>
            <a:pPr algn="ctr"/>
            <a:r>
              <a:rPr lang="zh-CN" altLang="en-US" sz="4265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目 录</a:t>
            </a:r>
            <a:endParaRPr sz="4265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140411" y="1504779"/>
            <a:ext cx="5755503" cy="3844324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.xml"/><Relationship Id="rId3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5140411" y="1504779"/>
            <a:ext cx="6324168" cy="3844324"/>
          </a:xfrm>
        </p:spPr>
        <p:txBody>
          <a:bodyPr>
            <a:normAutofit fontScale="90000"/>
          </a:bodyPr>
          <a:lstStyle/>
          <a:p>
            <a:pPr algn="l">
              <a:buClrTx/>
              <a:buSzTx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一、服务注册与发现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ureka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buClrTx/>
              <a:buSzTx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二、客户端负载均衡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Ribbon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三、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分布式配置中心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Config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四、服务容错保护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Hystrix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五、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服务网关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Zuul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六、分布式服务跟踪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Sleuth+Zipkin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30" y="1033145"/>
            <a:ext cx="10975340" cy="523811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1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如何搭建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Eureka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？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server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注册服务、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provider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提供服务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、consumer消费服务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2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、如何实现高可用？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Eureka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集群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3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Eureka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符合分布式系统的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CAP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原则么？她保证了哪些？如何保证的？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Consistency（一致性）、 Availability（可用性）、Partition tolerance（分区容错性）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4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Eureka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的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使用场景：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register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服务注册、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renew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服务续约、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cancel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服务下线、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getRegister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获取注册列表信息、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remoteCall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远程调用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330" y="474980"/>
            <a:ext cx="10975340" cy="72390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latin typeface="微软雅黑" panose="020B0503020204020204" charset="-122"/>
                <a:sym typeface="+mn-ea"/>
              </a:rPr>
              <a:t>一、服务注册与发现</a:t>
            </a:r>
            <a:r>
              <a:rPr altLang="zh-CN" sz="2400">
                <a:latin typeface="微软雅黑" panose="020B0503020204020204" charset="-122"/>
                <a:sym typeface="+mn-ea"/>
              </a:rPr>
              <a:t>Eureka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endParaRPr kumimoji="0" lang="zh-CN" altLang="en-US" sz="24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375" y="4279900"/>
            <a:ext cx="3803650" cy="16319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30" y="767080"/>
            <a:ext cx="10975340" cy="601726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1、Eureka Server 启动成功，等待服务端注册。在启动过程中如果配置了集群，集群之间定时通过 Replicate 同步注册表，每个 Eureka Server 都存在独立完整的服务注册表信息；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2、Eureka Client 启动时根据配置的 Eureka Server 地址去注册中心注册服务；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3、Eureka Client 会每 30s 向 Eureka Server 发送一次心跳请求，证明客户端服务正常；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4、当Eureka Server 90s内没有收到Eureka Client的心跳，注册中心则认为该节点失效，会注销该实例；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5、单位时间内 Eureka Server 统计到有大量的 Eureka Client 没有上送心跳，则认为可能为网络异常，进入自我保护机制，不再剔除没有上送心跳的客户端；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6、当 Eureka Client 心跳请求恢复正常之后，Eureka Server 自动退出自我保护模式；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7、Eureka Client 定时全量或者增量从注册中心获取服务注册表，并且将获取到的信息缓存到本地；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8、服务调用时，Eureka Client 会先从本地缓存找寻调取的服务。如果获取不到，先从注册中心刷新注册表，再同步到本地缓存；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9、Eureka Client 获取到目标服务器信息，发起服务调用；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10、Eureka Client 程序关闭时向 Eureka Server 发送取消请求，Eureka Server 将实例从注册表中删除。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330" y="288925"/>
            <a:ext cx="10975340" cy="67754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altLang="zh-CN" sz="2400" b="1" spc="50" noProof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LnTx/>
                <a:uFillTx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Eureka</a:t>
            </a:r>
            <a:r>
              <a:rPr lang="zh-CN" altLang="en-US" sz="2400" b="1" spc="50" noProof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LnTx/>
                <a:uFillTx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的</a:t>
            </a:r>
            <a:r>
              <a:rPr lang="zh-CN" altLang="en-US" sz="2400" b="1" spc="50" noProof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LnTx/>
                <a:uFillTx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工作流程</a:t>
            </a:r>
            <a:endParaRPr kumimoji="0" lang="zh-CN" altLang="en-US" sz="2400" b="1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endParaRPr kumimoji="0" lang="zh-CN" altLang="en-US" sz="24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30" y="767080"/>
            <a:ext cx="10975340" cy="601726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点击输入正文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330" y="288925"/>
            <a:ext cx="10975340" cy="67754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latin typeface="微软雅黑" panose="020B0503020204020204" charset="-122"/>
                <a:sym typeface="+mn-ea"/>
              </a:rPr>
              <a:t>二、客户端负载均衡</a:t>
            </a:r>
            <a:r>
              <a:rPr altLang="zh-CN" sz="2400">
                <a:latin typeface="微软雅黑" panose="020B0503020204020204" charset="-122"/>
                <a:sym typeface="+mn-ea"/>
              </a:rPr>
              <a:t>Ribbon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endParaRPr kumimoji="0" lang="zh-CN" altLang="en-US" sz="24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4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6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7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9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1019</Words>
  <Application>WPS 演示</Application>
  <PresentationFormat>宽屏</PresentationFormat>
  <Paragraphs>39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宋体</vt:lpstr>
      <vt:lpstr>Wingdings</vt:lpstr>
      <vt:lpstr>Arial Unicode MS</vt:lpstr>
      <vt:lpstr>Times</vt:lpstr>
      <vt:lpstr>Times New Roman</vt:lpstr>
      <vt:lpstr>HYRunYuan-55W Book</vt:lpstr>
      <vt:lpstr>等线</vt:lpstr>
      <vt:lpstr>微软雅黑</vt:lpstr>
      <vt:lpstr>Calibri</vt:lpstr>
      <vt:lpstr>Segoe Print</vt:lpstr>
      <vt:lpstr>Segoe UI</vt:lpstr>
      <vt:lpstr>微软雅黑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Dylan</dc:creator>
  <cp:lastModifiedBy>Dylan</cp:lastModifiedBy>
  <cp:revision>14</cp:revision>
  <dcterms:created xsi:type="dcterms:W3CDTF">2020-07-19T00:24:00Z</dcterms:created>
  <dcterms:modified xsi:type="dcterms:W3CDTF">2020-07-19T13:46:40Z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