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18847" y="0"/>
            <a:ext cx="817315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EB7A-472B-7448-BDB9-F4F1A2387A07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VCG41171144021.jpg" descr="VCG41171144021.jpg"/>
          <p:cNvPicPr>
            <a:picLocks noChangeAspect="1"/>
          </p:cNvPicPr>
          <p:nvPr userDrawn="1"/>
        </p:nvPicPr>
        <p:blipFill>
          <a:blip r:embed="rId2"/>
          <a:srcRect l="41680" r="19233"/>
          <a:stretch>
            <a:fillRect/>
          </a:stretch>
        </p:blipFill>
        <p:spPr>
          <a:xfrm>
            <a:off x="0" y="0"/>
            <a:ext cx="4018847" cy="685800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0" name="标题 3"/>
          <p:cNvSpPr txBox="1"/>
          <p:nvPr userDrawn="1"/>
        </p:nvSpPr>
        <p:spPr>
          <a:xfrm>
            <a:off x="153775" y="2486473"/>
            <a:ext cx="3690549" cy="464820"/>
          </a:xfrm>
          <a:prstGeom prst="rect">
            <a:avLst/>
          </a:prstGeom>
          <a:ln w="12700">
            <a:miter lim="400000"/>
          </a:ln>
        </p:spPr>
        <p:txBody>
          <a:bodyPr wrap="square" lIns="60957" tIns="60957" rIns="60957" bIns="60957" anchor="ctr">
            <a:spAutoFit/>
          </a:bodyPr>
          <a:lstStyle>
            <a:lvl1pPr algn="ctr">
              <a:lnSpc>
                <a:spcPct val="70000"/>
              </a:lnSpc>
              <a:defRPr sz="2400" spc="3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ctr"/>
            <a:r>
              <a:rPr sz="3200" b="1" dirty="0">
                <a:solidFill>
                  <a:schemeClr val="bg1"/>
                </a:solidFill>
                <a:latin typeface="+mn-lt"/>
              </a:rPr>
              <a:t>CONTENT</a:t>
            </a:r>
            <a:endParaRPr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标题 3"/>
          <p:cNvSpPr txBox="1"/>
          <p:nvPr userDrawn="1"/>
        </p:nvSpPr>
        <p:spPr>
          <a:xfrm>
            <a:off x="153775" y="1666895"/>
            <a:ext cx="3690551" cy="437961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 anchor="ctr">
            <a:noAutofit/>
          </a:bodyPr>
          <a:lstStyle>
            <a:lvl1pPr algn="ctr" defTabSz="379730">
              <a:lnSpc>
                <a:spcPct val="80000"/>
              </a:lnSpc>
              <a:defRPr sz="1400" spc="100">
                <a:solidFill>
                  <a:srgbClr val="535353"/>
                </a:solidFill>
                <a:latin typeface="HYRunYuan-55W Book"/>
                <a:ea typeface="HYRunYuan-55W Book"/>
                <a:cs typeface="HYRunYuan-55W Book"/>
                <a:sym typeface="HYRunYuan-55W Book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 录</a:t>
            </a:r>
            <a:endParaRPr sz="4265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0411" y="1504779"/>
            <a:ext cx="5755503" cy="384432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3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40411" y="1504779"/>
            <a:ext cx="6324168" cy="384432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一、服务注册与发现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二、客户端负载均衡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分布式配置中心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四、服务容错保护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五、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服务网关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Zuul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六、分布式服务跟踪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Sleuth+Zipkin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33145"/>
            <a:ext cx="10975340" cy="52381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如何搭建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server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注册服务、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provider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提供服务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、consumer消费服务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、如何实现高可用？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集群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符合分布式系统的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CAP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原则么？她保证了哪些？如何保证的？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Consistency（一致性）、 Availability（可用性）、Partition tolerance（分区容错性）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使用场景：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服务注册、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renew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服务续约、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cancel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服务下线、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获取注册列表信息、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remoteCall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远程调用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Consul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初识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474980"/>
            <a:ext cx="10975340" cy="7239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一、服务注册与发现</a:t>
            </a:r>
            <a:r>
              <a:rPr altLang="zh-CN" sz="2400">
                <a:latin typeface="微软雅黑" panose="020B0503020204020204" charset="-122"/>
                <a:sym typeface="+mn-ea"/>
              </a:rPr>
              <a:t>Eureka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5" y="4507865"/>
            <a:ext cx="3803650" cy="1631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67080"/>
            <a:ext cx="10975340" cy="60172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1、Eureka Server 启动成功，等待服务端注册。在启动过程中如果配置了集群，集群之间定时通过 Replicate 同步注册表，每个 Eureka Server 都存在独立完整的服务注册表信息；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2、Eureka Client 启动时根据配置的 Eureka Server 地址去注册中心注册服务；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3、Eureka Client 会每 30s 向 Eureka Server 发送一次心跳请求，证明客户端服务正常；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4、当Eureka Server 90s内没有收到Eureka Client的心跳，注册中心则认为该节点失效，会注销该实例；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5、单位时间内 Eureka Server 统计到有大量的 Eureka Client 没有上送心跳，则认为可能为网络异常，进入自我保护机制，不再剔除没有上送心跳的客户端；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6、当 Eureka Client 心跳请求恢复正常之后，Eureka Server 自动退出自我保护模式；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7、Eureka Client 定时全量或者增量从注册中心获取服务注册表，并且将获取到的信息缓存到本地；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8、服务调用时，Eureka Client 会先从本地缓存找寻调取的服务。如果获取不到，先从注册中心刷新注册表，再同步到本地缓存；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9、Eureka Client 获取到目标服务器信息，发起服务调用；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10、Eureka Client 程序关闭时向 Eureka Server 发送取消请求，Eureka Server 将实例从注册表中删除。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379730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altLang="zh-CN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Eureka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工作流程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负载均衡，Load Balance，将工作任务（负载）进行平衡、分摊到多个操作单元上进行运行，从而协同完成工作任务。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、快速搭建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Feign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客户端内置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服务器端负载均衡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endParaRPr altLang="zh-CN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是客户端所有请求统一交给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进行实现负载均衡请求转发，属于服务器端负载均衡,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请求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服务器端进行转发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； Ribbon是从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ureka注册中心服务器上获取服务注册信息列表，缓存到本地，然后在本地实现轮询等负载均衡策略，即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在客户端实现负载均衡。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Nginx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负载均衡机制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）轮询：默认方式，所有请求都按照时间顺序分配到不同的服务上，如果服务Down掉则自动剔除；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）权重：指定每个服务的权重比例，weight和访问比率成正比，通常用于后端服务机器性能不统一，将性能好的分配权重高来发挥服务器最大性能；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）iphash：每个请求都根据访问ip的hash结果分配，每个访客固定访问一个后端服务；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）最少连接：将请求分配到连接数最少的服务上；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fair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：按后端服务器的响应时间来分配请求，响应时间短的优先分配。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二、客户端负载均衡</a:t>
            </a:r>
            <a:r>
              <a:rPr altLang="zh-CN" sz="2400">
                <a:latin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75690"/>
            <a:ext cx="10975340" cy="512699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RandomRule，随机选取；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RoundRobinRule，线性轮询；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RetryRule，默认用RoundRobinRule策略选取服务；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WeightedResponseTimeRule，响应时间作为选取权重，响应时间越短的服务被选中的可能性大；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ClientConfigEnabledRoundRobinRule，默认通过RoundRobinRule策略选取服务；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BestAvailableRule，从所有没有断开的服务中，找到到目前为止，请求数量最小的服务；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PredicateBasedRule，抽象类，提供choose模板，通过调用AbstractServerPredicate实现类的过滤方法来过滤出目标的服务，再通过轮询方法选出一个服务；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AvailabilityFilteringRule，按可用性进行过滤服务，先用线性轮询策略选出一个服务，通过predicate对象判断是否符合可用性要求，符合的就作为目标服务，先选择后过滤；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ZoneAvoidanceRule，获取可用区域，判断服务是否在可用区中。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R</a:t>
            </a:r>
            <a:r>
              <a:rPr altLang="zh-CN" sz="2400">
                <a:latin typeface="微软雅黑" panose="020B0503020204020204" charset="-122"/>
                <a:sym typeface="+mn-ea"/>
              </a:rPr>
              <a:t>ibbon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负载均衡策略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点击输入大标题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420" y="82550"/>
            <a:ext cx="10444480" cy="6693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66470"/>
            <a:ext cx="10975340" cy="531622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config server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访问规则：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/{appication}/{profile}/[{label}]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/{application}-{profile}.yml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/{application}-{profile}.properties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　/{label}/{application}-{profile}.properties　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/{label}/{application}-{profile}.yml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、配合 eureke 实现服务发现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、配合 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spring 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cloud bus 实现配置推送更新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三、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分布式配置中心</a:t>
            </a:r>
            <a:r>
              <a:rPr altLang="zh-CN" sz="2400">
                <a:latin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966470"/>
            <a:ext cx="10975340" cy="531622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四、服务容错保护</a:t>
            </a:r>
            <a:r>
              <a:rPr altLang="zh-CN" sz="2400">
                <a:latin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p="http://schemas.openxmlformats.org/presentationml/2006/main">
  <p:tag name="KSO_WM_UNIT_PLACING_PICTURE_USER_VIEWPORT" val="{&quot;height&quot;:8676,&quot;width&quot;:10080}"/>
</p:tagLst>
</file>

<file path=ppt/tags/tag1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2273</Words>
  <Application>WPS 演示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</vt:lpstr>
      <vt:lpstr>Times New Roman</vt:lpstr>
      <vt:lpstr>HYRunYuan-55W Book</vt:lpstr>
      <vt:lpstr>等线</vt:lpstr>
      <vt:lpstr>微软雅黑</vt:lpstr>
      <vt:lpstr>Segoe UI</vt:lpstr>
      <vt:lpstr>微软雅黑 Light</vt:lpstr>
      <vt:lpstr>Calibri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30</cp:revision>
  <dcterms:created xsi:type="dcterms:W3CDTF">2020-07-19T00:24:00Z</dcterms:created>
  <dcterms:modified xsi:type="dcterms:W3CDTF">2020-07-21T09:34:26Z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