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A8E56F-7C36-4BF5-91A4-AE459FA2BB67}">
  <a:tblStyle styleId="{34A8E56F-7C36-4BF5-91A4-AE459FA2B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1FF3AD-EA6E-4A77-8C86-F20E508D3B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CCC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F7E7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-bold.fntdata"/><Relationship Id="rId15" Type="http://schemas.openxmlformats.org/officeDocument/2006/relationships/slide" Target="slides/slide8.xml"/><Relationship Id="rId37" Type="http://schemas.openxmlformats.org/officeDocument/2006/relationships/font" Target="fonts/Average-regular.fntdata"/><Relationship Id="rId14" Type="http://schemas.openxmlformats.org/officeDocument/2006/relationships/slide" Target="slides/slide7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0.xml"/><Relationship Id="rId39" Type="http://schemas.openxmlformats.org/officeDocument/2006/relationships/font" Target="fonts/Oswald-bold.fntdata"/><Relationship Id="rId16" Type="http://schemas.openxmlformats.org/officeDocument/2006/relationships/slide" Target="slides/slide9.xml"/><Relationship Id="rId38" Type="http://schemas.openxmlformats.org/officeDocument/2006/relationships/font" Target="fonts/Oswald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22834662_0_14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22834662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11bebe2f4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11bebe2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88e51849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88e518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88e5184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88e518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88e51849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888e518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1bebe2f4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1bebe2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11bebe2f4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11bebe2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11bebe2f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11bebe2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88e51849_1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888e5184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888e51849_1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888e5184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1bebe2f4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1bebe2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22834662_0_15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22834662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888e51849_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888e5184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11bebe2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11bebe2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2834662_0_15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2834662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2834662_0_15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2834662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22834662_0_15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22834662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2834662_0_15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2834662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1bebe2f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1bebe2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1bebe2f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11bebe2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11bebe2f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11bebe2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0" name="Google Shape;60;p14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3" name="Google Shape;63;p15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68" name="Google Shape;68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72" name="Google Shape;72;p1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78" name="Google Shape;78;p1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85" name="Google Shape;85;p19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93" name="Google Shape;93;p20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0" y="1324850"/>
            <a:ext cx="9144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ISEV Book Publishing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Company: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Database Design &amp; Development</a:t>
            </a:r>
            <a:endParaRPr sz="2900"/>
          </a:p>
        </p:txBody>
      </p:sp>
      <p:sp>
        <p:nvSpPr>
          <p:cNvPr id="112" name="Google Shape;112;p25"/>
          <p:cNvSpPr txBox="1"/>
          <p:nvPr>
            <p:ph idx="4294967295" type="subTitle"/>
          </p:nvPr>
        </p:nvSpPr>
        <p:spPr>
          <a:xfrm>
            <a:off x="150" y="30549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Team 3</a:t>
            </a:r>
            <a:r>
              <a:rPr b="1" lang="en"/>
              <a:t>: Dylan Lam</a:t>
            </a:r>
            <a:r>
              <a:rPr b="1" lang="en" sz="2500"/>
              <a:t> </a:t>
            </a:r>
            <a:r>
              <a:rPr b="1" lang="en" sz="2200"/>
              <a:t>(Team Leader)</a:t>
            </a:r>
            <a:r>
              <a:rPr b="1" lang="en" sz="2500"/>
              <a:t>,</a:t>
            </a:r>
            <a:r>
              <a:rPr b="1" lang="en"/>
              <a:t> Joyce Lam </a:t>
            </a:r>
            <a:r>
              <a:rPr b="1" lang="en" sz="2200"/>
              <a:t>(Data </a:t>
            </a:r>
            <a:r>
              <a:rPr b="1" lang="en" sz="2200"/>
              <a:t>Administrator</a:t>
            </a:r>
            <a:r>
              <a:rPr b="1" lang="en" sz="2200"/>
              <a:t>)</a:t>
            </a:r>
            <a:r>
              <a:rPr b="1" lang="en"/>
              <a:t>, Zihong Huang </a:t>
            </a:r>
            <a:r>
              <a:rPr b="1" lang="en" sz="2200"/>
              <a:t>(Database Developer)</a:t>
            </a:r>
            <a:r>
              <a:rPr b="1" lang="en"/>
              <a:t>, Noe Jimenez </a:t>
            </a:r>
            <a:r>
              <a:rPr b="1" lang="en" sz="2200"/>
              <a:t>(Database Developer)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CIS 3050-01 | Fall 2020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400" y="146025"/>
            <a:ext cx="68022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25" y="36025"/>
            <a:ext cx="5469249" cy="50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7" name="Google Shape;197;p36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60" y="0"/>
            <a:ext cx="60152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5" name="Google Shape;205;p37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375" y="39500"/>
            <a:ext cx="5729049" cy="31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200" y="3123025"/>
            <a:ext cx="5165200" cy="1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13" name="Google Shape;213;p38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Database Description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14" name="Google Shape;214;p38"/>
          <p:cNvGraphicFramePr/>
          <p:nvPr/>
        </p:nvGraphicFramePr>
        <p:xfrm>
          <a:off x="2086675" y="2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352675"/>
                <a:gridCol w="1123950"/>
                <a:gridCol w="15811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VARCHAR2(25)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CUSTOMER_ADDRESS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VARCHAR2(50)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38"/>
          <p:cNvSpPr txBox="1"/>
          <p:nvPr/>
        </p:nvSpPr>
        <p:spPr>
          <a:xfrm>
            <a:off x="2086675" y="-132550"/>
            <a:ext cx="17664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Customer_t;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2081913" y="15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038350"/>
                <a:gridCol w="1257300"/>
                <a:gridCol w="17716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COMPANY_NAME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VARCHAR2(30)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8"/>
          <p:cNvSpPr txBox="1"/>
          <p:nvPr/>
        </p:nvSpPr>
        <p:spPr>
          <a:xfrm>
            <a:off x="2081938" y="1191825"/>
            <a:ext cx="2124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 B_Customer_t;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p38"/>
          <p:cNvGraphicFramePr/>
          <p:nvPr/>
        </p:nvGraphicFramePr>
        <p:xfrm>
          <a:off x="2089050" y="406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962150"/>
                <a:gridCol w="1400175"/>
                <a:gridCol w="1695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NUMBER(38)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ORDER_DATE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8"/>
          <p:cNvSpPr txBox="1"/>
          <p:nvPr/>
        </p:nvSpPr>
        <p:spPr>
          <a:xfrm>
            <a:off x="2089050" y="3695550"/>
            <a:ext cx="2033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Order_t;</a:t>
            </a:r>
            <a:endParaRPr/>
          </a:p>
        </p:txBody>
      </p:sp>
      <p:graphicFrame>
        <p:nvGraphicFramePr>
          <p:cNvPr id="220" name="Google Shape;220;p38"/>
          <p:cNvGraphicFramePr/>
          <p:nvPr/>
        </p:nvGraphicFramePr>
        <p:xfrm>
          <a:off x="2084300" y="260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457450"/>
                <a:gridCol w="1085850"/>
                <a:gridCol w="1524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CUSTOMER_FIRSTNAME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VARCHAR2(25)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CUSTOMER_LASTNAME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VARCHAR2(25)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2089063" y="2315125"/>
            <a:ext cx="1657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I_Customer_t;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28" name="Google Shape;228;p39"/>
          <p:cNvGraphicFramePr/>
          <p:nvPr/>
        </p:nvGraphicFramePr>
        <p:xfrm>
          <a:off x="2086675" y="36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409825"/>
                <a:gridCol w="1200150"/>
                <a:gridCol w="14573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NUMBER(38)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QUANTITY_ORDERED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39"/>
          <p:cNvGraphicFramePr/>
          <p:nvPr/>
        </p:nvGraphicFramePr>
        <p:xfrm>
          <a:off x="2086675" y="11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447925"/>
                <a:gridCol w="1085850"/>
                <a:gridCol w="1533525"/>
              </a:tblGrid>
              <a:tr h="20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Null?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Type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NULL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VARCHAR2(30)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ITEM_DESCRIPTION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VARCHAR2(50)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ITEM_STANDARD_PRICE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NUMBER(6,2)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ITEM_STOCK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VARCHAR2(20)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9"/>
          <p:cNvSpPr txBox="1"/>
          <p:nvPr/>
        </p:nvSpPr>
        <p:spPr>
          <a:xfrm>
            <a:off x="2086675" y="3048675"/>
            <a:ext cx="3000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Order_Item_t;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172375" y="731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DESC Item_t;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195187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Database Instances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38" name="Google Shape;238;p40"/>
          <p:cNvGraphicFramePr/>
          <p:nvPr/>
        </p:nvGraphicFramePr>
        <p:xfrm>
          <a:off x="2221450" y="4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028700"/>
                <a:gridCol w="1285875"/>
                <a:gridCol w="2752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CUSTOMER_ADDRESS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Omega Crop.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9562 Swanson Ave. Camden, NJ 08105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Elsie-Mae Dale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7285 Marshall St. Royersford, PA 19468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Kobe Hastings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East Littleton Circle, Ashtabula, OH 44004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Myla Fisher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545 W. Brook St. Holland, MI 49423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Johnathan Foster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 Southampton St. Titusville, FL 32780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SpeedAuto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815 Bridle Ave. Pewaukee, WI 53072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Vladimir Johnson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Linden Ave. Douglasville, GA 30134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Kaeden Forrest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9144 Bellevue Street, Simpsonville, SC 29680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AlphaRex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7989 Cactus St. Richmond Hill, NY 11418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Romany Gardner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711 James Ave. Osseo, MN 55311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40"/>
          <p:cNvGraphicFramePr/>
          <p:nvPr/>
        </p:nvGraphicFramePr>
        <p:xfrm>
          <a:off x="2221450" y="32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2447925"/>
                <a:gridCol w="26193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BCUSTOMER_ID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COMPANY_NAME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Omega Crop.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SpeedAuto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AlphaRex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40"/>
          <p:cNvSpPr txBox="1"/>
          <p:nvPr/>
        </p:nvSpPr>
        <p:spPr>
          <a:xfrm>
            <a:off x="2221450" y="56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Customer_t;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2221450" y="2934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B_Customer_t;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247" name="Google Shape;247;p41"/>
          <p:cNvSpPr txBox="1"/>
          <p:nvPr>
            <p:ph type="title"/>
          </p:nvPr>
        </p:nvSpPr>
        <p:spPr>
          <a:xfrm>
            <a:off x="195187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48" name="Google Shape;248;p41"/>
          <p:cNvGraphicFramePr/>
          <p:nvPr/>
        </p:nvGraphicFramePr>
        <p:xfrm>
          <a:off x="2134975" y="3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004300"/>
                <a:gridCol w="1560525"/>
                <a:gridCol w="1537350"/>
              </a:tblGrid>
              <a:tr h="1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CUSTOMER_FIRSTNAME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CUSTOMER_LASTNAME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Elsie-Mae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Dale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Kobe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Hastings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Myla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Fisher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Johnathan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Joestar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Vladimir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Johnson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Kaeden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Forrest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Romany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Gardner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41"/>
          <p:cNvSpPr txBox="1"/>
          <p:nvPr/>
        </p:nvSpPr>
        <p:spPr>
          <a:xfrm>
            <a:off x="2134975" y="56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I_Customer_t; </a:t>
            </a:r>
            <a:endParaRPr/>
          </a:p>
        </p:txBody>
      </p:sp>
      <p:graphicFrame>
        <p:nvGraphicFramePr>
          <p:cNvPr id="250" name="Google Shape;250;p41"/>
          <p:cNvGraphicFramePr/>
          <p:nvPr/>
        </p:nvGraphicFramePr>
        <p:xfrm>
          <a:off x="2134975" y="29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390650"/>
                <a:gridCol w="1885950"/>
                <a:gridCol w="1790700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ORDER_DATE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02-OCT-20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15-OCT-20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20-AUG-20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25-NOV-20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12-DEC-20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15-JAN-20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02-JUN-20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26-DEC-20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41"/>
          <p:cNvSpPr txBox="1"/>
          <p:nvPr/>
        </p:nvSpPr>
        <p:spPr>
          <a:xfrm>
            <a:off x="2134975" y="2340375"/>
            <a:ext cx="2093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Order_t;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195187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58" name="Google Shape;258;p42"/>
          <p:cNvGraphicFramePr/>
          <p:nvPr/>
        </p:nvGraphicFramePr>
        <p:xfrm>
          <a:off x="2134975" y="41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590550"/>
                <a:gridCol w="838200"/>
                <a:gridCol w="1323975"/>
                <a:gridCol w="1619250"/>
                <a:gridCol w="9048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ITEM_DESCRIPTION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ITEM_STANDARD_PRICE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ITEM_STOCK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America Is In The Heart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Non-Fiction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Native Speaker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Fiction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Kindred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Sci-Fi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Song of the Titan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Southland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Crime Fiction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Passing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Fiction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42"/>
          <p:cNvSpPr txBox="1"/>
          <p:nvPr/>
        </p:nvSpPr>
        <p:spPr>
          <a:xfrm>
            <a:off x="2077975" y="0"/>
            <a:ext cx="1967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Item_t;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0" name="Google Shape;260;p42"/>
          <p:cNvGraphicFramePr/>
          <p:nvPr/>
        </p:nvGraphicFramePr>
        <p:xfrm>
          <a:off x="2134975" y="33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362075"/>
                <a:gridCol w="1066800"/>
                <a:gridCol w="2638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QUANTITY_ORDERED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42"/>
          <p:cNvSpPr txBox="1"/>
          <p:nvPr/>
        </p:nvSpPr>
        <p:spPr>
          <a:xfrm>
            <a:off x="2077975" y="2674625"/>
            <a:ext cx="550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Order_Item_t;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267" name="Google Shape;267;p43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DML Statements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2418488" y="1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238250"/>
                <a:gridCol w="1924050"/>
                <a:gridCol w="1895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CUSTOMER_FIRSTNAME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CUSTOMER_LASTNAME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Johnathan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Joestar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43"/>
          <p:cNvSpPr txBox="1"/>
          <p:nvPr/>
        </p:nvSpPr>
        <p:spPr>
          <a:xfrm>
            <a:off x="2144325" y="-206625"/>
            <a:ext cx="4352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Update a customer’s last name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UPDATE I_Customer_t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SET Customer_LastName = 'Joestar'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WHERE ICustomer_ID = 5;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FROM I_Customer_t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WHERE ICustomer_ID = 5;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1" name="Google Shape;271;p43"/>
          <p:cNvGraphicFramePr/>
          <p:nvPr/>
        </p:nvGraphicFramePr>
        <p:xfrm>
          <a:off x="2408975" y="41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3409950"/>
                <a:gridCol w="1657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CUSTOMER_ADDRESS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COMPANY_NAME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7989 Cactus St. Richmond Hill, NY 11418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AlphaRex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9562 Swanson Ave. Camden, NJ 08105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Omega Crop.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815 Bridle Ave. Pewaukee, WI 53072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SpeedAuto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43"/>
          <p:cNvSpPr txBox="1"/>
          <p:nvPr/>
        </p:nvSpPr>
        <p:spPr>
          <a:xfrm>
            <a:off x="2086676" y="1703400"/>
            <a:ext cx="686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CREATE VIEW BusinessCustomerManuscript AS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SELECT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Customer_Address, Company_Name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FROM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Customer_t, B_Customer_t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WHERE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		Customer_t.Customer_ID = B_Customer_t.BCustomer_ID;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 FROM BusinessCustomerManuscript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ORDER BY Company_Name;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2184525" y="2025525"/>
            <a:ext cx="4969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View all companies and its address.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2086675" y="0"/>
            <a:ext cx="7057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/>
              <a:t>Table of Contents</a:t>
            </a:r>
            <a:endParaRPr b="1" sz="1600" u="sng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Scenario -&gt; 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Business Rules -&gt; 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Entity and Relationship types -&gt; 4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ER Diagram </a:t>
            </a:r>
            <a:r>
              <a:rPr lang="en" sz="1600"/>
              <a:t>-&gt;</a:t>
            </a:r>
            <a:r>
              <a:rPr lang="en" sz="1600"/>
              <a:t> 5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Tables &amp; Attributes </a:t>
            </a:r>
            <a:r>
              <a:rPr lang="en" sz="1600"/>
              <a:t>-&gt;</a:t>
            </a:r>
            <a:r>
              <a:rPr lang="en" sz="1600"/>
              <a:t> 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Referential Integrity </a:t>
            </a:r>
            <a:r>
              <a:rPr lang="en" sz="1600"/>
              <a:t>-&gt;</a:t>
            </a:r>
            <a:r>
              <a:rPr lang="en" sz="1600"/>
              <a:t> 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Functional Dependency Analysis </a:t>
            </a:r>
            <a:r>
              <a:rPr lang="en" sz="1600"/>
              <a:t>-&gt;</a:t>
            </a:r>
            <a:r>
              <a:rPr lang="en" sz="1600"/>
              <a:t> 7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Normalization </a:t>
            </a:r>
            <a:r>
              <a:rPr lang="en" sz="1600"/>
              <a:t>-&gt;</a:t>
            </a:r>
            <a:r>
              <a:rPr lang="en" sz="1600"/>
              <a:t> 8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Database Creation Script (DDL) </a:t>
            </a:r>
            <a:r>
              <a:rPr lang="en" sz="1600"/>
              <a:t>-&gt;</a:t>
            </a:r>
            <a:r>
              <a:rPr lang="en" sz="1600"/>
              <a:t> 9-13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Database Description </a:t>
            </a:r>
            <a:r>
              <a:rPr lang="en" sz="1600"/>
              <a:t>-&gt;</a:t>
            </a:r>
            <a:r>
              <a:rPr lang="en" sz="1600"/>
              <a:t> 14-15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Database Instances </a:t>
            </a:r>
            <a:r>
              <a:rPr lang="en" sz="1600"/>
              <a:t>-&gt;</a:t>
            </a:r>
            <a:r>
              <a:rPr lang="en" sz="1600"/>
              <a:t> 16-18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DML Statements </a:t>
            </a:r>
            <a:r>
              <a:rPr lang="en" sz="1600"/>
              <a:t>-&gt; 19-20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to Expect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79" name="Google Shape;279;p44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280" name="Google Shape;280;p44"/>
          <p:cNvGraphicFramePr/>
          <p:nvPr/>
        </p:nvGraphicFramePr>
        <p:xfrm>
          <a:off x="2086675" y="11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390650"/>
                <a:gridCol w="1885950"/>
                <a:gridCol w="17907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CUSTOMER_ID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ORDER_DATE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02-OCT-20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20-AUG-20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1004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25-NOV-20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12-DEC-20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15-JAN-20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1007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02-JUN-20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1008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26-DEC-20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44"/>
          <p:cNvSpPr txBox="1"/>
          <p:nvPr/>
        </p:nvSpPr>
        <p:spPr>
          <a:xfrm>
            <a:off x="2086675" y="0"/>
            <a:ext cx="6451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Delete an order.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DELETE Order_t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WHERE Order_ID = 1002;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FROM Order_t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ORDER BY Order_ID;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3942650" y="37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{251FF3AD-EA6E-4A77-8C86-F20E508D3BD5}</a:tableStyleId>
              </a:tblPr>
              <a:tblGrid>
                <a:gridCol w="1362075"/>
                <a:gridCol w="1066800"/>
                <a:gridCol w="2638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ORDER_ID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ITEM_ID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36699"/>
                          </a:solidFill>
                        </a:rPr>
                        <a:t>QUANTITY_ORDERED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F7F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38100" marL="38100">
                    <a:lnL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44"/>
          <p:cNvSpPr txBox="1"/>
          <p:nvPr/>
        </p:nvSpPr>
        <p:spPr>
          <a:xfrm>
            <a:off x="2086675" y="3132850"/>
            <a:ext cx="705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 customer whose order ID is 1005 would like to order 3 instead of 1.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UPDATE Order_Item_t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SET Quantity_Ordered = 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WHERE Order_ID = 1005;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FROM Order_Item_t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WHERE Order_ID = 1005;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questions, comments, concerns?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Scenario &amp; Business Rules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2086675" y="1311625"/>
            <a:ext cx="71322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Rules: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76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176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customer may or may not place many orders.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order must be placed by one and only one customer.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order must contain one or more item.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item may or may not be in many orders.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35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customer must be either a business or individual customer.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business customer or individual customer must be a customer.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2086675" y="74950"/>
            <a:ext cx="7057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Scenario/ Purpose: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online book store database needs to keep track of orders, inventory, and its customers. Therefore, we created this database to resolve this problem.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3" name="Google Shape;133;p28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Entity &amp; Relationship Types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2086675" y="0"/>
            <a:ext cx="70572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35" name="Google Shape;135;p28"/>
          <p:cNvGraphicFramePr/>
          <p:nvPr/>
        </p:nvGraphicFramePr>
        <p:xfrm>
          <a:off x="2388175" y="69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{34A8E56F-7C36-4BF5-91A4-AE459FA2BB67}</a:tableStyleId>
              </a:tblPr>
              <a:tblGrid>
                <a:gridCol w="1075700"/>
                <a:gridCol w="1075700"/>
                <a:gridCol w="1075700"/>
                <a:gridCol w="1075700"/>
                <a:gridCol w="1075700"/>
                <a:gridCol w="1075700"/>
              </a:tblGrid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Individual 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be either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be either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placed by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be in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be a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Individual Customer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be 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---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ER Diagram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5" y="146025"/>
            <a:ext cx="7057325" cy="345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2151100" y="3385350"/>
            <a:ext cx="6928500" cy="1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176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customer may or may not place many orders.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order must be placed by one and only one customer.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order must contain one or more item.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item may or may not be in many orders.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35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customer must be either a business or individual customer.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business customer or individual customer must be a customer.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Tables, Attributes, &amp; Referential Integrities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5" y="65450"/>
            <a:ext cx="7057200" cy="33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750" y="3684775"/>
            <a:ext cx="6615662" cy="12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Functional Dependency Analysis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8" name="Google Shape;158;p31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Customer: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Customer_ID -&gt; Customer_Name, Customer_Address [Full dependency]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Order: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Order_ID -&gt; Order_Date, Customer_ID [Full dependency]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Item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Item: Item_ID -&gt; Item_Name, Item_Description, Item_Standard_Price, Item_Stock [Full dependency]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Order Item: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Order_ID, Item_ID -&gt; Order_Date [Full dependency]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Business_Customer: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customerID -&gt; businessOrderHistory [Full dependency]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Individual_Customer: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customerID -&gt; individualOrderHistory [Full dependency]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Normalization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5" name="Google Shape;165;p32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66" name="Google Shape;166;p32"/>
          <p:cNvGraphicFramePr/>
          <p:nvPr/>
        </p:nvGraphicFramePr>
        <p:xfrm>
          <a:off x="249245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{34A8E56F-7C36-4BF5-91A4-AE459FA2BB67}</a:tableStyleId>
              </a:tblPr>
              <a:tblGrid>
                <a:gridCol w="2215775"/>
                <a:gridCol w="1376600"/>
                <a:gridCol w="1534575"/>
                <a:gridCol w="128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Name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1NF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2NF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3NF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 Item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Customer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Individual Customer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Database Creation Script (DDL)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3" name="Google Shape;173;p33"/>
          <p:cNvSpPr txBox="1"/>
          <p:nvPr>
            <p:ph idx="2" type="body"/>
          </p:nvPr>
        </p:nvSpPr>
        <p:spPr>
          <a:xfrm>
            <a:off x="2086675" y="0"/>
            <a:ext cx="6707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25" y="0"/>
            <a:ext cx="6929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