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524">
          <p15:clr>
            <a:srgbClr val="747775"/>
          </p15:clr>
        </p15:guide>
        <p15:guide id="2" pos="2880">
          <p15:clr>
            <a:srgbClr val="747775"/>
          </p15:clr>
        </p15:guide>
        <p15:guide id="3" orient="horz" pos="1716">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524" orient="horz"/>
        <p:guide pos="2880"/>
        <p:guide pos="1716"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**HASAN**</a:t>
            </a:r>
            <a:endParaRPr/>
          </a:p>
          <a:p>
            <a:pPr indent="-298450" lvl="0" marL="457200" rtl="0" algn="l">
              <a:spcBef>
                <a:spcPts val="0"/>
              </a:spcBef>
              <a:spcAft>
                <a:spcPts val="0"/>
              </a:spcAft>
              <a:buSzPts val="1100"/>
              <a:buChar char="-"/>
            </a:pPr>
            <a:r>
              <a:rPr lang="en"/>
              <a:t>Hi Guys, we are the Wizards and we’re delighted to present to you, StockWizard.</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e306cd98c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e306cd98c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*DYLAN*</a:t>
            </a:r>
            <a:endParaRPr/>
          </a:p>
          <a:p>
            <a:pPr indent="0" lvl="0" marL="0" rtl="0" algn="l">
              <a:spcBef>
                <a:spcPts val="0"/>
              </a:spcBef>
              <a:spcAft>
                <a:spcPts val="0"/>
              </a:spcAft>
              <a:buNone/>
            </a:pPr>
            <a:r>
              <a:rPr lang="en"/>
              <a:t>We all had a few </a:t>
            </a:r>
            <a:r>
              <a:rPr lang="en"/>
              <a:t>ideas</a:t>
            </a:r>
            <a:r>
              <a:rPr lang="en"/>
              <a:t> that we came up with, in regards to the two API’s. We all agreed on two API’s that were simple to work with and that </a:t>
            </a:r>
            <a:r>
              <a:rPr lang="en"/>
              <a:t>compliment</a:t>
            </a:r>
            <a:r>
              <a:rPr lang="en"/>
              <a:t> each other</a:t>
            </a:r>
            <a:endParaRPr/>
          </a:p>
          <a:p>
            <a:pPr indent="0" lvl="0" marL="0" rtl="0" algn="l">
              <a:spcBef>
                <a:spcPts val="0"/>
              </a:spcBef>
              <a:spcAft>
                <a:spcPts val="0"/>
              </a:spcAft>
              <a:buNone/>
            </a:pPr>
            <a:r>
              <a:rPr lang="en"/>
              <a:t>Chi: Design of the Website, JS, Debugging</a:t>
            </a:r>
            <a:endParaRPr/>
          </a:p>
          <a:p>
            <a:pPr indent="0" lvl="0" marL="0" rtl="0" algn="l">
              <a:spcBef>
                <a:spcPts val="0"/>
              </a:spcBef>
              <a:spcAft>
                <a:spcPts val="0"/>
              </a:spcAft>
              <a:buNone/>
            </a:pPr>
            <a:r>
              <a:rPr lang="en"/>
              <a:t>Dylan: HTML, CSS, News API</a:t>
            </a:r>
            <a:endParaRPr/>
          </a:p>
          <a:p>
            <a:pPr indent="0" lvl="0" marL="0" rtl="0" algn="l">
              <a:spcBef>
                <a:spcPts val="0"/>
              </a:spcBef>
              <a:spcAft>
                <a:spcPts val="0"/>
              </a:spcAft>
              <a:buNone/>
            </a:pPr>
            <a:r>
              <a:rPr lang="en"/>
              <a:t>Hasan: CSS, Local storage and Presentation</a:t>
            </a:r>
            <a:endParaRPr/>
          </a:p>
          <a:p>
            <a:pPr indent="0" lvl="0" marL="0" rtl="0" algn="l">
              <a:spcBef>
                <a:spcPts val="0"/>
              </a:spcBef>
              <a:spcAft>
                <a:spcPts val="0"/>
              </a:spcAft>
              <a:buNone/>
            </a:pPr>
            <a:r>
              <a:rPr lang="en"/>
              <a:t>Hollie: Chart JS, ReadME, Presentation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e306cd98c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e306cd98c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**HOLLY**</a:t>
            </a:r>
            <a:endParaRPr/>
          </a:p>
          <a:p>
            <a:pPr indent="0" lvl="0" marL="0" rtl="0" algn="l">
              <a:spcBef>
                <a:spcPts val="0"/>
              </a:spcBef>
              <a:spcAft>
                <a:spcPts val="0"/>
              </a:spcAft>
              <a:buNone/>
            </a:pPr>
            <a:r>
              <a:rPr lang="en"/>
              <a:t>Challenges:</a:t>
            </a:r>
            <a:endParaRPr/>
          </a:p>
          <a:p>
            <a:pPr indent="0" lvl="0" marL="0" rtl="0" algn="l">
              <a:spcBef>
                <a:spcPts val="0"/>
              </a:spcBef>
              <a:spcAft>
                <a:spcPts val="0"/>
              </a:spcAft>
              <a:buNone/>
            </a:pPr>
            <a:r>
              <a:rPr lang="en"/>
              <a:t>Writing the code itself:</a:t>
            </a:r>
            <a:endParaRPr/>
          </a:p>
          <a:p>
            <a:pPr indent="-298450" lvl="0" marL="457200" rtl="0" algn="l">
              <a:spcBef>
                <a:spcPts val="0"/>
              </a:spcBef>
              <a:spcAft>
                <a:spcPts val="0"/>
              </a:spcAft>
              <a:buSzPts val="1100"/>
              <a:buAutoNum type="arabicParenR"/>
            </a:pPr>
            <a:r>
              <a:rPr lang="en"/>
              <a:t>Finding two API’s that work - we had loads of ideas but were unable to execute them as we weren’t able to find a decent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Working in a project:</a:t>
            </a:r>
            <a:endParaRPr/>
          </a:p>
          <a:p>
            <a:pPr indent="-298450" lvl="0" marL="457200" rtl="0" algn="l">
              <a:spcBef>
                <a:spcPts val="0"/>
              </a:spcBef>
              <a:spcAft>
                <a:spcPts val="0"/>
              </a:spcAft>
              <a:buSzPts val="1100"/>
              <a:buAutoNum type="arabicParenR"/>
            </a:pPr>
            <a:r>
              <a:rPr lang="en"/>
              <a:t>Understanding each others code to enable us to merge them</a:t>
            </a:r>
            <a:endParaRPr/>
          </a:p>
          <a:p>
            <a:pPr indent="-298450" lvl="0" marL="457200" rtl="0" algn="l">
              <a:spcBef>
                <a:spcPts val="0"/>
              </a:spcBef>
              <a:spcAft>
                <a:spcPts val="0"/>
              </a:spcAft>
              <a:buSzPts val="1100"/>
              <a:buAutoNum type="arabicParenR"/>
            </a:pPr>
            <a:r>
              <a:rPr lang="en"/>
              <a:t>Working as a group and being able to distribute the work when we have all been used to working on our own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Successes’</a:t>
            </a:r>
            <a:endParaRPr/>
          </a:p>
          <a:p>
            <a:pPr indent="0" lvl="0" marL="0" rtl="0" algn="l">
              <a:spcBef>
                <a:spcPts val="0"/>
              </a:spcBef>
              <a:spcAft>
                <a:spcPts val="0"/>
              </a:spcAft>
              <a:buNone/>
            </a:pPr>
            <a:r>
              <a:rPr lang="en"/>
              <a:t>Writing the code itself: </a:t>
            </a:r>
            <a:endParaRPr/>
          </a:p>
          <a:p>
            <a:pPr indent="-298450" lvl="0" marL="457200" rtl="0" algn="l">
              <a:spcBef>
                <a:spcPts val="0"/>
              </a:spcBef>
              <a:spcAft>
                <a:spcPts val="0"/>
              </a:spcAft>
              <a:buSzPts val="1100"/>
              <a:buAutoNum type="arabicParenR"/>
            </a:pPr>
            <a:r>
              <a:rPr lang="en"/>
              <a:t>Once we found one API (The polygon API) - we were able to then find other API’s and have other options for the second API eg: Reddit, News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Working in a project</a:t>
            </a:r>
            <a:endParaRPr/>
          </a:p>
          <a:p>
            <a:pPr indent="-298450" lvl="0" marL="457200" rtl="0" algn="l">
              <a:spcBef>
                <a:spcPts val="0"/>
              </a:spcBef>
              <a:spcAft>
                <a:spcPts val="0"/>
              </a:spcAft>
              <a:buSzPts val="1100"/>
              <a:buAutoNum type="arabicParenR"/>
            </a:pPr>
            <a:r>
              <a:rPr lang="en"/>
              <a:t>Versatile skill set</a:t>
            </a:r>
            <a:endParaRPr/>
          </a:p>
          <a:p>
            <a:pPr indent="-298450" lvl="0" marL="457200" rtl="0" algn="l">
              <a:spcBef>
                <a:spcPts val="0"/>
              </a:spcBef>
              <a:spcAft>
                <a:spcPts val="0"/>
              </a:spcAft>
              <a:buSzPts val="1100"/>
              <a:buAutoNum type="arabicParenR"/>
            </a:pPr>
            <a:r>
              <a:rPr lang="en"/>
              <a:t>Being able to work as a group and communicate </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e306cd98c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e306cd98c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arenR"/>
            </a:pPr>
            <a:r>
              <a:rPr lang="en"/>
              <a:t>Allowing the user to register for a certain stock so they are able to keep an eye on certain stocks and get news updates about that particular stock. Sending the user an email or a notification about a particular ticker that they have their eye on. </a:t>
            </a:r>
            <a:endParaRPr/>
          </a:p>
          <a:p>
            <a:pPr indent="-298450" lvl="0" marL="457200" rtl="0" algn="l">
              <a:spcBef>
                <a:spcPts val="0"/>
              </a:spcBef>
              <a:spcAft>
                <a:spcPts val="0"/>
              </a:spcAft>
              <a:buSzPts val="1100"/>
              <a:buAutoNum type="arabicParenR"/>
            </a:pPr>
            <a:r>
              <a:rPr lang="en"/>
              <a:t>If we had the time we would enable the user to </a:t>
            </a:r>
            <a:r>
              <a:rPr lang="en"/>
              <a:t>compare</a:t>
            </a:r>
            <a:r>
              <a:rPr lang="en"/>
              <a:t> different stocks and shares </a:t>
            </a:r>
            <a:endParaRPr/>
          </a:p>
          <a:p>
            <a:pPr indent="-298450" lvl="0" marL="457200" rtl="0" algn="l">
              <a:spcBef>
                <a:spcPts val="0"/>
              </a:spcBef>
              <a:spcAft>
                <a:spcPts val="0"/>
              </a:spcAft>
              <a:buSzPts val="1100"/>
              <a:buAutoNum type="arabicParenR"/>
            </a:pPr>
            <a:r>
              <a:rPr lang="en"/>
              <a:t>Monetise - allow the investor to purchase the stock itself</a:t>
            </a:r>
            <a:endParaRPr/>
          </a:p>
          <a:p>
            <a:pPr indent="-298450" lvl="0" marL="457200" rtl="0" algn="l">
              <a:spcBef>
                <a:spcPts val="0"/>
              </a:spcBef>
              <a:spcAft>
                <a:spcPts val="0"/>
              </a:spcAft>
              <a:buSzPts val="1100"/>
              <a:buAutoNum type="arabicParenR"/>
            </a:pPr>
            <a:r>
              <a:rPr lang="en"/>
              <a:t>Mobile application - </a:t>
            </a:r>
            <a:r>
              <a:rPr lang="en"/>
              <a:t>develop</a:t>
            </a:r>
            <a:r>
              <a:rPr lang="en"/>
              <a:t> an app for StockWizard to provide a seamless experience on mobile devices</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
              <a:t>**HOLLY**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e306cd98c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e306cd98c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e306cd98c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e306cd98c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**DYLAN**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e306cd98c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e306cd98c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**HASAN**</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By combining the power of the News API and the Polygon API, our platform, StockWizard, provides you with a comprehensive solution.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StockWizard </a:t>
            </a:r>
            <a:r>
              <a:rPr lang="en"/>
              <a:t>seamlessly</a:t>
            </a:r>
            <a:r>
              <a:rPr lang="en"/>
              <a:t> integrates real-time stock data from Polygon API with the last news articles from the News API, tailored specifically to the stocks you’re interested in.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With StockWizard, you can easily search for a specific stock, set data range, and </a:t>
            </a:r>
            <a:r>
              <a:rPr lang="en"/>
              <a:t>instantly</a:t>
            </a:r>
            <a:r>
              <a:rPr lang="en"/>
              <a:t> access a curated list of news articles focused </a:t>
            </a:r>
            <a:r>
              <a:rPr lang="en"/>
              <a:t>solely on that stock.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Stay ahead of the market by getting timely updates on relevant news, market trends and company developments.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Our platform not only saves you valuable time by aggregating the most relevant news,but it also empowers you to make informed investment decisions based on real-time stock data.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Whether you’re a seasoned investor or just starting, StockWizard is your go-to resource for staying up to date with stock market news and making well-informed trading choices.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Experience the power of combining the News API and the Polygon API with StockWizard today and take your stock market research and decision-making to the next level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e306cd98c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e306cd98c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Motivation: Because we want to get rich, but don’t want to work and study. So we think of buying stock and have the money falling from the sky.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Inspiration: We like using Google to help us buying stock, because we can visualize the trend of the stock, and have news related to the stock in the same platform, for us to analyze the relationship between the news and the price of stock easily.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I hate to give too much of our data to Google and I want the application to be tailor-made for us.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e306cd98c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e306cd98c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**CHI**</a:t>
            </a:r>
            <a:endParaRPr/>
          </a:p>
          <a:p>
            <a:pPr indent="-298450" lvl="0" marL="457200" rtl="0" algn="l">
              <a:spcBef>
                <a:spcPts val="0"/>
              </a:spcBef>
              <a:spcAft>
                <a:spcPts val="0"/>
              </a:spcAft>
              <a:buSzPts val="1100"/>
              <a:buAutoNum type="arabicParenR"/>
            </a:pPr>
            <a:r>
              <a:rPr lang="en"/>
              <a:t>Description: We </a:t>
            </a:r>
            <a:r>
              <a:rPr lang="en">
                <a:solidFill>
                  <a:schemeClr val="dk1"/>
                </a:solidFill>
              </a:rPr>
              <a:t>want to implement an application which can show stock chart and news, and store our search history so that we can keep track on the performance of our preferred stocks easily.</a:t>
            </a:r>
            <a:endParaRPr/>
          </a:p>
          <a:p>
            <a:pPr indent="-298450" lvl="0" marL="457200" rtl="0" algn="l">
              <a:spcBef>
                <a:spcPts val="0"/>
              </a:spcBef>
              <a:spcAft>
                <a:spcPts val="0"/>
              </a:spcAft>
              <a:buSzPts val="1100"/>
              <a:buAutoNum type="arabicParenR"/>
            </a:pPr>
            <a:r>
              <a:rPr lang="en"/>
              <a:t>User story</a:t>
            </a:r>
            <a:r>
              <a:rPr lang="en"/>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e306cd98c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e306cd98c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**CHI**</a:t>
            </a:r>
            <a:endParaRPr/>
          </a:p>
          <a:p>
            <a:pPr indent="0" lvl="0" marL="0" rtl="0" algn="l">
              <a:spcBef>
                <a:spcPts val="0"/>
              </a:spcBef>
              <a:spcAft>
                <a:spcPts val="0"/>
              </a:spcAft>
              <a:buNone/>
            </a:pPr>
            <a:r>
              <a:rPr lang="en"/>
              <a:t>After </a:t>
            </a:r>
            <a:r>
              <a:rPr lang="en"/>
              <a:t>coming up with the ideas, we come up with a design for the web page. It has a header for making query, and three columns at the bottom to display history, chart and news.</a:t>
            </a:r>
            <a:endParaRPr/>
          </a:p>
          <a:p>
            <a:pPr indent="0" lvl="0" marL="0" rtl="0" algn="l">
              <a:spcBef>
                <a:spcPts val="0"/>
              </a:spcBef>
              <a:spcAft>
                <a:spcPts val="0"/>
              </a:spcAft>
              <a:buNone/>
            </a:pPr>
            <a:r>
              <a:rPr lang="en"/>
              <a:t>The design is plain to make it more professional and the investors can focus on the information.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496f9c0ef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496f9c0ef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**HASAN**</a:t>
            </a:r>
            <a:endParaRPr/>
          </a:p>
          <a:p>
            <a:pPr indent="-298450" lvl="0" marL="457200" rtl="0" algn="l">
              <a:spcBef>
                <a:spcPts val="0"/>
              </a:spcBef>
              <a:spcAft>
                <a:spcPts val="0"/>
              </a:spcAft>
              <a:buSzPts val="1100"/>
              <a:buChar char="-"/>
            </a:pPr>
            <a:r>
              <a:rPr lang="en"/>
              <a:t>The </a:t>
            </a:r>
            <a:r>
              <a:rPr lang="en"/>
              <a:t>initial</a:t>
            </a:r>
            <a:r>
              <a:rPr lang="en"/>
              <a:t> design was created using some simple HTML and CSS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We wanted to include the colours of our brand within the design - originally we went with purple and black</a:t>
            </a:r>
            <a:endParaRPr/>
          </a:p>
          <a:p>
            <a:pPr indent="0" lvl="0" marL="457200" rtl="0" algn="l">
              <a:spcBef>
                <a:spcPts val="0"/>
              </a:spcBef>
              <a:spcAft>
                <a:spcPts val="0"/>
              </a:spcAft>
              <a:buNone/>
            </a:pPr>
            <a:r>
              <a:rPr lang="en"/>
              <a:t>.</a:t>
            </a:r>
            <a:endParaRPr/>
          </a:p>
          <a:p>
            <a:pPr indent="-298450" lvl="0" marL="457200" rtl="0" algn="l">
              <a:spcBef>
                <a:spcPts val="0"/>
              </a:spcBef>
              <a:spcAft>
                <a:spcPts val="0"/>
              </a:spcAft>
              <a:buSzPts val="1100"/>
              <a:buChar char="-"/>
            </a:pPr>
            <a:r>
              <a:rPr lang="en"/>
              <a:t>However this theme was a little bit too dark and not what you’d expect to see when searching for a stock news website</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496f9c0ef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496f9c0ef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**HASAN**</a:t>
            </a:r>
            <a:endParaRPr/>
          </a:p>
          <a:p>
            <a:pPr indent="-298450" lvl="0" marL="457200" rtl="0" algn="l">
              <a:spcBef>
                <a:spcPts val="0"/>
              </a:spcBef>
              <a:spcAft>
                <a:spcPts val="0"/>
              </a:spcAft>
              <a:buSzPts val="1100"/>
              <a:buChar char="-"/>
            </a:pPr>
            <a:r>
              <a:rPr lang="en"/>
              <a:t>Once we integrated the 2 APIs, Dylan did some further work on the CSS, using a more neutral colour palette.</a:t>
            </a:r>
            <a:endParaRPr/>
          </a:p>
          <a:p>
            <a:pPr indent="-298450" lvl="0" marL="457200" rtl="0" algn="l">
              <a:spcBef>
                <a:spcPts val="0"/>
              </a:spcBef>
              <a:spcAft>
                <a:spcPts val="0"/>
              </a:spcAft>
              <a:buSzPts val="1100"/>
              <a:buChar char="-"/>
            </a:pPr>
            <a:r>
              <a:rPr lang="en"/>
              <a:t>We went with lavender and navy blue</a:t>
            </a:r>
            <a:endParaRPr/>
          </a:p>
          <a:p>
            <a:pPr indent="-298450" lvl="0" marL="457200" rtl="0" algn="l">
              <a:spcBef>
                <a:spcPts val="0"/>
              </a:spcBef>
              <a:spcAft>
                <a:spcPts val="0"/>
              </a:spcAft>
              <a:buSzPts val="1100"/>
              <a:buChar char="-"/>
            </a:pPr>
            <a:r>
              <a:rPr lang="en"/>
              <a:t>We wanted to avoid bright hues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e306cd98c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e306cd98c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**HASAN**</a:t>
            </a:r>
            <a:endParaRPr/>
          </a:p>
          <a:p>
            <a:pPr indent="-298450" lvl="0" marL="457200" rtl="0" algn="l">
              <a:spcBef>
                <a:spcPts val="0"/>
              </a:spcBef>
              <a:spcAft>
                <a:spcPts val="0"/>
              </a:spcAft>
              <a:buSzPts val="1100"/>
              <a:buChar char="-"/>
            </a:pPr>
            <a:r>
              <a:rPr lang="en"/>
              <a:t>This is the final design.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We stuck to our lavender and navy blue colour scheme, however we partnered those colours with a lighter colour palette. We felt like this gave our StockWizard website a sleek and professional look.</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e306cd98c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e306cd98c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**DYLAN**</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FFFFFF"/>
            </a:gs>
            <a:gs pos="100000">
              <a:srgbClr val="B3B3B3"/>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jp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3483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The extremely talented and versatile team of</a:t>
            </a:r>
            <a:endParaRPr/>
          </a:p>
          <a:p>
            <a:pPr indent="0" lvl="0" marL="0" rtl="0" algn="ctr">
              <a:spcBef>
                <a:spcPts val="0"/>
              </a:spcBef>
              <a:spcAft>
                <a:spcPts val="0"/>
              </a:spcAft>
              <a:buNone/>
            </a:pPr>
            <a:r>
              <a:rPr lang="en"/>
              <a:t>Chi, Dylan, Hasan and Hollie present to you</a:t>
            </a:r>
            <a:endParaRPr/>
          </a:p>
        </p:txBody>
      </p:sp>
      <p:pic>
        <p:nvPicPr>
          <p:cNvPr id="55" name="Google Shape;55;p13"/>
          <p:cNvPicPr preferRelativeResize="0"/>
          <p:nvPr/>
        </p:nvPicPr>
        <p:blipFill>
          <a:blip r:embed="rId3">
            <a:alphaModFix/>
          </a:blip>
          <a:stretch>
            <a:fillRect/>
          </a:stretch>
        </p:blipFill>
        <p:spPr>
          <a:xfrm>
            <a:off x="2000250" y="575088"/>
            <a:ext cx="5143500" cy="4298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Process continued…</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Breakdown of tasks and jobs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challenges and success’</a:t>
            </a:r>
            <a:endParaRPr/>
          </a:p>
        </p:txBody>
      </p:sp>
      <p:pic>
        <p:nvPicPr>
          <p:cNvPr id="116" name="Google Shape;116;p23"/>
          <p:cNvPicPr preferRelativeResize="0"/>
          <p:nvPr/>
        </p:nvPicPr>
        <p:blipFill>
          <a:blip r:embed="rId3">
            <a:alphaModFix/>
          </a:blip>
          <a:stretch>
            <a:fillRect/>
          </a:stretch>
        </p:blipFill>
        <p:spPr>
          <a:xfrm>
            <a:off x="116025" y="1597500"/>
            <a:ext cx="3944400" cy="2600450"/>
          </a:xfrm>
          <a:prstGeom prst="rect">
            <a:avLst/>
          </a:prstGeom>
          <a:noFill/>
          <a:ln>
            <a:noFill/>
          </a:ln>
        </p:spPr>
      </p:pic>
      <p:pic>
        <p:nvPicPr>
          <p:cNvPr id="117" name="Google Shape;117;p23"/>
          <p:cNvPicPr preferRelativeResize="0"/>
          <p:nvPr/>
        </p:nvPicPr>
        <p:blipFill>
          <a:blip r:embed="rId4">
            <a:alphaModFix/>
          </a:blip>
          <a:stretch>
            <a:fillRect/>
          </a:stretch>
        </p:blipFill>
        <p:spPr>
          <a:xfrm>
            <a:off x="4907273" y="1597500"/>
            <a:ext cx="3704602" cy="2676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Directions for future development</a:t>
            </a:r>
            <a:endParaRPr/>
          </a:p>
        </p:txBody>
      </p:sp>
      <p:sp>
        <p:nvSpPr>
          <p:cNvPr id="123" name="Google Shape;12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en"/>
              <a:t>User registration </a:t>
            </a:r>
            <a:endParaRPr/>
          </a:p>
          <a:p>
            <a:pPr indent="-342900" lvl="0" marL="457200" rtl="0" algn="l">
              <a:spcBef>
                <a:spcPts val="0"/>
              </a:spcBef>
              <a:spcAft>
                <a:spcPts val="0"/>
              </a:spcAft>
              <a:buSzPts val="1800"/>
              <a:buAutoNum type="arabicParenR"/>
            </a:pPr>
            <a:r>
              <a:rPr lang="en"/>
              <a:t>Comparison </a:t>
            </a:r>
            <a:endParaRPr/>
          </a:p>
          <a:p>
            <a:pPr indent="-342900" lvl="0" marL="457200" rtl="0" algn="l">
              <a:spcBef>
                <a:spcPts val="0"/>
              </a:spcBef>
              <a:spcAft>
                <a:spcPts val="0"/>
              </a:spcAft>
              <a:buSzPts val="1800"/>
              <a:buAutoNum type="arabicParenR"/>
            </a:pPr>
            <a:r>
              <a:rPr lang="en"/>
              <a:t>Monetise</a:t>
            </a:r>
            <a:endParaRPr/>
          </a:p>
          <a:p>
            <a:pPr indent="-342900" lvl="0" marL="457200" rtl="0" algn="l">
              <a:spcBef>
                <a:spcPts val="0"/>
              </a:spcBef>
              <a:spcAft>
                <a:spcPts val="0"/>
              </a:spcAft>
              <a:buSzPts val="1800"/>
              <a:buAutoNum type="arabicParenR"/>
            </a:pPr>
            <a:r>
              <a:rPr lang="en"/>
              <a:t>Mobile application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Links:</a:t>
            </a:r>
            <a:endParaRPr/>
          </a:p>
        </p:txBody>
      </p:sp>
      <p:sp>
        <p:nvSpPr>
          <p:cNvPr id="129" name="Google Shape;12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Deployed </a:t>
            </a:r>
            <a:endParaRPr/>
          </a:p>
          <a:p>
            <a:pPr indent="0" lvl="0" marL="0" rtl="0" algn="l">
              <a:spcBef>
                <a:spcPts val="1200"/>
              </a:spcBef>
              <a:spcAft>
                <a:spcPts val="1200"/>
              </a:spcAft>
              <a:buNone/>
            </a:pPr>
            <a:r>
              <a:rPr lang="en"/>
              <a:t>GitHub repository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of the Website</a:t>
            </a:r>
            <a:endParaRPr/>
          </a:p>
        </p:txBody>
      </p:sp>
      <p:sp>
        <p:nvSpPr>
          <p:cNvPr id="135" name="Google Shape;13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 function (search, showing of chart and news)</a:t>
            </a:r>
            <a:endParaRPr/>
          </a:p>
          <a:p>
            <a:pPr indent="0" lvl="0" marL="0" rtl="0" algn="l">
              <a:spcBef>
                <a:spcPts val="1200"/>
              </a:spcBef>
              <a:spcAft>
                <a:spcPts val="0"/>
              </a:spcAft>
              <a:buNone/>
            </a:pPr>
            <a:r>
              <a:rPr lang="en"/>
              <a:t>- search history saving</a:t>
            </a:r>
            <a:endParaRPr/>
          </a:p>
          <a:p>
            <a:pPr indent="0" lvl="0" marL="0" rtl="0" algn="l">
              <a:spcBef>
                <a:spcPts val="1200"/>
              </a:spcBef>
              <a:spcAft>
                <a:spcPts val="0"/>
              </a:spcAft>
              <a:buNone/>
            </a:pPr>
            <a:r>
              <a:rPr lang="en"/>
              <a:t>- error handling (if there are errors, the button will not be created)</a:t>
            </a:r>
            <a:endParaRPr/>
          </a:p>
          <a:p>
            <a:pPr indent="0" lvl="0" marL="0" rtl="0" algn="l">
              <a:spcBef>
                <a:spcPts val="1200"/>
              </a:spcBef>
              <a:spcAft>
                <a:spcPts val="0"/>
              </a:spcAft>
              <a:buNone/>
            </a:pPr>
            <a:r>
              <a:rPr lang="en"/>
              <a:t>- responsive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subTitle"/>
          </p:nvPr>
        </p:nvSpPr>
        <p:spPr>
          <a:xfrm>
            <a:off x="66725" y="105900"/>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solidFill>
                  <a:schemeClr val="dk1"/>
                </a:solidFill>
              </a:rPr>
              <a:t>Why StockWizard???</a:t>
            </a:r>
            <a:endParaRPr sz="4000">
              <a:solidFill>
                <a:schemeClr val="dk1"/>
              </a:solidFill>
            </a:endParaRPr>
          </a:p>
        </p:txBody>
      </p:sp>
      <p:pic>
        <p:nvPicPr>
          <p:cNvPr id="61" name="Google Shape;61;p14"/>
          <p:cNvPicPr preferRelativeResize="0"/>
          <p:nvPr/>
        </p:nvPicPr>
        <p:blipFill>
          <a:blip r:embed="rId3">
            <a:alphaModFix/>
          </a:blip>
          <a:stretch>
            <a:fillRect/>
          </a:stretch>
        </p:blipFill>
        <p:spPr>
          <a:xfrm>
            <a:off x="1618525" y="898500"/>
            <a:ext cx="5906949" cy="3737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0" y="69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Inspiration:</a:t>
            </a:r>
            <a:endParaRPr/>
          </a:p>
        </p:txBody>
      </p:sp>
      <p:pic>
        <p:nvPicPr>
          <p:cNvPr id="67" name="Google Shape;67;p15"/>
          <p:cNvPicPr preferRelativeResize="0"/>
          <p:nvPr/>
        </p:nvPicPr>
        <p:blipFill rotWithShape="1">
          <a:blip r:embed="rId3">
            <a:alphaModFix/>
          </a:blip>
          <a:srcRect b="0" l="0" r="0" t="4997"/>
          <a:stretch/>
        </p:blipFill>
        <p:spPr>
          <a:xfrm>
            <a:off x="1914900" y="726150"/>
            <a:ext cx="1987475" cy="4086374"/>
          </a:xfrm>
          <a:prstGeom prst="rect">
            <a:avLst/>
          </a:prstGeom>
          <a:noFill/>
          <a:ln>
            <a:noFill/>
          </a:ln>
        </p:spPr>
      </p:pic>
      <p:pic>
        <p:nvPicPr>
          <p:cNvPr id="68" name="Google Shape;68;p15"/>
          <p:cNvPicPr preferRelativeResize="0"/>
          <p:nvPr/>
        </p:nvPicPr>
        <p:blipFill rotWithShape="1">
          <a:blip r:embed="rId4">
            <a:alphaModFix/>
          </a:blip>
          <a:srcRect b="0" l="0" r="0" t="4997"/>
          <a:stretch/>
        </p:blipFill>
        <p:spPr>
          <a:xfrm>
            <a:off x="4572000" y="726150"/>
            <a:ext cx="1987475" cy="40863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Concept </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As a user I want to be able to query stock data and news data by putting in the code of stock </a:t>
            </a:r>
            <a:r>
              <a:rPr lang="en"/>
              <a:t>in</a:t>
            </a:r>
            <a:r>
              <a:rPr lang="en"/>
              <a:t> a specified period.</a:t>
            </a:r>
            <a:endParaRPr/>
          </a:p>
          <a:p>
            <a:pPr indent="0" lvl="0" marL="457200" rtl="0" algn="l">
              <a:spcBef>
                <a:spcPts val="1200"/>
              </a:spcBef>
              <a:spcAft>
                <a:spcPts val="0"/>
              </a:spcAft>
              <a:buNone/>
            </a:pPr>
            <a:r>
              <a:rPr lang="en"/>
              <a:t>As a user, I want to display the chart and the news in the same platform for the specified period.</a:t>
            </a:r>
            <a:endParaRPr/>
          </a:p>
          <a:p>
            <a:pPr indent="0" lvl="0" marL="457200" rtl="0" algn="l">
              <a:spcBef>
                <a:spcPts val="1200"/>
              </a:spcBef>
              <a:spcAft>
                <a:spcPts val="0"/>
              </a:spcAft>
              <a:buNone/>
            </a:pPr>
            <a:r>
              <a:rPr lang="en"/>
              <a:t>As a user I want to be able to save the search history.</a:t>
            </a:r>
            <a:endParaRPr/>
          </a:p>
          <a:p>
            <a:pPr indent="0" lvl="0" marL="457200" rtl="0" algn="l">
              <a:spcBef>
                <a:spcPts val="1200"/>
              </a:spcBef>
              <a:spcAft>
                <a:spcPts val="0"/>
              </a:spcAft>
              <a:buNone/>
            </a:pPr>
            <a:r>
              <a:rPr lang="en"/>
              <a:t>As a user I want to be able to click on each search history and display the chart and news for the stored stock and dates.</a:t>
            </a:r>
            <a:endParaRPr/>
          </a:p>
          <a:p>
            <a:pPr indent="0" lvl="0" marL="457200" rtl="0" algn="l">
              <a:spcBef>
                <a:spcPts val="1200"/>
              </a:spcBef>
              <a:spcAft>
                <a:spcPts val="1200"/>
              </a:spcAft>
              <a:buNone/>
            </a:pPr>
            <a:r>
              <a:rPr lang="en"/>
              <a:t>As a user I want the application to be able to handle error.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0" y="98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plan:</a:t>
            </a:r>
            <a:endParaRPr/>
          </a:p>
        </p:txBody>
      </p:sp>
      <p:pic>
        <p:nvPicPr>
          <p:cNvPr id="80" name="Google Shape;80;p17"/>
          <p:cNvPicPr preferRelativeResize="0"/>
          <p:nvPr/>
        </p:nvPicPr>
        <p:blipFill>
          <a:blip r:embed="rId3">
            <a:alphaModFix/>
          </a:blip>
          <a:stretch>
            <a:fillRect/>
          </a:stretch>
        </p:blipFill>
        <p:spPr>
          <a:xfrm>
            <a:off x="1313825" y="813663"/>
            <a:ext cx="6516344" cy="382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1724400" y="183350"/>
            <a:ext cx="5695200" cy="9123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2500">
                <a:solidFill>
                  <a:schemeClr val="dk1"/>
                </a:solidFill>
              </a:rPr>
              <a:t>The First Design:</a:t>
            </a:r>
            <a:endParaRPr sz="2500">
              <a:solidFill>
                <a:schemeClr val="dk1"/>
              </a:solidFill>
            </a:endParaRPr>
          </a:p>
        </p:txBody>
      </p:sp>
      <p:pic>
        <p:nvPicPr>
          <p:cNvPr id="86" name="Google Shape;86;p18"/>
          <p:cNvPicPr preferRelativeResize="0"/>
          <p:nvPr/>
        </p:nvPicPr>
        <p:blipFill>
          <a:blip r:embed="rId3">
            <a:alphaModFix/>
          </a:blip>
          <a:stretch>
            <a:fillRect/>
          </a:stretch>
        </p:blipFill>
        <p:spPr>
          <a:xfrm>
            <a:off x="1088675" y="1095650"/>
            <a:ext cx="6966651" cy="36608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Design once the 2 APIs were integrated</a:t>
            </a:r>
            <a:endParaRPr/>
          </a:p>
        </p:txBody>
      </p:sp>
      <p:pic>
        <p:nvPicPr>
          <p:cNvPr id="92" name="Google Shape;92;p19"/>
          <p:cNvPicPr preferRelativeResize="0"/>
          <p:nvPr/>
        </p:nvPicPr>
        <p:blipFill>
          <a:blip r:embed="rId3">
            <a:alphaModFix/>
          </a:blip>
          <a:stretch>
            <a:fillRect/>
          </a:stretch>
        </p:blipFill>
        <p:spPr>
          <a:xfrm>
            <a:off x="1088675" y="1161100"/>
            <a:ext cx="6966625" cy="37175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final product:</a:t>
            </a:r>
            <a:endParaRPr/>
          </a:p>
        </p:txBody>
      </p:sp>
      <p:pic>
        <p:nvPicPr>
          <p:cNvPr id="98" name="Google Shape;98;p20"/>
          <p:cNvPicPr preferRelativeResize="0"/>
          <p:nvPr/>
        </p:nvPicPr>
        <p:blipFill>
          <a:blip r:embed="rId3">
            <a:alphaModFix/>
          </a:blip>
          <a:stretch>
            <a:fillRect/>
          </a:stretch>
        </p:blipFill>
        <p:spPr>
          <a:xfrm>
            <a:off x="1445325" y="1132313"/>
            <a:ext cx="6139950" cy="34567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Process…</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Technologies</a:t>
            </a:r>
            <a:endParaRPr/>
          </a:p>
          <a:p>
            <a:pPr indent="0" lvl="0" marL="0" rtl="0" algn="l">
              <a:spcBef>
                <a:spcPts val="1200"/>
              </a:spcBef>
              <a:spcAft>
                <a:spcPts val="0"/>
              </a:spcAft>
              <a:buNone/>
            </a:pPr>
            <a:r>
              <a:rPr lang="en"/>
              <a:t>We used two API’s in this application, PolygonAPI and NewsAPI. PolygonAPI fetches the stock data in a period and the information regarding the news of that particular ticker.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