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163" autoAdjust="0"/>
    <p:restoredTop sz="94947" autoAdjust="0"/>
  </p:normalViewPr>
  <p:slideViewPr>
    <p:cSldViewPr snapToGrid="0">
      <p:cViewPr>
        <p:scale>
          <a:sx n="23" d="100"/>
          <a:sy n="23" d="100"/>
        </p:scale>
        <p:origin x="2376" y="30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4/5/22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dirty="0"/>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4/5/22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dirty="0"/>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pPr>
            <a:r>
              <a:rPr lang="en-US" dirty="0">
                <a:solidFill>
                  <a:prstClr val="white">
                    <a:lumMod val="50000"/>
                  </a:prstClr>
                </a:solidFill>
                <a:cs typeface="Calibri" panose="020F0502020204030204" pitchFamily="34" charset="0"/>
              </a:rPr>
              <a:t>To change this poster, replace our </a:t>
            </a:r>
            <a:r>
              <a:rPr lang="en-US" baseline="0" dirty="0">
                <a:solidFill>
                  <a:prstClr val="white">
                    <a:lumMod val="50000"/>
                  </a:prstClr>
                </a:solidFill>
                <a:cs typeface="Calibri" panose="020F0502020204030204" pitchFamily="34" charset="0"/>
              </a:rPr>
              <a:t>sample content with your own</a:t>
            </a:r>
            <a:r>
              <a:rPr lang="en-US" dirty="0">
                <a:solidFill>
                  <a:prstClr val="white">
                    <a:lumMod val="50000"/>
                  </a:prstClr>
                </a:solidFill>
                <a:cs typeface="Calibri" panose="020F0502020204030204" pitchFamily="34" charset="0"/>
              </a:rPr>
              <a:t>. Or, if you'd rather start</a:t>
            </a:r>
            <a:r>
              <a:rPr lang="en-US" baseline="0" dirty="0">
                <a:solidFill>
                  <a:prstClr val="white">
                    <a:lumMod val="50000"/>
                  </a:prstClr>
                </a:solidFill>
                <a:cs typeface="Calibri" panose="020F0502020204030204" pitchFamily="34" charset="0"/>
              </a:rPr>
              <a:t> from a clean slate, use the New Slide button on the Home tab to insert a new page, then enter your text and content in the empty placeholders.</a:t>
            </a:r>
            <a:r>
              <a:rPr lang="en-US" dirty="0">
                <a:solidFill>
                  <a:prstClr val="white">
                    <a:lumMod val="50000"/>
                  </a:prstClr>
                </a:solidFill>
                <a:cs typeface="Calibri" panose="020F0502020204030204" pitchFamily="34" charset="0"/>
              </a:rPr>
              <a:t> If you need more placeholders for titles, subtitles or body text, copy any of the existing placeholders, then drag the new one into place. </a:t>
            </a:r>
            <a:endParaRPr lang="en-US" sz="1200" dirty="0">
              <a:solidFill>
                <a:prstClr val="white">
                  <a:lumMod val="50000"/>
                </a:prstClr>
              </a:solidFill>
              <a:cs typeface="Calibri" panose="020F0502020204030204" pitchFamily="34" charset="0"/>
            </a:endParaRP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dirty="0"/>
          </a:p>
        </p:txBody>
      </p:sp>
    </p:spTree>
    <p:extLst>
      <p:ext uri="{BB962C8B-B14F-4D97-AF65-F5344CB8AC3E}">
        <p14:creationId xmlns:p14="http://schemas.microsoft.com/office/powerpoint/2010/main" val="195355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3" y="0"/>
            <a:ext cx="45864782" cy="32895542"/>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6158947" y="5607979"/>
            <a:ext cx="31613395" cy="21781517"/>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6523639" y="9865334"/>
            <a:ext cx="30856536" cy="8691053"/>
          </a:xfrm>
        </p:spPr>
        <p:txBody>
          <a:bodyPr bIns="0" anchor="b">
            <a:normAutofit/>
          </a:bodyPr>
          <a:lstStyle>
            <a:lvl1pPr algn="ctr">
              <a:lnSpc>
                <a:spcPct val="80000"/>
              </a:lnSpc>
              <a:defRPr sz="23040" spc="-542">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6523639" y="18919162"/>
            <a:ext cx="30856536" cy="6403776"/>
          </a:xfrm>
        </p:spPr>
        <p:txBody>
          <a:bodyPr tIns="0">
            <a:normAutofit/>
          </a:bodyPr>
          <a:lstStyle>
            <a:lvl1pPr marL="0" indent="0" algn="ctr">
              <a:lnSpc>
                <a:spcPct val="100000"/>
              </a:lnSpc>
              <a:buNone/>
              <a:defRPr sz="8640" b="0">
                <a:solidFill>
                  <a:srgbClr val="FFFEFF"/>
                </a:solidFill>
              </a:defRPr>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a:xfrm>
            <a:off x="3072384" y="1536192"/>
            <a:ext cx="13167360" cy="1536192"/>
          </a:xfrm>
        </p:spPr>
        <p:txBody>
          <a:bodyPr vert="horz" lIns="91440" tIns="45720" rIns="91440" bIns="45720" rtlCol="0" anchor="ctr"/>
          <a:lstStyle>
            <a:lvl1pPr>
              <a:defRPr lang="en-US"/>
            </a:lvl1pPr>
          </a:lstStyle>
          <a:p>
            <a:fld id="{ECAA57DF-1C19-4726-AB84-014692BAD8F5}" type="datetimeFigureOut">
              <a:rPr lang="en-US" smtClean="0"/>
              <a:pPr/>
              <a:t>4/5/22</a:t>
            </a:fld>
            <a:endParaRPr lang="en-US" dirty="0"/>
          </a:p>
        </p:txBody>
      </p:sp>
      <p:sp>
        <p:nvSpPr>
          <p:cNvPr id="5" name="Footer Placeholder 4"/>
          <p:cNvSpPr>
            <a:spLocks noGrp="1"/>
          </p:cNvSpPr>
          <p:nvPr>
            <p:ph type="ftr" sz="quarter" idx="11"/>
          </p:nvPr>
        </p:nvSpPr>
        <p:spPr>
          <a:xfrm>
            <a:off x="3072384" y="29889907"/>
            <a:ext cx="37702541" cy="1536192"/>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195224316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1373882" y="2"/>
            <a:ext cx="45224443" cy="32918405"/>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3072384" y="8158029"/>
            <a:ext cx="15775450" cy="166580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74175" y="11279645"/>
            <a:ext cx="14946312" cy="11869315"/>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195295" y="3814651"/>
            <a:ext cx="19659086" cy="252340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A57DF-1C19-4726-AB84-014692BAD8F5}" type="datetimeFigureOut">
              <a:rPr lang="en-US" smtClean="0"/>
              <a:pPr/>
              <a:t>4/5/22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185965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3" y="2"/>
            <a:ext cx="45224443" cy="32918405"/>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25095043" y="8158029"/>
            <a:ext cx="15775450" cy="166580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25505325" y="11279638"/>
            <a:ext cx="14937826" cy="11831765"/>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087641" y="3853478"/>
            <a:ext cx="19767797" cy="25223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072384" y="1536192"/>
            <a:ext cx="13167360" cy="1536192"/>
          </a:xfrm>
        </p:spPr>
        <p:txBody>
          <a:bodyPr/>
          <a:lstStyle/>
          <a:p>
            <a:fld id="{ECAA57DF-1C19-4726-AB84-014692BAD8F5}" type="datetimeFigureOut">
              <a:rPr lang="en-US" smtClean="0"/>
              <a:pPr/>
              <a:t>4/5/22</a:t>
            </a:fld>
            <a:endParaRPr lang="en-US" dirty="0"/>
          </a:p>
        </p:txBody>
      </p:sp>
      <p:sp>
        <p:nvSpPr>
          <p:cNvPr id="5" name="Footer Placeholder 4"/>
          <p:cNvSpPr>
            <a:spLocks noGrp="1"/>
          </p:cNvSpPr>
          <p:nvPr>
            <p:ph type="ftr" sz="quarter" idx="11"/>
          </p:nvPr>
        </p:nvSpPr>
        <p:spPr>
          <a:xfrm>
            <a:off x="3072384" y="29889907"/>
            <a:ext cx="37702541" cy="1536192"/>
          </a:xfrm>
        </p:spPr>
        <p:txBody>
          <a:bodyPr/>
          <a:lstStyle/>
          <a:p>
            <a:endParaRPr lang="en-US" dirty="0"/>
          </a:p>
        </p:txBody>
      </p:sp>
      <p:sp>
        <p:nvSpPr>
          <p:cNvPr id="6" name="Slide Number Placeholder 5"/>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4269877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4/5/22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dirty="0"/>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4161035853"/>
      </p:ext>
    </p:extLst>
  </p:cSld>
  <p:clrMapOvr>
    <a:masterClrMapping/>
  </p:clrMapOvr>
  <p:extLst>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1373882" y="2"/>
            <a:ext cx="45224443" cy="32918405"/>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3072384" y="8158029"/>
            <a:ext cx="15775450" cy="166580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82659" y="11279635"/>
            <a:ext cx="14937830" cy="11831770"/>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195298" y="3855293"/>
            <a:ext cx="19638768" cy="2519338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A57DF-1C19-4726-AB84-014692BAD8F5}" type="datetimeFigureOut">
              <a:rPr lang="en-US" smtClean="0"/>
              <a:pPr/>
              <a:t>4/5/22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403234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3" y="0"/>
            <a:ext cx="45864782" cy="32895542"/>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1536685" y="5562730"/>
            <a:ext cx="20724883" cy="21781517"/>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1899910" y="9738370"/>
            <a:ext cx="19982170" cy="8315875"/>
          </a:xfrm>
        </p:spPr>
        <p:txBody>
          <a:bodyPr bIns="0" anchor="b">
            <a:normAutofit/>
          </a:bodyPr>
          <a:lstStyle>
            <a:lvl1pPr algn="ctr">
              <a:defRPr sz="1728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11899910" y="18448025"/>
            <a:ext cx="19982170" cy="6845266"/>
          </a:xfrm>
        </p:spPr>
        <p:txBody>
          <a:bodyPr tIns="0">
            <a:normAutofit/>
          </a:bodyPr>
          <a:lstStyle>
            <a:lvl1pPr marL="0" indent="0" algn="ctr">
              <a:buNone/>
              <a:defRPr sz="7680">
                <a:solidFill>
                  <a:srgbClr val="FFFEFF"/>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072384" y="1536192"/>
            <a:ext cx="13167360" cy="1536192"/>
          </a:xfrm>
        </p:spPr>
        <p:txBody>
          <a:bodyPr/>
          <a:lstStyle/>
          <a:p>
            <a:fld id="{ECAA57DF-1C19-4726-AB84-014692BAD8F5}" type="datetimeFigureOut">
              <a:rPr lang="en-US" smtClean="0"/>
              <a:pPr/>
              <a:t>4/5/22</a:t>
            </a:fld>
            <a:endParaRPr lang="en-US" dirty="0"/>
          </a:p>
        </p:txBody>
      </p:sp>
      <p:sp>
        <p:nvSpPr>
          <p:cNvPr id="5" name="Footer Placeholder 4"/>
          <p:cNvSpPr>
            <a:spLocks noGrp="1"/>
          </p:cNvSpPr>
          <p:nvPr>
            <p:ph type="ftr" sz="quarter" idx="11"/>
          </p:nvPr>
        </p:nvSpPr>
        <p:spPr>
          <a:xfrm>
            <a:off x="3072384" y="29889907"/>
            <a:ext cx="37702541" cy="1536192"/>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123481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1373882" y="2"/>
            <a:ext cx="45224443" cy="32918405"/>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3072384" y="8158029"/>
            <a:ext cx="15775450" cy="166580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55772" y="11304327"/>
            <a:ext cx="14986382" cy="1180707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1230467" y="3859339"/>
            <a:ext cx="19640035" cy="118048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217359" y="17208499"/>
            <a:ext cx="19653139" cy="118591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072384" y="1536192"/>
            <a:ext cx="13167360" cy="1536192"/>
          </a:xfrm>
        </p:spPr>
        <p:txBody>
          <a:bodyPr/>
          <a:lstStyle/>
          <a:p>
            <a:fld id="{ECAA57DF-1C19-4726-AB84-014692BAD8F5}" type="datetimeFigureOut">
              <a:rPr lang="en-US" smtClean="0"/>
              <a:pPr/>
              <a:t>4/5/22</a:t>
            </a:fld>
            <a:endParaRPr lang="en-US" dirty="0"/>
          </a:p>
        </p:txBody>
      </p:sp>
      <p:sp>
        <p:nvSpPr>
          <p:cNvPr id="6" name="Footer Placeholder 5"/>
          <p:cNvSpPr>
            <a:spLocks noGrp="1"/>
          </p:cNvSpPr>
          <p:nvPr>
            <p:ph type="ftr" sz="quarter" idx="11"/>
          </p:nvPr>
        </p:nvSpPr>
        <p:spPr>
          <a:xfrm>
            <a:off x="3072384" y="29889907"/>
            <a:ext cx="37702541" cy="1536192"/>
          </a:xfrm>
        </p:spPr>
        <p:txBody>
          <a:bodyPr/>
          <a:lstStyle/>
          <a:p>
            <a:endParaRPr lang="en-US" dirty="0"/>
          </a:p>
        </p:txBody>
      </p:sp>
      <p:sp>
        <p:nvSpPr>
          <p:cNvPr id="7" name="Slide Number Placeholder 6"/>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236024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1373882" y="2"/>
            <a:ext cx="45224443" cy="32918405"/>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3072384" y="8158029"/>
            <a:ext cx="15775450" cy="166580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55772" y="11308071"/>
            <a:ext cx="14986382" cy="11803334"/>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591740" y="3850560"/>
            <a:ext cx="18264590" cy="3291840"/>
          </a:xfrm>
        </p:spPr>
        <p:txBody>
          <a:bodyPr anchor="ctr">
            <a:noAutofit/>
          </a:bodyPr>
          <a:lstStyle>
            <a:lvl1pPr marL="0" indent="0" algn="l">
              <a:lnSpc>
                <a:spcPct val="100000"/>
              </a:lnSpc>
              <a:buNone/>
              <a:defRPr sz="8640" b="0" cap="all" baseline="0">
                <a:solidFill>
                  <a:schemeClr val="accent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591853" y="7142395"/>
            <a:ext cx="18262435" cy="85217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536050" y="17210486"/>
            <a:ext cx="18334440" cy="3291840"/>
          </a:xfrm>
        </p:spPr>
        <p:txBody>
          <a:bodyPr anchor="ctr">
            <a:noAutofit/>
          </a:bodyPr>
          <a:lstStyle>
            <a:lvl1pPr marL="0" indent="0" algn="l">
              <a:lnSpc>
                <a:spcPct val="100000"/>
              </a:lnSpc>
              <a:buNone/>
              <a:defRPr sz="8640" b="0" cap="all" baseline="0">
                <a:solidFill>
                  <a:schemeClr val="accent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22536050" y="20497594"/>
            <a:ext cx="18334440" cy="8569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072384" y="1536192"/>
            <a:ext cx="13167360" cy="1536192"/>
          </a:xfrm>
        </p:spPr>
        <p:txBody>
          <a:bodyPr/>
          <a:lstStyle/>
          <a:p>
            <a:fld id="{ECAA57DF-1C19-4726-AB84-014692BAD8F5}" type="datetimeFigureOut">
              <a:rPr lang="en-US" smtClean="0"/>
              <a:pPr/>
              <a:t>4/5/22</a:t>
            </a:fld>
            <a:endParaRPr lang="en-US" dirty="0"/>
          </a:p>
        </p:txBody>
      </p:sp>
      <p:sp>
        <p:nvSpPr>
          <p:cNvPr id="8" name="Footer Placeholder 7"/>
          <p:cNvSpPr>
            <a:spLocks noGrp="1"/>
          </p:cNvSpPr>
          <p:nvPr>
            <p:ph type="ftr" sz="quarter" idx="11"/>
          </p:nvPr>
        </p:nvSpPr>
        <p:spPr>
          <a:xfrm>
            <a:off x="3072384" y="29889907"/>
            <a:ext cx="37702541" cy="1536192"/>
          </a:xfrm>
        </p:spPr>
        <p:txBody>
          <a:bodyPr/>
          <a:lstStyle/>
          <a:p>
            <a:endParaRPr lang="en-US" dirty="0"/>
          </a:p>
        </p:txBody>
      </p:sp>
      <p:sp>
        <p:nvSpPr>
          <p:cNvPr id="9" name="Slide Number Placeholder 8"/>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1286832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1373882" y="2"/>
            <a:ext cx="45224443" cy="32918405"/>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3072384" y="8158029"/>
            <a:ext cx="15775450" cy="166580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82661" y="11279635"/>
            <a:ext cx="14937826" cy="11831770"/>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pPr/>
              <a:t>4/5/22</a:t>
            </a:fld>
            <a:endParaRPr lang="en-US" dirty="0"/>
          </a:p>
        </p:txBody>
      </p:sp>
      <p:sp>
        <p:nvSpPr>
          <p:cNvPr id="4" name="Footer Placeholder 3"/>
          <p:cNvSpPr>
            <a:spLocks noGrp="1"/>
          </p:cNvSpPr>
          <p:nvPr>
            <p:ph type="ftr" sz="quarter" idx="11"/>
          </p:nvPr>
        </p:nvSpPr>
        <p:spPr>
          <a:xfrm>
            <a:off x="3072384" y="29889907"/>
            <a:ext cx="37702541" cy="1536192"/>
          </a:xfrm>
        </p:spPr>
        <p:txBody>
          <a:bodyPr/>
          <a:lstStyle/>
          <a:p>
            <a:endParaRPr lang="en-US" dirty="0"/>
          </a:p>
        </p:txBody>
      </p:sp>
      <p:sp>
        <p:nvSpPr>
          <p:cNvPr id="5" name="Slide Number Placeholder 4"/>
          <p:cNvSpPr>
            <a:spLocks noGrp="1"/>
          </p:cNvSpPr>
          <p:nvPr>
            <p:ph type="sldNum" sz="quarter" idx="12"/>
          </p:nvPr>
        </p:nvSpPr>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249240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072384" y="1536192"/>
            <a:ext cx="13167360" cy="1536192"/>
          </a:xfrm>
        </p:spPr>
        <p:txBody>
          <a:bodyPr/>
          <a:lstStyle/>
          <a:p>
            <a:fld id="{ECAA57DF-1C19-4726-AB84-014692BAD8F5}" type="datetimeFigureOut">
              <a:rPr lang="en-US" smtClean="0"/>
              <a:pPr/>
              <a:t>4/5/22</a:t>
            </a:fld>
            <a:endParaRPr lang="en-US" dirty="0"/>
          </a:p>
        </p:txBody>
      </p:sp>
      <p:sp>
        <p:nvSpPr>
          <p:cNvPr id="3" name="Footer Placeholder 2"/>
          <p:cNvSpPr>
            <a:spLocks noGrp="1"/>
          </p:cNvSpPr>
          <p:nvPr>
            <p:ph type="ftr" sz="quarter" idx="11"/>
          </p:nvPr>
        </p:nvSpPr>
        <p:spPr>
          <a:xfrm>
            <a:off x="3072384" y="29889907"/>
            <a:ext cx="37702541" cy="1536192"/>
          </a:xfrm>
        </p:spPr>
        <p:txBody>
          <a:bodyPr/>
          <a:lstStyle/>
          <a:p>
            <a:endParaRPr lang="en-US" dirty="0"/>
          </a:p>
        </p:txBody>
      </p:sp>
      <p:sp>
        <p:nvSpPr>
          <p:cNvPr id="4" name="Slide Number Placeholder 3"/>
          <p:cNvSpPr>
            <a:spLocks noGrp="1"/>
          </p:cNvSpPr>
          <p:nvPr>
            <p:ph type="sldNum" sz="quarter" idx="12"/>
          </p:nvPr>
        </p:nvSpPr>
        <p:spPr>
          <a:xfrm>
            <a:off x="37483085" y="1536192"/>
            <a:ext cx="3291840" cy="1536192"/>
          </a:xfrm>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404741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1373882" y="2"/>
            <a:ext cx="45224443" cy="32918405"/>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3072384" y="8158029"/>
            <a:ext cx="15775450" cy="166580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482661" y="11279638"/>
            <a:ext cx="14937826" cy="5881915"/>
          </a:xfrm>
        </p:spPr>
        <p:txBody>
          <a:bodyPr bIns="0" anchor="b">
            <a:noAutofit/>
          </a:bodyPr>
          <a:lstStyle>
            <a:lvl1pPr algn="ctr">
              <a:defRPr sz="1344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195295" y="3846674"/>
            <a:ext cx="19659086" cy="2519757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82661" y="17161555"/>
            <a:ext cx="14937826" cy="5949850"/>
          </a:xfrm>
        </p:spPr>
        <p:txBody>
          <a:bodyPr>
            <a:normAutofit/>
          </a:bodyPr>
          <a:lstStyle>
            <a:lvl1pPr marL="0" indent="0" algn="ctr">
              <a:buNone/>
              <a:defRPr sz="6720">
                <a:solidFill>
                  <a:srgbClr val="FFFEFF"/>
                </a:soli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ECAA57DF-1C19-4726-AB84-014692BAD8F5}" type="datetimeFigureOut">
              <a:rPr lang="en-US" smtClean="0"/>
              <a:pPr/>
              <a:t>4/5/22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1819135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3" y="0"/>
            <a:ext cx="45864782" cy="32895542"/>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093422" y="8151994"/>
            <a:ext cx="20917210" cy="16658016"/>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27142445" y="0"/>
            <a:ext cx="16748755" cy="32918400"/>
          </a:xfrm>
          <a:solidFill>
            <a:schemeClr val="bg1">
              <a:lumMod val="65000"/>
              <a:lumOff val="35000"/>
            </a:schemeClr>
          </a:solidFill>
          <a:ln w="9525" cap="sq">
            <a:noFill/>
            <a:miter lim="800000"/>
          </a:ln>
          <a:effectLst/>
        </p:spPr>
        <p:txBody>
          <a:bodyPr anchor="t"/>
          <a:lstStyle>
            <a:lvl1pPr marL="0" indent="0" algn="ctr">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2" name="Title 1"/>
          <p:cNvSpPr>
            <a:spLocks noGrp="1"/>
          </p:cNvSpPr>
          <p:nvPr>
            <p:ph type="title"/>
          </p:nvPr>
        </p:nvSpPr>
        <p:spPr>
          <a:xfrm>
            <a:off x="3473208" y="11214732"/>
            <a:ext cx="20148797" cy="6074587"/>
          </a:xfrm>
        </p:spPr>
        <p:txBody>
          <a:bodyPr bIns="0" anchor="b">
            <a:normAutofit/>
          </a:bodyPr>
          <a:lstStyle>
            <a:lvl1pPr>
              <a:defRPr sz="1536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3467107" y="17289319"/>
            <a:ext cx="20156419" cy="5829768"/>
          </a:xfrm>
        </p:spPr>
        <p:txBody>
          <a:bodyPr>
            <a:normAutofit/>
          </a:bodyPr>
          <a:lstStyle>
            <a:lvl1pPr marL="0" indent="0" algn="ctr">
              <a:buNone/>
              <a:defRPr sz="6720">
                <a:solidFill>
                  <a:srgbClr val="FFFEFF"/>
                </a:solidFill>
              </a:defRPr>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a:xfrm>
            <a:off x="3072384" y="1536192"/>
            <a:ext cx="13167360" cy="1536192"/>
          </a:xfrm>
        </p:spPr>
        <p:txBody>
          <a:bodyPr/>
          <a:lstStyle/>
          <a:p>
            <a:fld id="{ECAA57DF-1C19-4726-AB84-014692BAD8F5}" type="datetimeFigureOut">
              <a:rPr lang="en-US" smtClean="0"/>
              <a:pPr/>
              <a:t>4/5/22</a:t>
            </a:fld>
            <a:endParaRPr lang="en-US" dirty="0"/>
          </a:p>
        </p:txBody>
      </p:sp>
      <p:sp>
        <p:nvSpPr>
          <p:cNvPr id="6" name="Footer Placeholder 5"/>
          <p:cNvSpPr>
            <a:spLocks noGrp="1"/>
          </p:cNvSpPr>
          <p:nvPr>
            <p:ph type="ftr" sz="quarter" idx="11"/>
          </p:nvPr>
        </p:nvSpPr>
        <p:spPr>
          <a:xfrm>
            <a:off x="3072386" y="29889907"/>
            <a:ext cx="20921477" cy="1536192"/>
          </a:xfrm>
        </p:spPr>
        <p:txBody>
          <a:bodyPr/>
          <a:lstStyle/>
          <a:p>
            <a:endParaRPr lang="en-US"/>
          </a:p>
        </p:txBody>
      </p:sp>
      <p:sp>
        <p:nvSpPr>
          <p:cNvPr id="7" name="Slide Number Placeholder 6"/>
          <p:cNvSpPr>
            <a:spLocks noGrp="1"/>
          </p:cNvSpPr>
          <p:nvPr>
            <p:ph type="sldNum" sz="quarter" idx="12"/>
          </p:nvPr>
        </p:nvSpPr>
        <p:spPr>
          <a:xfrm>
            <a:off x="20714222" y="1536192"/>
            <a:ext cx="3291840" cy="1536192"/>
          </a:xfrm>
        </p:spPr>
        <p:txBody>
          <a:bodyPr/>
          <a:lstStyle/>
          <a:p>
            <a:fld id="{91B4C631-C489-4C11-812F-2172FBEAE82B}" type="slidenum">
              <a:rPr lang="en-US" smtClean="0"/>
              <a:pPr/>
              <a:t>‹#›</a:t>
            </a:fld>
            <a:endParaRPr lang="en-US" dirty="0"/>
          </a:p>
        </p:txBody>
      </p:sp>
    </p:spTree>
    <p:extLst>
      <p:ext uri="{BB962C8B-B14F-4D97-AF65-F5344CB8AC3E}">
        <p14:creationId xmlns:p14="http://schemas.microsoft.com/office/powerpoint/2010/main" val="4061690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82661" y="11279640"/>
            <a:ext cx="14937826" cy="11831770"/>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195300" y="3814651"/>
            <a:ext cx="19579627" cy="252340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72384" y="1536192"/>
            <a:ext cx="13167360" cy="1536192"/>
          </a:xfrm>
          <a:prstGeom prst="rect">
            <a:avLst/>
          </a:prstGeom>
        </p:spPr>
        <p:txBody>
          <a:bodyPr vert="horz" lIns="91440" tIns="45720" rIns="91440" bIns="45720" rtlCol="0" anchor="ctr"/>
          <a:lstStyle>
            <a:lvl1pPr algn="l">
              <a:defRPr sz="4800">
                <a:solidFill>
                  <a:schemeClr val="tx1">
                    <a:tint val="75000"/>
                  </a:schemeClr>
                </a:solidFill>
              </a:defRPr>
            </a:lvl1pPr>
          </a:lstStyle>
          <a:p>
            <a:fld id="{ECAA57DF-1C19-4726-AB84-014692BAD8F5}" type="datetimeFigureOut">
              <a:rPr lang="en-US" smtClean="0"/>
              <a:pPr/>
              <a:t>4/5/22</a:t>
            </a:fld>
            <a:endParaRPr lang="en-US" dirty="0"/>
          </a:p>
        </p:txBody>
      </p:sp>
      <p:sp>
        <p:nvSpPr>
          <p:cNvPr id="5" name="Footer Placeholder 4"/>
          <p:cNvSpPr>
            <a:spLocks noGrp="1"/>
          </p:cNvSpPr>
          <p:nvPr>
            <p:ph type="ftr" sz="quarter" idx="3"/>
          </p:nvPr>
        </p:nvSpPr>
        <p:spPr>
          <a:xfrm>
            <a:off x="3072384" y="29889907"/>
            <a:ext cx="37702541" cy="1536192"/>
          </a:xfrm>
          <a:prstGeom prst="rect">
            <a:avLst/>
          </a:prstGeom>
        </p:spPr>
        <p:txBody>
          <a:bodyPr vert="horz" lIns="91440" tIns="45720" rIns="91440" bIns="45720" rtlCol="0" anchor="ctr"/>
          <a:lstStyle>
            <a:lvl1pPr algn="r">
              <a:defRPr sz="4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7483085" y="1536192"/>
            <a:ext cx="3291840" cy="1536192"/>
          </a:xfrm>
          <a:prstGeom prst="rect">
            <a:avLst/>
          </a:prstGeom>
        </p:spPr>
        <p:txBody>
          <a:bodyPr vert="horz" lIns="91440" tIns="45720" rIns="91440" bIns="45720" rtlCol="0" anchor="ctr"/>
          <a:lstStyle>
            <a:lvl1pPr algn="r">
              <a:defRPr sz="4800">
                <a:solidFill>
                  <a:schemeClr val="tx1">
                    <a:tint val="75000"/>
                  </a:schemeClr>
                </a:solidFill>
              </a:defRPr>
            </a:lvl1pPr>
          </a:lstStyle>
          <a:p>
            <a:fld id="{91B4C631-C489-4C11-812F-2172FBEAE82B}" type="slidenum">
              <a:rPr lang="en-US" smtClean="0"/>
              <a:pPr/>
              <a:t>‹#›</a:t>
            </a:fld>
            <a:endParaRPr lang="en-US" dirty="0"/>
          </a:p>
        </p:txBody>
      </p:sp>
      <p:sp>
        <p:nvSpPr>
          <p:cNvPr id="7" name="Rectangle 6">
            <a:extLst>
              <a:ext uri="{FF2B5EF4-FFF2-40B4-BE49-F238E27FC236}">
                <a16:creationId xmlns:a16="http://schemas.microsoft.com/office/drawing/2014/main" id="{0F9CC76F-EC9C-4042-87EC-17B7E8ADD2D5}"/>
              </a:ext>
            </a:extLst>
          </p:cNvPr>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51160638"/>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ctr" defTabSz="3291840" rtl="0" eaLnBrk="1" latinLnBrk="0" hangingPunct="1">
        <a:lnSpc>
          <a:spcPct val="85000"/>
        </a:lnSpc>
        <a:spcBef>
          <a:spcPct val="0"/>
        </a:spcBef>
        <a:buNone/>
        <a:defRPr sz="15360" b="0" i="0" kern="1200" cap="none" spc="-542">
          <a:solidFill>
            <a:schemeClr val="tx1"/>
          </a:solidFill>
          <a:effectLst/>
          <a:latin typeface="+mj-lt"/>
          <a:ea typeface="+mj-ea"/>
          <a:cs typeface="+mj-cs"/>
        </a:defRPr>
      </a:lvl1pPr>
    </p:titleStyle>
    <p:bodyStyle>
      <a:lvl1pPr marL="822960" indent="-822960" algn="l" defTabSz="3291840" rtl="0" eaLnBrk="1" latinLnBrk="0" hangingPunct="1">
        <a:lnSpc>
          <a:spcPct val="120000"/>
        </a:lnSpc>
        <a:spcBef>
          <a:spcPts val="3600"/>
        </a:spcBef>
        <a:buClr>
          <a:schemeClr val="accent1"/>
        </a:buClr>
        <a:buSzPct val="110000"/>
        <a:buFont typeface="Wingdings" panose="05000000000000000000" pitchFamily="2" charset="2"/>
        <a:buChar char="§"/>
        <a:defRPr sz="7680" kern="1200">
          <a:solidFill>
            <a:schemeClr val="tx1"/>
          </a:solidFill>
          <a:effectLst/>
          <a:latin typeface="+mn-lt"/>
          <a:ea typeface="+mn-ea"/>
          <a:cs typeface="+mn-cs"/>
        </a:defRPr>
      </a:lvl1pPr>
      <a:lvl2pPr marL="24688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1148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3pPr>
      <a:lvl4pPr marL="57607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4pPr>
      <a:lvl5pPr marL="740664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5760" kern="1200">
          <a:solidFill>
            <a:schemeClr val="tx1"/>
          </a:solidFill>
          <a:effectLst/>
          <a:latin typeface="+mn-lt"/>
          <a:ea typeface="+mn-ea"/>
          <a:cs typeface="+mn-cs"/>
        </a:defRPr>
      </a:lvl5pPr>
      <a:lvl6pPr marL="905256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6pPr>
      <a:lvl7pPr marL="1069848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7pPr>
      <a:lvl8pPr marL="1234440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8pPr>
      <a:lvl9pPr marL="13990320" indent="-822960" algn="l" defTabSz="3291840" rtl="0" eaLnBrk="1" latinLnBrk="0" hangingPunct="1">
        <a:lnSpc>
          <a:spcPct val="120000"/>
        </a:lnSpc>
        <a:spcBef>
          <a:spcPts val="1800"/>
        </a:spcBef>
        <a:buClr>
          <a:schemeClr val="accent1"/>
        </a:buClr>
        <a:buSzPct val="110000"/>
        <a:buFont typeface="Wingdings" panose="05000000000000000000" pitchFamily="2" charset="2"/>
        <a:buChar char="§"/>
        <a:defRPr sz="4320" kern="1200">
          <a:solidFill>
            <a:schemeClr val="tx1"/>
          </a:solidFill>
          <a:effectLst/>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DEE030-2002-E34A-9BD1-CCDEA7880A91}"/>
              </a:ext>
            </a:extLst>
          </p:cNvPr>
          <p:cNvSpPr>
            <a:spLocks noGrp="1"/>
          </p:cNvSpPr>
          <p:nvPr>
            <p:ph type="body" sz="quarter" idx="13"/>
          </p:nvPr>
        </p:nvSpPr>
        <p:spPr>
          <a:xfrm>
            <a:off x="30343348" y="5779887"/>
            <a:ext cx="12801600" cy="1219200"/>
          </a:xfrm>
        </p:spPr>
        <p:txBody>
          <a:bodyPr/>
          <a:lstStyle/>
          <a:p>
            <a:pPr algn="ctr"/>
            <a:r>
              <a:rPr lang="en-US" dirty="0"/>
              <a:t>Current State</a:t>
            </a:r>
          </a:p>
        </p:txBody>
      </p:sp>
      <p:sp>
        <p:nvSpPr>
          <p:cNvPr id="9" name="Text Placeholder 8"/>
          <p:cNvSpPr>
            <a:spLocks noGrp="1"/>
          </p:cNvSpPr>
          <p:nvPr>
            <p:ph type="body" sz="quarter" idx="17"/>
          </p:nvPr>
        </p:nvSpPr>
        <p:spPr>
          <a:xfrm>
            <a:off x="15544798" y="5779887"/>
            <a:ext cx="12801600" cy="1219200"/>
          </a:xfrm>
        </p:spPr>
        <p:txBody>
          <a:bodyPr/>
          <a:lstStyle/>
          <a:p>
            <a:pPr algn="ctr"/>
            <a:r>
              <a:rPr lang="en-US" dirty="0"/>
              <a:t>Project Goals </a:t>
            </a:r>
          </a:p>
        </p:txBody>
      </p:sp>
      <p:sp>
        <p:nvSpPr>
          <p:cNvPr id="18" name="Text Placeholder 17"/>
          <p:cNvSpPr>
            <a:spLocks noGrp="1"/>
          </p:cNvSpPr>
          <p:nvPr>
            <p:ph type="body" sz="quarter" idx="19"/>
          </p:nvPr>
        </p:nvSpPr>
        <p:spPr>
          <a:xfrm>
            <a:off x="15544798" y="18988019"/>
            <a:ext cx="12801600" cy="1219200"/>
          </a:xfrm>
        </p:spPr>
        <p:txBody>
          <a:bodyPr/>
          <a:lstStyle/>
          <a:p>
            <a:pPr algn="ctr"/>
            <a:r>
              <a:rPr lang="en-US" dirty="0"/>
              <a:t>Methodology</a:t>
            </a:r>
          </a:p>
        </p:txBody>
      </p:sp>
      <p:sp>
        <p:nvSpPr>
          <p:cNvPr id="14" name="Content Placeholder 13"/>
          <p:cNvSpPr>
            <a:spLocks noGrp="1"/>
          </p:cNvSpPr>
          <p:nvPr>
            <p:ph sz="quarter" idx="23"/>
          </p:nvPr>
        </p:nvSpPr>
        <p:spPr>
          <a:xfrm>
            <a:off x="15525333" y="20641524"/>
            <a:ext cx="12801600" cy="7453641"/>
          </a:xfrm>
        </p:spPr>
        <p:txBody>
          <a:bodyPr>
            <a:noAutofit/>
          </a:bodyPr>
          <a:lstStyle/>
          <a:p>
            <a:pPr fontAlgn="base">
              <a:lnSpc>
                <a:spcPct val="100000"/>
              </a:lnSpc>
              <a:buClr>
                <a:schemeClr val="accent4"/>
              </a:buClr>
            </a:pPr>
            <a:r>
              <a:rPr lang="en-US" sz="3200" dirty="0"/>
              <a:t>Design and 3D print a 1U, 3U, and 6U CubeSat test bed.</a:t>
            </a:r>
          </a:p>
          <a:p>
            <a:pPr fontAlgn="base">
              <a:lnSpc>
                <a:spcPct val="100000"/>
              </a:lnSpc>
              <a:buClr>
                <a:schemeClr val="accent4"/>
              </a:buClr>
            </a:pPr>
            <a:r>
              <a:rPr lang="en-US" sz="3200" dirty="0"/>
              <a:t>Design and 3D print the 1U, 3U, and 6U gimbal ring assembly to allow for free rotation in 3 degrees of freedom.</a:t>
            </a:r>
          </a:p>
          <a:p>
            <a:pPr fontAlgn="base">
              <a:lnSpc>
                <a:spcPct val="100000"/>
              </a:lnSpc>
              <a:buClr>
                <a:schemeClr val="accent4"/>
              </a:buClr>
            </a:pPr>
            <a:r>
              <a:rPr lang="en-US" sz="3200" dirty="0"/>
              <a:t>Design and fabricate extruded aluminum test stand to hold gimbal and CubeSat assembly for 1U, 3U, and 6U CubeSat. </a:t>
            </a:r>
          </a:p>
          <a:p>
            <a:pPr fontAlgn="base">
              <a:lnSpc>
                <a:spcPct val="100000"/>
              </a:lnSpc>
              <a:buClr>
                <a:schemeClr val="accent4"/>
              </a:buClr>
            </a:pPr>
            <a:r>
              <a:rPr lang="en-US" sz="3200" dirty="0"/>
              <a:t>Develop the electronics/software to control reaction wheel motors and read IMU and motor encoder sensors.</a:t>
            </a:r>
          </a:p>
          <a:p>
            <a:pPr fontAlgn="base">
              <a:lnSpc>
                <a:spcPct val="100000"/>
              </a:lnSpc>
              <a:buClr>
                <a:schemeClr val="accent4"/>
              </a:buClr>
            </a:pPr>
            <a:r>
              <a:rPr lang="en-US" sz="3200" dirty="0"/>
              <a:t>Develop software infrastructure for wireless communication between website and CubeSat.</a:t>
            </a:r>
          </a:p>
          <a:p>
            <a:pPr fontAlgn="base">
              <a:lnSpc>
                <a:spcPct val="100000"/>
              </a:lnSpc>
              <a:buClr>
                <a:schemeClr val="accent4"/>
              </a:buClr>
            </a:pPr>
            <a:r>
              <a:rPr lang="en-US" sz="3200" dirty="0"/>
              <a:t>Develop example PID controller to control CubeSat attitude.</a:t>
            </a:r>
          </a:p>
        </p:txBody>
      </p:sp>
      <p:sp>
        <p:nvSpPr>
          <p:cNvPr id="26" name="Title 3">
            <a:extLst>
              <a:ext uri="{FF2B5EF4-FFF2-40B4-BE49-F238E27FC236}">
                <a16:creationId xmlns:a16="http://schemas.microsoft.com/office/drawing/2014/main" id="{9025589D-D733-4652-AC4C-E15CD734724D}"/>
              </a:ext>
            </a:extLst>
          </p:cNvPr>
          <p:cNvSpPr txBox="1">
            <a:spLocks/>
          </p:cNvSpPr>
          <p:nvPr/>
        </p:nvSpPr>
        <p:spPr bwMode="auto">
          <a:xfrm>
            <a:off x="8118051" y="646953"/>
            <a:ext cx="27692837" cy="2720268"/>
          </a:xfrm>
          <a:prstGeom prst="rect">
            <a:avLst/>
          </a:prstGeom>
        </p:spPr>
        <p:txBody>
          <a:bodyPr vert="horz" lIns="91440" tIns="45720" rIns="91440" bIns="45720" rtlCol="0" anchor="b">
            <a:noAutofit/>
          </a:bodyPr>
          <a:lst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a:lstStyle>
          <a:p>
            <a:pPr algn="ctr"/>
            <a:r>
              <a:rPr lang="en-US" sz="10000" dirty="0"/>
              <a:t>CubeSat Reaction Wheel </a:t>
            </a:r>
          </a:p>
          <a:p>
            <a:pPr algn="ctr"/>
            <a:r>
              <a:rPr lang="en-US" sz="10000" dirty="0"/>
              <a:t>Attitude Control Platform </a:t>
            </a:r>
          </a:p>
        </p:txBody>
      </p:sp>
      <p:sp>
        <p:nvSpPr>
          <p:cNvPr id="40" name="Content Placeholder 10">
            <a:extLst>
              <a:ext uri="{FF2B5EF4-FFF2-40B4-BE49-F238E27FC236}">
                <a16:creationId xmlns:a16="http://schemas.microsoft.com/office/drawing/2014/main" id="{EB83EB4A-3BA6-4CF9-B6D3-90E9E2AA9546}"/>
              </a:ext>
            </a:extLst>
          </p:cNvPr>
          <p:cNvSpPr txBox="1">
            <a:spLocks/>
          </p:cNvSpPr>
          <p:nvPr/>
        </p:nvSpPr>
        <p:spPr>
          <a:xfrm>
            <a:off x="1110674" y="7227511"/>
            <a:ext cx="13138662" cy="24584488"/>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algn="just"/>
            <a:endParaRPr lang="en-US" dirty="0"/>
          </a:p>
          <a:p>
            <a:pPr marL="0" indent="0" algn="just">
              <a:buNone/>
            </a:pPr>
            <a:endParaRPr lang="en-US" dirty="0"/>
          </a:p>
          <a:p>
            <a:pPr marL="0" indent="0" algn="just">
              <a:buNone/>
            </a:pPr>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p:txBody>
      </p:sp>
      <p:sp>
        <p:nvSpPr>
          <p:cNvPr id="41" name="Text Placeholder 20">
            <a:extLst>
              <a:ext uri="{FF2B5EF4-FFF2-40B4-BE49-F238E27FC236}">
                <a16:creationId xmlns:a16="http://schemas.microsoft.com/office/drawing/2014/main" id="{A0CD6B25-931A-4718-84E0-261E5ADB3808}"/>
              </a:ext>
            </a:extLst>
          </p:cNvPr>
          <p:cNvSpPr txBox="1">
            <a:spLocks/>
          </p:cNvSpPr>
          <p:nvPr/>
        </p:nvSpPr>
        <p:spPr>
          <a:xfrm>
            <a:off x="746252" y="5779887"/>
            <a:ext cx="12801600" cy="1219200"/>
          </a:xfrm>
          <a:prstGeom prst="round1Rect">
            <a:avLst/>
          </a:prstGeom>
          <a:solidFill>
            <a:schemeClr val="accent1"/>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pPr algn="ctr"/>
            <a:r>
              <a:rPr lang="en-US" dirty="0"/>
              <a:t>Abstract</a:t>
            </a:r>
          </a:p>
        </p:txBody>
      </p:sp>
      <p:sp>
        <p:nvSpPr>
          <p:cNvPr id="55" name="Content Placeholder 10">
            <a:extLst>
              <a:ext uri="{FF2B5EF4-FFF2-40B4-BE49-F238E27FC236}">
                <a16:creationId xmlns:a16="http://schemas.microsoft.com/office/drawing/2014/main" id="{B9610E74-6532-402A-B6F2-58E82B4A89B4}"/>
              </a:ext>
            </a:extLst>
          </p:cNvPr>
          <p:cNvSpPr txBox="1">
            <a:spLocks/>
          </p:cNvSpPr>
          <p:nvPr/>
        </p:nvSpPr>
        <p:spPr>
          <a:xfrm>
            <a:off x="30343348" y="6610406"/>
            <a:ext cx="12801600" cy="6227304"/>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lgn="just">
              <a:buNone/>
            </a:pPr>
            <a:endParaRPr lang="en-US" sz="3200" dirty="0"/>
          </a:p>
          <a:p>
            <a:pPr fontAlgn="base">
              <a:buFont typeface="Wingdings" pitchFamily="2" charset="2"/>
              <a:buChar char="§"/>
            </a:pPr>
            <a:r>
              <a:rPr lang="en-US" sz="3600" dirty="0"/>
              <a:t>Prototype 1U CubeSat 3D printed and assembled.</a:t>
            </a:r>
          </a:p>
          <a:p>
            <a:pPr fontAlgn="base">
              <a:buFont typeface="Wingdings" pitchFamily="2" charset="2"/>
              <a:buChar char="§"/>
            </a:pPr>
            <a:r>
              <a:rPr lang="en-US" sz="3600" dirty="0"/>
              <a:t>Designed and assembled 1U CubeSat gimbal rings and test stand.</a:t>
            </a:r>
          </a:p>
          <a:p>
            <a:pPr fontAlgn="base">
              <a:buFont typeface="Wingdings" pitchFamily="2" charset="2"/>
              <a:buChar char="§"/>
            </a:pPr>
            <a:r>
              <a:rPr lang="en-US" sz="3600" dirty="0"/>
              <a:t>Achieved simple 1 degree of freedom  PID controller.</a:t>
            </a:r>
          </a:p>
          <a:p>
            <a:pPr fontAlgn="base">
              <a:buFont typeface="Wingdings" pitchFamily="2" charset="2"/>
              <a:buChar char="§"/>
            </a:pPr>
            <a:r>
              <a:rPr lang="en-US" sz="3600" dirty="0"/>
              <a:t>Accomplished basic WebSocket wireless communication infrastructure between the CubeSat and a website to live stream data in real-time and send data from website.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0" indent="0" algn="just">
              <a:buNone/>
            </a:pPr>
            <a:endParaRPr lang="en-US" sz="4000" dirty="0"/>
          </a:p>
        </p:txBody>
      </p:sp>
      <p:pic>
        <p:nvPicPr>
          <p:cNvPr id="51" name="Picture 50" descr="A drawing of a cartoon character&#10;&#10;Description automatically generated">
            <a:extLst>
              <a:ext uri="{FF2B5EF4-FFF2-40B4-BE49-F238E27FC236}">
                <a16:creationId xmlns:a16="http://schemas.microsoft.com/office/drawing/2014/main" id="{01563CDA-1329-4F9E-A32B-D54ED6408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41102" y="1338713"/>
            <a:ext cx="6658541" cy="25314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5" name="Picture 1024">
            <a:extLst>
              <a:ext uri="{FF2B5EF4-FFF2-40B4-BE49-F238E27FC236}">
                <a16:creationId xmlns:a16="http://schemas.microsoft.com/office/drawing/2014/main" id="{A9F3B9A4-B949-4571-8F49-D2747764ED70}"/>
              </a:ext>
            </a:extLst>
          </p:cNvPr>
          <p:cNvPicPr>
            <a:picLocks noChangeAspect="1"/>
          </p:cNvPicPr>
          <p:nvPr/>
        </p:nvPicPr>
        <p:blipFill rotWithShape="1">
          <a:blip r:embed="rId4">
            <a:extLst>
              <a:ext uri="{28A0092B-C50C-407E-A947-70E740481C1C}">
                <a14:useLocalDpi xmlns:a14="http://schemas.microsoft.com/office/drawing/2010/main" val="0"/>
              </a:ext>
            </a:extLst>
          </a:blip>
          <a:srcRect t="10161"/>
          <a:stretch/>
        </p:blipFill>
        <p:spPr>
          <a:xfrm>
            <a:off x="746252" y="717173"/>
            <a:ext cx="6524448" cy="35859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2B614C7D-6335-D443-A63F-CC5C44E210C9}"/>
              </a:ext>
            </a:extLst>
          </p:cNvPr>
          <p:cNvSpPr txBox="1"/>
          <p:nvPr/>
        </p:nvSpPr>
        <p:spPr>
          <a:xfrm>
            <a:off x="16115833" y="3542474"/>
            <a:ext cx="11697272" cy="1261884"/>
          </a:xfrm>
          <a:prstGeom prst="rect">
            <a:avLst/>
          </a:prstGeom>
          <a:noFill/>
        </p:spPr>
        <p:txBody>
          <a:bodyPr wrap="square" rtlCol="0">
            <a:spAutoFit/>
          </a:bodyPr>
          <a:lstStyle/>
          <a:p>
            <a:pPr algn="ctr"/>
            <a:r>
              <a:rPr lang="en-US" sz="3800" dirty="0">
                <a:solidFill>
                  <a:schemeClr val="bg1"/>
                </a:solidFill>
              </a:rPr>
              <a:t>Dylan Ballback,  Daniel Wilczak,  Justin Hartland, Ella Cheatham,  Daniel Golan</a:t>
            </a:r>
          </a:p>
        </p:txBody>
      </p:sp>
      <p:sp>
        <p:nvSpPr>
          <p:cNvPr id="24" name="Rounded Rectangle 23">
            <a:extLst>
              <a:ext uri="{FF2B5EF4-FFF2-40B4-BE49-F238E27FC236}">
                <a16:creationId xmlns:a16="http://schemas.microsoft.com/office/drawing/2014/main" id="{BB5E37DC-25AE-1345-9093-9C850B311678}"/>
              </a:ext>
            </a:extLst>
          </p:cNvPr>
          <p:cNvSpPr/>
          <p:nvPr/>
        </p:nvSpPr>
        <p:spPr>
          <a:xfrm>
            <a:off x="7718355" y="710419"/>
            <a:ext cx="6753018" cy="3592682"/>
          </a:xfrm>
          <a:prstGeom prst="roundRect">
            <a:avLst/>
          </a:prstGeom>
          <a:solidFill>
            <a:schemeClr val="bg1"/>
          </a:solidFill>
          <a:ln>
            <a:noFill/>
          </a:ln>
          <a:effectLst>
            <a:reflection stA="45000" endPos="25016"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1026" name="Picture 2">
            <a:extLst>
              <a:ext uri="{FF2B5EF4-FFF2-40B4-BE49-F238E27FC236}">
                <a16:creationId xmlns:a16="http://schemas.microsoft.com/office/drawing/2014/main" id="{3B772E10-8150-4B47-8541-EEBE327C24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9715" y="791253"/>
            <a:ext cx="5987804" cy="3592682"/>
          </a:xfrm>
          <a:prstGeom prst="rect">
            <a:avLst/>
          </a:prstGeom>
          <a:noFill/>
          <a:effectLst>
            <a:reflection stA="45000" endPos="25016" dist="50800" dir="5400000" sy="-100000" algn="bl" rotWithShape="0"/>
          </a:effectLst>
          <a:extLst>
            <a:ext uri="{909E8E84-426E-40DD-AFC4-6F175D3DCCD1}">
              <a14:hiddenFill xmlns:a14="http://schemas.microsoft.com/office/drawing/2010/main">
                <a:solidFill>
                  <a:srgbClr val="FFFFFF"/>
                </a:solidFill>
              </a14:hiddenFill>
            </a:ext>
          </a:extLst>
        </p:spPr>
      </p:pic>
      <p:sp>
        <p:nvSpPr>
          <p:cNvPr id="25" name="Rounded Rectangle 24">
            <a:extLst>
              <a:ext uri="{FF2B5EF4-FFF2-40B4-BE49-F238E27FC236}">
                <a16:creationId xmlns:a16="http://schemas.microsoft.com/office/drawing/2014/main" id="{50042A42-102A-884D-9EB1-8C2E752FCBF7}"/>
              </a:ext>
            </a:extLst>
          </p:cNvPr>
          <p:cNvSpPr/>
          <p:nvPr/>
        </p:nvSpPr>
        <p:spPr>
          <a:xfrm>
            <a:off x="29823678" y="791253"/>
            <a:ext cx="6753018" cy="3592682"/>
          </a:xfrm>
          <a:prstGeom prst="roundRect">
            <a:avLst/>
          </a:prstGeom>
          <a:solidFill>
            <a:schemeClr val="bg1"/>
          </a:solidFill>
          <a:ln>
            <a:noFill/>
          </a:ln>
          <a:effectLst>
            <a:reflection stA="45000" endPos="30034"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1028" name="Picture 4">
            <a:extLst>
              <a:ext uri="{FF2B5EF4-FFF2-40B4-BE49-F238E27FC236}">
                <a16:creationId xmlns:a16="http://schemas.microsoft.com/office/drawing/2014/main" id="{5FB09175-CDD5-1142-B8AB-08E9AB1DF3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17892" y="1144692"/>
            <a:ext cx="7764590" cy="2919485"/>
          </a:xfrm>
          <a:prstGeom prst="rect">
            <a:avLst/>
          </a:prstGeom>
          <a:noFill/>
          <a:effectLst>
            <a:reflection stA="45000" endPos="30034" dist="50800" dir="5400000" sy="-100000" algn="bl" rotWithShape="0"/>
          </a:effectLst>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D4EA5FAB-FD53-EE4E-A7D9-45774BBC916A}"/>
              </a:ext>
            </a:extLst>
          </p:cNvPr>
          <p:cNvSpPr txBox="1"/>
          <p:nvPr/>
        </p:nvSpPr>
        <p:spPr>
          <a:xfrm>
            <a:off x="15171229" y="11918466"/>
            <a:ext cx="13586483" cy="1908215"/>
          </a:xfrm>
          <a:prstGeom prst="rect">
            <a:avLst/>
          </a:prstGeom>
          <a:noFill/>
        </p:spPr>
        <p:txBody>
          <a:bodyPr wrap="square">
            <a:spAutoFit/>
          </a:bodyPr>
          <a:lstStyle/>
          <a:p>
            <a:pPr algn="ctr" rtl="0">
              <a:spcBef>
                <a:spcPts val="0"/>
              </a:spcBef>
              <a:spcAft>
                <a:spcPts val="1200"/>
              </a:spcAft>
            </a:pPr>
            <a:r>
              <a:rPr lang="en-US" sz="3600" b="0" i="0" u="none" strike="noStrike" dirty="0">
                <a:effectLst/>
              </a:rPr>
              <a:t>CubeSat attitude control is to enable the CubeSat to point in the desired direction that is set in relation to a reference frame. </a:t>
            </a:r>
            <a:endParaRPr lang="en-US" sz="3600" b="0" dirty="0">
              <a:effectLst/>
            </a:endParaRPr>
          </a:p>
          <a:p>
            <a:br>
              <a:rPr lang="en-US" dirty="0"/>
            </a:br>
            <a:endParaRPr lang="en-US" dirty="0"/>
          </a:p>
        </p:txBody>
      </p:sp>
      <p:pic>
        <p:nvPicPr>
          <p:cNvPr id="1030" name="Picture 6">
            <a:extLst>
              <a:ext uri="{FF2B5EF4-FFF2-40B4-BE49-F238E27FC236}">
                <a16:creationId xmlns:a16="http://schemas.microsoft.com/office/drawing/2014/main" id="{9A41DB68-E4A8-0D42-BF41-0BF340146F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06201" y="13488606"/>
            <a:ext cx="7950609" cy="479357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90807FD7-4A53-8640-BFB0-FB6FE8F86DB5}"/>
              </a:ext>
            </a:extLst>
          </p:cNvPr>
          <p:cNvSpPr txBox="1"/>
          <p:nvPr/>
        </p:nvSpPr>
        <p:spPr>
          <a:xfrm>
            <a:off x="746253" y="7245190"/>
            <a:ext cx="12801600" cy="10833735"/>
          </a:xfrm>
          <a:prstGeom prst="rect">
            <a:avLst/>
          </a:prstGeom>
          <a:noFill/>
        </p:spPr>
        <p:txBody>
          <a:bodyPr wrap="square">
            <a:spAutoFit/>
          </a:bodyPr>
          <a:lstStyle/>
          <a:p>
            <a:pPr marL="571500" indent="-571500" rtl="0">
              <a:spcBef>
                <a:spcPts val="0"/>
              </a:spcBef>
              <a:spcAft>
                <a:spcPts val="1200"/>
              </a:spcAft>
              <a:buClr>
                <a:schemeClr val="accent1"/>
              </a:buClr>
              <a:buFont typeface="Wingdings" pitchFamily="2" charset="2"/>
              <a:buChar char="§"/>
            </a:pPr>
            <a:r>
              <a:rPr lang="en-US" sz="3600" b="0" i="0" u="none" strike="noStrike" dirty="0">
                <a:effectLst/>
              </a:rPr>
              <a:t>In the classroom, learning the math behind spacecraft attitude control is math-intensive. It is common that students struggle to develop the connection between the math they are learning and visualizing how it could be applied to a real-world application.</a:t>
            </a:r>
          </a:p>
          <a:p>
            <a:pPr rtl="0">
              <a:spcBef>
                <a:spcPts val="0"/>
              </a:spcBef>
              <a:spcAft>
                <a:spcPts val="1200"/>
              </a:spcAft>
              <a:buClr>
                <a:schemeClr val="accent1"/>
              </a:buClr>
            </a:pPr>
            <a:endParaRPr lang="en-US" sz="3600" b="0" i="0" u="none" strike="noStrike" dirty="0">
              <a:effectLst/>
            </a:endParaRPr>
          </a:p>
          <a:p>
            <a:pPr marL="571500" indent="-571500" rtl="0">
              <a:spcBef>
                <a:spcPts val="0"/>
              </a:spcBef>
              <a:spcAft>
                <a:spcPts val="1200"/>
              </a:spcAft>
              <a:buClr>
                <a:schemeClr val="accent1"/>
              </a:buClr>
              <a:buFont typeface="Wingdings" pitchFamily="2" charset="2"/>
              <a:buChar char="§"/>
            </a:pPr>
            <a:r>
              <a:rPr lang="en-US" sz="3600" b="0" i="0" u="none" strike="noStrike" dirty="0">
                <a:effectLst/>
              </a:rPr>
              <a:t> </a:t>
            </a:r>
            <a:r>
              <a:rPr lang="en-US" sz="3600" dirty="0"/>
              <a:t>The goal of this project is to design and manufacture a 1U, 3U, 6U CubeSat testbed for autonomous control systems utilizing reaction wheels. The testbed will include three separate reaction wheels each mounted on its own respected axis of the rotation plane to control the attitude in 3 degrees of freedom.</a:t>
            </a:r>
          </a:p>
          <a:p>
            <a:pPr rtl="0">
              <a:spcBef>
                <a:spcPts val="0"/>
              </a:spcBef>
              <a:spcAft>
                <a:spcPts val="1200"/>
              </a:spcAft>
              <a:buClr>
                <a:schemeClr val="accent1"/>
              </a:buClr>
            </a:pPr>
            <a:endParaRPr lang="en-US" sz="3600" dirty="0"/>
          </a:p>
          <a:p>
            <a:pPr marL="571500" indent="-571500" rtl="0">
              <a:spcBef>
                <a:spcPts val="0"/>
              </a:spcBef>
              <a:spcAft>
                <a:spcPts val="1200"/>
              </a:spcAft>
              <a:buClr>
                <a:schemeClr val="accent1"/>
              </a:buClr>
              <a:buFont typeface="Wingdings" pitchFamily="2" charset="2"/>
              <a:buChar char="§"/>
            </a:pPr>
            <a:r>
              <a:rPr lang="en-US" sz="3600" dirty="0"/>
              <a:t> The end goal of the CubeSat testbed is to be integrated into a website where anyone online can upload their own controls algorithm and watch a live stream of how their algorithm performs on hardware in real-time.</a:t>
            </a:r>
            <a:endParaRPr lang="en-US" sz="3600" b="0" dirty="0">
              <a:effectLst/>
            </a:endParaRPr>
          </a:p>
          <a:p>
            <a:br>
              <a:rPr lang="en-US" dirty="0"/>
            </a:br>
            <a:endParaRPr lang="en-US" dirty="0"/>
          </a:p>
        </p:txBody>
      </p:sp>
      <p:pic>
        <p:nvPicPr>
          <p:cNvPr id="1032" name="Picture 8">
            <a:extLst>
              <a:ext uri="{FF2B5EF4-FFF2-40B4-BE49-F238E27FC236}">
                <a16:creationId xmlns:a16="http://schemas.microsoft.com/office/drawing/2014/main" id="{F1FD8210-7D6A-2B48-B158-566FA72EDC3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154" t="5562" r="1386" b="13116"/>
          <a:stretch/>
        </p:blipFill>
        <p:spPr bwMode="auto">
          <a:xfrm>
            <a:off x="17617969" y="28534926"/>
            <a:ext cx="8616328" cy="4140612"/>
          </a:xfrm>
          <a:prstGeom prst="rect">
            <a:avLst/>
          </a:prstGeom>
          <a:noFill/>
          <a:extLst>
            <a:ext uri="{909E8E84-426E-40DD-AFC4-6F175D3DCCD1}">
              <a14:hiddenFill xmlns:a14="http://schemas.microsoft.com/office/drawing/2010/main">
                <a:solidFill>
                  <a:srgbClr val="FFFFFF"/>
                </a:solidFill>
              </a14:hiddenFill>
            </a:ext>
          </a:extLst>
        </p:spPr>
      </p:pic>
      <p:sp>
        <p:nvSpPr>
          <p:cNvPr id="33" name="Text Placeholder 17">
            <a:extLst>
              <a:ext uri="{FF2B5EF4-FFF2-40B4-BE49-F238E27FC236}">
                <a16:creationId xmlns:a16="http://schemas.microsoft.com/office/drawing/2014/main" id="{AFEB87BD-5C5A-A049-BC48-5F7F7B8FA37D}"/>
              </a:ext>
            </a:extLst>
          </p:cNvPr>
          <p:cNvSpPr txBox="1">
            <a:spLocks/>
          </p:cNvSpPr>
          <p:nvPr/>
        </p:nvSpPr>
        <p:spPr>
          <a:xfrm>
            <a:off x="746252" y="18986277"/>
            <a:ext cx="12801600" cy="1219200"/>
          </a:xfrm>
          <a:prstGeom prst="round1Rect">
            <a:avLst/>
          </a:prstGeom>
          <a:solidFill>
            <a:schemeClr val="accent5"/>
          </a:solidFill>
        </p:spPr>
        <p:txBody>
          <a:bodyPr vert="horz" lIns="365760" tIns="45720" rIns="91440" bIns="45720" rtlCol="0" anchor="ctr">
            <a:noAutofit/>
          </a:bodyPr>
          <a:lstStyle>
            <a:lvl1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1pPr>
            <a:lvl2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2pPr>
            <a:lvl3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3pPr>
            <a:lvl4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4pPr>
            <a:lvl5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5pPr>
            <a:lvl6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6pPr>
            <a:lvl7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7pPr>
            <a:lvl8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8pPr>
            <a:lvl9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9pPr>
          </a:lstStyle>
          <a:p>
            <a:pPr algn="ctr"/>
            <a:r>
              <a:rPr lang="en-US" dirty="0"/>
              <a:t>Significance</a:t>
            </a:r>
          </a:p>
        </p:txBody>
      </p:sp>
      <p:pic>
        <p:nvPicPr>
          <p:cNvPr id="1034" name="Picture 10">
            <a:extLst>
              <a:ext uri="{FF2B5EF4-FFF2-40B4-BE49-F238E27FC236}">
                <a16:creationId xmlns:a16="http://schemas.microsoft.com/office/drawing/2014/main" id="{F8918025-4F86-CF44-8684-F3AB2835532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3267" y="27325435"/>
            <a:ext cx="110363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2E876C55-581A-0D4D-877C-B9A4AF80F153}"/>
              </a:ext>
            </a:extLst>
          </p:cNvPr>
          <p:cNvSpPr txBox="1"/>
          <p:nvPr/>
        </p:nvSpPr>
        <p:spPr>
          <a:xfrm>
            <a:off x="577721" y="20698527"/>
            <a:ext cx="13138661" cy="6247864"/>
          </a:xfrm>
          <a:prstGeom prst="rect">
            <a:avLst/>
          </a:prstGeom>
          <a:noFill/>
        </p:spPr>
        <p:txBody>
          <a:bodyPr wrap="square">
            <a:spAutoFit/>
          </a:bodyPr>
          <a:lstStyle/>
          <a:p>
            <a:pPr rtl="0" fontAlgn="base">
              <a:spcBef>
                <a:spcPts val="0"/>
              </a:spcBef>
              <a:spcAft>
                <a:spcPts val="1200"/>
              </a:spcAft>
              <a:buFont typeface="+mj-lt"/>
              <a:buAutoNum type="arabicPeriod"/>
            </a:pPr>
            <a:r>
              <a:rPr lang="en-US" sz="3600" b="0" i="0" u="none" strike="noStrike" dirty="0">
                <a:effectLst/>
              </a:rPr>
              <a:t> The current process to learn CubeSat controls is vastly conceptual for students from the high school, undergraduate, and even graduate levels. </a:t>
            </a:r>
          </a:p>
          <a:p>
            <a:pPr rtl="0" fontAlgn="base">
              <a:spcBef>
                <a:spcPts val="0"/>
              </a:spcBef>
              <a:spcAft>
                <a:spcPts val="1200"/>
              </a:spcAft>
            </a:pPr>
            <a:endParaRPr lang="en-US" sz="3600" b="0" i="0" u="none" strike="noStrike" dirty="0">
              <a:effectLst/>
            </a:endParaRPr>
          </a:p>
          <a:p>
            <a:pPr rtl="0" fontAlgn="base">
              <a:spcBef>
                <a:spcPts val="0"/>
              </a:spcBef>
              <a:spcAft>
                <a:spcPts val="1200"/>
              </a:spcAft>
              <a:buFont typeface="+mj-lt"/>
              <a:buAutoNum type="arabicPeriod" startAt="2"/>
            </a:pPr>
            <a:r>
              <a:rPr lang="en-US" sz="3600" i="0" u="none" strike="noStrike" dirty="0"/>
              <a:t>  </a:t>
            </a:r>
            <a:r>
              <a:rPr lang="en-US" sz="3600" b="0" i="0" u="none" strike="noStrike" dirty="0">
                <a:effectLst/>
              </a:rPr>
              <a:t>Building a testbed in a gimbal connected to the internet would allow students the opportunity to test their designs, theories, and software on real CubeSat hardware in real-time.</a:t>
            </a:r>
          </a:p>
          <a:p>
            <a:pPr rtl="0" fontAlgn="base">
              <a:spcBef>
                <a:spcPts val="0"/>
              </a:spcBef>
              <a:spcAft>
                <a:spcPts val="1200"/>
              </a:spcAft>
            </a:pPr>
            <a:endParaRPr lang="en-US" sz="3600" b="0" i="0" u="none" strike="noStrike" dirty="0">
              <a:effectLst/>
            </a:endParaRPr>
          </a:p>
          <a:p>
            <a:pPr rtl="0" fontAlgn="base">
              <a:spcBef>
                <a:spcPts val="0"/>
              </a:spcBef>
              <a:spcAft>
                <a:spcPts val="1200"/>
              </a:spcAft>
              <a:buFont typeface="+mj-lt"/>
              <a:buAutoNum type="arabicPeriod" startAt="3"/>
            </a:pPr>
            <a:r>
              <a:rPr lang="en-US" sz="3600" i="0" u="none" strike="noStrike" dirty="0"/>
              <a:t>  </a:t>
            </a:r>
            <a:r>
              <a:rPr lang="en-US" sz="3600" b="0" i="0" u="none" strike="noStrike" dirty="0">
                <a:effectLst/>
              </a:rPr>
              <a:t>A use case for the testbed would be to integrate into the classroom while learning the math behind attitude controls. </a:t>
            </a:r>
          </a:p>
        </p:txBody>
      </p:sp>
      <p:sp>
        <p:nvSpPr>
          <p:cNvPr id="43" name="Content Placeholder 10">
            <a:extLst>
              <a:ext uri="{FF2B5EF4-FFF2-40B4-BE49-F238E27FC236}">
                <a16:creationId xmlns:a16="http://schemas.microsoft.com/office/drawing/2014/main" id="{C9589D8D-2F93-BB49-B031-479993D7DF22}"/>
              </a:ext>
            </a:extLst>
          </p:cNvPr>
          <p:cNvSpPr txBox="1">
            <a:spLocks/>
          </p:cNvSpPr>
          <p:nvPr/>
        </p:nvSpPr>
        <p:spPr>
          <a:xfrm>
            <a:off x="15563671" y="6860109"/>
            <a:ext cx="12801600" cy="4163491"/>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lgn="just">
              <a:buNone/>
            </a:pPr>
            <a:endParaRPr lang="en-US" sz="3200" dirty="0"/>
          </a:p>
          <a:p>
            <a:pPr fontAlgn="base">
              <a:spcBef>
                <a:spcPts val="0"/>
              </a:spcBef>
              <a:spcAft>
                <a:spcPts val="1200"/>
              </a:spcAft>
              <a:buClr>
                <a:schemeClr val="accent3"/>
              </a:buClr>
              <a:buFont typeface="Wingdings" pitchFamily="2" charset="2"/>
              <a:buChar char="§"/>
            </a:pPr>
            <a:r>
              <a:rPr lang="en-US" sz="3600" dirty="0"/>
              <a:t>Develop a 1U, 3U, and 6U CubeSat Reaction Wheel Attitude Control Platform.</a:t>
            </a:r>
          </a:p>
          <a:p>
            <a:pPr fontAlgn="base">
              <a:spcBef>
                <a:spcPts val="0"/>
              </a:spcBef>
              <a:buClr>
                <a:schemeClr val="accent3"/>
              </a:buClr>
              <a:buFont typeface="Wingdings" pitchFamily="2" charset="2"/>
              <a:buChar char="§"/>
            </a:pPr>
            <a:r>
              <a:rPr lang="en-US" sz="3600" dirty="0"/>
              <a:t>Integrate CubeSat control into a website to allow anyone to upload their own control algorithm and watch a live stream to evaluate how it performs. </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0" indent="0" algn="just">
              <a:buNone/>
            </a:pPr>
            <a:endParaRPr lang="en-US" sz="4000" dirty="0"/>
          </a:p>
        </p:txBody>
      </p:sp>
      <p:pic>
        <p:nvPicPr>
          <p:cNvPr id="1036" name="Picture 12">
            <a:extLst>
              <a:ext uri="{FF2B5EF4-FFF2-40B4-BE49-F238E27FC236}">
                <a16:creationId xmlns:a16="http://schemas.microsoft.com/office/drawing/2014/main" id="{95DE7D97-EDC9-3A45-A0A4-E5F0CF1AE8A9}"/>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2728" t="24237" r="10544" b="10035"/>
          <a:stretch/>
        </p:blipFill>
        <p:spPr bwMode="auto">
          <a:xfrm>
            <a:off x="37337647" y="12017444"/>
            <a:ext cx="5852184" cy="66842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picture containing window, table, console table&#10;&#10;Description automatically generated">
            <a:extLst>
              <a:ext uri="{FF2B5EF4-FFF2-40B4-BE49-F238E27FC236}">
                <a16:creationId xmlns:a16="http://schemas.microsoft.com/office/drawing/2014/main" id="{C0285311-AC21-5542-BF86-51579BEF0AA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300994" y="11910574"/>
            <a:ext cx="6275702" cy="6829440"/>
          </a:xfrm>
          <a:prstGeom prst="rect">
            <a:avLst/>
          </a:prstGeom>
        </p:spPr>
      </p:pic>
      <p:sp>
        <p:nvSpPr>
          <p:cNvPr id="45" name="Text Placeholder 17">
            <a:extLst>
              <a:ext uri="{FF2B5EF4-FFF2-40B4-BE49-F238E27FC236}">
                <a16:creationId xmlns:a16="http://schemas.microsoft.com/office/drawing/2014/main" id="{46CFFA85-BE5C-2C47-9734-E909C7009CEE}"/>
              </a:ext>
            </a:extLst>
          </p:cNvPr>
          <p:cNvSpPr txBox="1">
            <a:spLocks/>
          </p:cNvSpPr>
          <p:nvPr/>
        </p:nvSpPr>
        <p:spPr>
          <a:xfrm>
            <a:off x="30343348" y="18986277"/>
            <a:ext cx="12801600" cy="1219200"/>
          </a:xfrm>
          <a:prstGeom prst="round1Rect">
            <a:avLst/>
          </a:prstGeom>
          <a:solidFill>
            <a:schemeClr val="accent6"/>
          </a:solidFill>
        </p:spPr>
        <p:txBody>
          <a:bodyPr vert="horz" lIns="365760" tIns="45720" rIns="91440" bIns="45720" rtlCol="0" anchor="ctr">
            <a:noAutofit/>
          </a:bodyPr>
          <a:lstStyle>
            <a:lvl1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1pPr>
            <a:lvl2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2pPr>
            <a:lvl3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3pPr>
            <a:lvl4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4pPr>
            <a:lvl5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5pPr>
            <a:lvl6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6pPr>
            <a:lvl7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7pPr>
            <a:lvl8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8pPr>
            <a:lvl9pPr marL="0" indent="0" algn="l" defTabSz="3291840" rtl="0" eaLnBrk="1" latinLnBrk="0" hangingPunct="1">
              <a:lnSpc>
                <a:spcPct val="120000"/>
              </a:lnSpc>
              <a:spcBef>
                <a:spcPts val="0"/>
              </a:spcBef>
              <a:buClr>
                <a:schemeClr val="accent1"/>
              </a:buClr>
              <a:buSzPct val="110000"/>
              <a:buFont typeface="Wingdings" panose="05000000000000000000" pitchFamily="2" charset="2"/>
              <a:buNone/>
              <a:defRPr sz="6000" kern="1200" cap="all" baseline="0">
                <a:solidFill>
                  <a:schemeClr val="bg1"/>
                </a:solidFill>
                <a:effectLst/>
                <a:latin typeface="+mj-lt"/>
                <a:ea typeface="+mn-ea"/>
                <a:cs typeface="+mn-cs"/>
              </a:defRPr>
            </a:lvl9pPr>
          </a:lstStyle>
          <a:p>
            <a:pPr algn="ctr"/>
            <a:r>
              <a:rPr lang="en-US" dirty="0"/>
              <a:t>Moving Forward</a:t>
            </a:r>
          </a:p>
        </p:txBody>
      </p:sp>
      <p:pic>
        <p:nvPicPr>
          <p:cNvPr id="1038" name="Picture 14">
            <a:extLst>
              <a:ext uri="{FF2B5EF4-FFF2-40B4-BE49-F238E27FC236}">
                <a16:creationId xmlns:a16="http://schemas.microsoft.com/office/drawing/2014/main" id="{564C1C8C-A4E2-724C-83B1-FD269F5CEB82}"/>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r="50000" b="19905"/>
          <a:stretch/>
        </p:blipFill>
        <p:spPr bwMode="auto">
          <a:xfrm>
            <a:off x="23713675" y="13826681"/>
            <a:ext cx="4936474" cy="4309135"/>
          </a:xfrm>
          <a:prstGeom prst="rect">
            <a:avLst/>
          </a:prstGeom>
          <a:noFill/>
          <a:extLst>
            <a:ext uri="{909E8E84-426E-40DD-AFC4-6F175D3DCCD1}">
              <a14:hiddenFill xmlns:a14="http://schemas.microsoft.com/office/drawing/2010/main">
                <a:solidFill>
                  <a:srgbClr val="FFFFFF"/>
                </a:solidFill>
              </a14:hiddenFill>
            </a:ext>
          </a:extLst>
        </p:spPr>
      </p:pic>
      <p:sp>
        <p:nvSpPr>
          <p:cNvPr id="47" name="Content Placeholder 10">
            <a:extLst>
              <a:ext uri="{FF2B5EF4-FFF2-40B4-BE49-F238E27FC236}">
                <a16:creationId xmlns:a16="http://schemas.microsoft.com/office/drawing/2014/main" id="{5A3E255A-CF9B-D749-8DEC-1C3D5161B03A}"/>
              </a:ext>
            </a:extLst>
          </p:cNvPr>
          <p:cNvSpPr txBox="1">
            <a:spLocks/>
          </p:cNvSpPr>
          <p:nvPr/>
        </p:nvSpPr>
        <p:spPr>
          <a:xfrm>
            <a:off x="30300994" y="19819949"/>
            <a:ext cx="12801600" cy="6227304"/>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lgn="just">
              <a:buNone/>
            </a:pPr>
            <a:endParaRPr lang="en-US" sz="3200" dirty="0"/>
          </a:p>
          <a:p>
            <a:pPr fontAlgn="base">
              <a:buClr>
                <a:schemeClr val="accent6"/>
              </a:buClr>
              <a:buFont typeface="Wingdings" pitchFamily="2" charset="2"/>
              <a:buChar char="§"/>
            </a:pPr>
            <a:r>
              <a:rPr lang="en-US" sz="3600" dirty="0"/>
              <a:t>Working on design and 3D printing of the first prototype of the 3U and 6U CubeSat for 1 DOF control testing.</a:t>
            </a:r>
          </a:p>
          <a:p>
            <a:pPr fontAlgn="base">
              <a:buClr>
                <a:schemeClr val="accent6"/>
              </a:buClr>
              <a:buFont typeface="Wingdings" pitchFamily="2" charset="2"/>
              <a:buChar char="§"/>
            </a:pPr>
            <a:r>
              <a:rPr lang="en-US" sz="3600" dirty="0"/>
              <a:t>Developing design and assembly for 3U and 6U CubeSat gimbal rings and test stand.</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0" indent="0" algn="just">
              <a:buNone/>
            </a:pPr>
            <a:endParaRPr lang="en-US" sz="4000" dirty="0"/>
          </a:p>
        </p:txBody>
      </p:sp>
      <p:pic>
        <p:nvPicPr>
          <p:cNvPr id="21" name="Picture 20" descr="Text&#10;&#10;Description automatically generated">
            <a:extLst>
              <a:ext uri="{FF2B5EF4-FFF2-40B4-BE49-F238E27FC236}">
                <a16:creationId xmlns:a16="http://schemas.microsoft.com/office/drawing/2014/main" id="{487F1B80-48CE-734C-B4C7-6AAB8C7D4D52}"/>
              </a:ext>
            </a:extLst>
          </p:cNvPr>
          <p:cNvPicPr>
            <a:picLocks noChangeAspect="1"/>
          </p:cNvPicPr>
          <p:nvPr/>
        </p:nvPicPr>
        <p:blipFill rotWithShape="1">
          <a:blip r:embed="rId13">
            <a:extLst>
              <a:ext uri="{28A0092B-C50C-407E-A947-70E740481C1C}">
                <a14:useLocalDpi xmlns:a14="http://schemas.microsoft.com/office/drawing/2010/main" val="0"/>
              </a:ext>
            </a:extLst>
          </a:blip>
          <a:srcRect l="8056" t="2421" r="11803" b="2413"/>
          <a:stretch/>
        </p:blipFill>
        <p:spPr>
          <a:xfrm>
            <a:off x="33534459" y="24304705"/>
            <a:ext cx="3182091" cy="7258497"/>
          </a:xfrm>
          <a:prstGeom prst="rect">
            <a:avLst/>
          </a:prstGeom>
        </p:spPr>
      </p:pic>
      <p:pic>
        <p:nvPicPr>
          <p:cNvPr id="36" name="Picture 35" descr="Text&#10;&#10;Description automatically generated">
            <a:extLst>
              <a:ext uri="{FF2B5EF4-FFF2-40B4-BE49-F238E27FC236}">
                <a16:creationId xmlns:a16="http://schemas.microsoft.com/office/drawing/2014/main" id="{A4FA51F4-9BEE-9A46-A20E-075E01FB5496}"/>
              </a:ext>
            </a:extLst>
          </p:cNvPr>
          <p:cNvPicPr>
            <a:picLocks noChangeAspect="1"/>
          </p:cNvPicPr>
          <p:nvPr/>
        </p:nvPicPr>
        <p:blipFill rotWithShape="1">
          <a:blip r:embed="rId14">
            <a:extLst>
              <a:ext uri="{28A0092B-C50C-407E-A947-70E740481C1C}">
                <a14:useLocalDpi xmlns:a14="http://schemas.microsoft.com/office/drawing/2010/main" val="0"/>
              </a:ext>
            </a:extLst>
          </a:blip>
          <a:srcRect l="2819" r="-482"/>
          <a:stretch/>
        </p:blipFill>
        <p:spPr>
          <a:xfrm>
            <a:off x="38298038" y="24077324"/>
            <a:ext cx="5339738" cy="7689080"/>
          </a:xfrm>
          <a:prstGeom prst="rect">
            <a:avLst/>
          </a:prstGeom>
        </p:spPr>
      </p:pic>
      <p:sp>
        <p:nvSpPr>
          <p:cNvPr id="37" name="TextBox 36">
            <a:extLst>
              <a:ext uri="{FF2B5EF4-FFF2-40B4-BE49-F238E27FC236}">
                <a16:creationId xmlns:a16="http://schemas.microsoft.com/office/drawing/2014/main" id="{52EAA9FC-0106-1B44-8702-5E3288A0E96B}"/>
              </a:ext>
            </a:extLst>
          </p:cNvPr>
          <p:cNvSpPr txBox="1"/>
          <p:nvPr/>
        </p:nvSpPr>
        <p:spPr>
          <a:xfrm>
            <a:off x="31629758" y="31611944"/>
            <a:ext cx="3454400" cy="400110"/>
          </a:xfrm>
          <a:prstGeom prst="rect">
            <a:avLst/>
          </a:prstGeom>
          <a:noFill/>
        </p:spPr>
        <p:txBody>
          <a:bodyPr wrap="square" rtlCol="0">
            <a:spAutoFit/>
          </a:bodyPr>
          <a:lstStyle/>
          <a:p>
            <a:r>
              <a:rPr lang="en-US" sz="2000" dirty="0"/>
              <a:t>3U CubeSat CAD Prototype</a:t>
            </a:r>
          </a:p>
        </p:txBody>
      </p:sp>
      <p:sp>
        <p:nvSpPr>
          <p:cNvPr id="59" name="TextBox 58">
            <a:extLst>
              <a:ext uri="{FF2B5EF4-FFF2-40B4-BE49-F238E27FC236}">
                <a16:creationId xmlns:a16="http://schemas.microsoft.com/office/drawing/2014/main" id="{B5E3B939-9737-D94C-91A3-9211F237F643}"/>
              </a:ext>
            </a:extLst>
          </p:cNvPr>
          <p:cNvSpPr txBox="1"/>
          <p:nvPr/>
        </p:nvSpPr>
        <p:spPr>
          <a:xfrm>
            <a:off x="39240707" y="31834138"/>
            <a:ext cx="3454400" cy="400110"/>
          </a:xfrm>
          <a:prstGeom prst="rect">
            <a:avLst/>
          </a:prstGeom>
          <a:noFill/>
        </p:spPr>
        <p:txBody>
          <a:bodyPr wrap="square" rtlCol="0">
            <a:spAutoFit/>
          </a:bodyPr>
          <a:lstStyle/>
          <a:p>
            <a:r>
              <a:rPr lang="en-US" sz="2000" dirty="0"/>
              <a:t>6U CubeSat CAD Prototype</a:t>
            </a:r>
          </a:p>
        </p:txBody>
      </p:sp>
      <p:pic>
        <p:nvPicPr>
          <p:cNvPr id="46" name="Picture 45" descr="A picture containing text, table&#10;&#10;Description automatically generated">
            <a:extLst>
              <a:ext uri="{FF2B5EF4-FFF2-40B4-BE49-F238E27FC236}">
                <a16:creationId xmlns:a16="http://schemas.microsoft.com/office/drawing/2014/main" id="{B77CD970-9507-2146-8A13-E84298050DCF}"/>
              </a:ext>
            </a:extLst>
          </p:cNvPr>
          <p:cNvPicPr>
            <a:picLocks noChangeAspect="1"/>
          </p:cNvPicPr>
          <p:nvPr/>
        </p:nvPicPr>
        <p:blipFill rotWithShape="1">
          <a:blip r:embed="rId15">
            <a:extLst>
              <a:ext uri="{28A0092B-C50C-407E-A947-70E740481C1C}">
                <a14:useLocalDpi xmlns:a14="http://schemas.microsoft.com/office/drawing/2010/main" val="0"/>
              </a:ext>
            </a:extLst>
          </a:blip>
          <a:srcRect l="11143" t="2063" r="10986" b="2727"/>
          <a:stretch/>
        </p:blipFill>
        <p:spPr>
          <a:xfrm>
            <a:off x="30245706" y="24233024"/>
            <a:ext cx="3117053" cy="7320970"/>
          </a:xfrm>
          <a:prstGeom prst="rect">
            <a:avLst/>
          </a:prstGeo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{652922C1-99BF-5C41-8BB2-BA1C9F095CA1}tf16401369</Template>
  <TotalTime>1907</TotalTime>
  <Words>588</Words>
  <Application>Microsoft Macintosh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Rockwell</vt:lpstr>
      <vt:lpstr>Wingdings</vt:lpstr>
      <vt:lpstr>Atlas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Title] Lorem ipsum dolor sit amet, consectetuer adipiscing elit maecenas porttitor congue massa fusce</dc:title>
  <dc:creator>Wilczak</dc:creator>
  <cp:lastModifiedBy>Ballback, Dylan P.</cp:lastModifiedBy>
  <cp:revision>41</cp:revision>
  <dcterms:created xsi:type="dcterms:W3CDTF">2013-12-03T00:45:10Z</dcterms:created>
  <dcterms:modified xsi:type="dcterms:W3CDTF">2022-04-07T03:42:55Z</dcterms:modified>
</cp:coreProperties>
</file>