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66"/>
    <p:restoredTop sz="94655"/>
  </p:normalViewPr>
  <p:slideViewPr>
    <p:cSldViewPr snapToGrid="0" snapToObjects="1">
      <p:cViewPr varScale="1">
        <p:scale>
          <a:sx n="45" d="100"/>
          <a:sy n="45" d="100"/>
        </p:scale>
        <p:origin x="7256" y="264"/>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9724D-6106-B84D-AD73-88AB3BCE741D}" type="datetimeFigureOut">
              <a:rPr lang="en-US" smtClean="0"/>
              <a:t>4/19/24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78A6-91B1-A94B-8013-D04A98434E6D}" type="slidenum">
              <a:rPr lang="en-US" smtClean="0"/>
              <a:t>‹#›</a:t>
            </a:fld>
            <a:endParaRPr lang="en-US"/>
          </a:p>
        </p:txBody>
      </p:sp>
    </p:spTree>
    <p:extLst>
      <p:ext uri="{BB962C8B-B14F-4D97-AF65-F5344CB8AC3E}">
        <p14:creationId xmlns:p14="http://schemas.microsoft.com/office/powerpoint/2010/main" val="1644038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8A78A6-91B1-A94B-8013-D04A98434E6D}" type="slidenum">
              <a:rPr lang="en-US" smtClean="0"/>
              <a:t>1</a:t>
            </a:fld>
            <a:endParaRPr lang="en-US"/>
          </a:p>
        </p:txBody>
      </p:sp>
    </p:spTree>
    <p:extLst>
      <p:ext uri="{BB962C8B-B14F-4D97-AF65-F5344CB8AC3E}">
        <p14:creationId xmlns:p14="http://schemas.microsoft.com/office/powerpoint/2010/main" val="1823357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search Poster Template">
    <p:spTree>
      <p:nvGrpSpPr>
        <p:cNvPr id="1" name=""/>
        <p:cNvGrpSpPr/>
        <p:nvPr/>
      </p:nvGrpSpPr>
      <p:grpSpPr>
        <a:xfrm>
          <a:off x="0" y="0"/>
          <a:ext cx="0" cy="0"/>
          <a:chOff x="0" y="0"/>
          <a:chExt cx="0" cy="0"/>
        </a:xfrm>
      </p:grpSpPr>
      <p:cxnSp>
        <p:nvCxnSpPr>
          <p:cNvPr id="8" name="Straight Connector 7" descr="Vertical Divider"/>
          <p:cNvCxnSpPr/>
          <p:nvPr userDrawn="1"/>
        </p:nvCxnSpPr>
        <p:spPr bwMode="auto">
          <a:xfrm>
            <a:off x="11185525" y="6742380"/>
            <a:ext cx="0" cy="22860000"/>
          </a:xfrm>
          <a:prstGeom prst="line">
            <a:avLst/>
          </a:prstGeom>
          <a:noFill/>
          <a:ln w="25400" cap="flat" cmpd="sng" algn="ctr">
            <a:solidFill>
              <a:schemeClr val="tx1"/>
            </a:solidFill>
            <a:prstDash val="dash"/>
            <a:round/>
            <a:headEnd type="oval" w="med" len="med"/>
            <a:tailEnd type="oval" w="med" len="med"/>
          </a:ln>
          <a:effectLst/>
        </p:spPr>
      </p:cxnSp>
      <p:cxnSp>
        <p:nvCxnSpPr>
          <p:cNvPr id="9" name="Straight Connector 9"/>
          <p:cNvCxnSpPr>
            <a:cxnSpLocks noChangeShapeType="1"/>
          </p:cNvCxnSpPr>
          <p:nvPr userDrawn="1"/>
        </p:nvCxnSpPr>
        <p:spPr bwMode="auto">
          <a:xfrm>
            <a:off x="11307763" y="8992295"/>
            <a:ext cx="91440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0" name="Straight Connector 9" descr="Vertical Divider"/>
          <p:cNvCxnSpPr/>
          <p:nvPr userDrawn="1"/>
        </p:nvCxnSpPr>
        <p:spPr bwMode="auto">
          <a:xfrm>
            <a:off x="21945600" y="6742380"/>
            <a:ext cx="0" cy="22860000"/>
          </a:xfrm>
          <a:prstGeom prst="line">
            <a:avLst/>
          </a:prstGeom>
          <a:noFill/>
          <a:ln w="25400" cap="flat" cmpd="sng" algn="ctr">
            <a:solidFill>
              <a:schemeClr val="tx1"/>
            </a:solidFill>
            <a:prstDash val="dash"/>
            <a:round/>
            <a:headEnd type="oval" w="med" len="med"/>
            <a:tailEnd type="oval" w="med" len="med"/>
          </a:ln>
          <a:effectLst/>
        </p:spPr>
      </p:cxnSp>
      <p:cxnSp>
        <p:nvCxnSpPr>
          <p:cNvPr id="11" name="Straight Connector 10" descr="Vertical Divider"/>
          <p:cNvCxnSpPr/>
          <p:nvPr userDrawn="1"/>
        </p:nvCxnSpPr>
        <p:spPr bwMode="auto">
          <a:xfrm>
            <a:off x="32705675" y="6742380"/>
            <a:ext cx="0" cy="22860000"/>
          </a:xfrm>
          <a:prstGeom prst="line">
            <a:avLst/>
          </a:prstGeom>
          <a:noFill/>
          <a:ln w="25400" cap="flat" cmpd="sng" algn="ctr">
            <a:solidFill>
              <a:schemeClr val="tx1"/>
            </a:solidFill>
            <a:prstDash val="dash"/>
            <a:round/>
            <a:headEnd type="oval" w="med" len="med"/>
            <a:tailEnd type="oval" w="med" len="med"/>
          </a:ln>
          <a:effectLst/>
        </p:spPr>
      </p:cxnSp>
      <p:sp>
        <p:nvSpPr>
          <p:cNvPr id="12" name="Content Placeholder 9"/>
          <p:cNvSpPr>
            <a:spLocks noGrp="1"/>
          </p:cNvSpPr>
          <p:nvPr>
            <p:ph sz="quarter" idx="10" hasCustomPrompt="1"/>
          </p:nvPr>
        </p:nvSpPr>
        <p:spPr>
          <a:xfrm>
            <a:off x="914400" y="6859659"/>
            <a:ext cx="9798050" cy="14728138"/>
          </a:xfrm>
          <a:prstGeom prst="rect">
            <a:avLst/>
          </a:prstGeom>
        </p:spPr>
        <p:txBody>
          <a:bodyPr/>
          <a:lstStyle>
            <a:lvl1pPr marL="0" indent="-457200">
              <a:lnSpc>
                <a:spcPts val="4600"/>
              </a:lnSpc>
              <a:spcBef>
                <a:spcPts val="0"/>
              </a:spcBef>
              <a:buFontTx/>
              <a:buNone/>
              <a:defRPr sz="2800" baseline="0">
                <a:solidFill>
                  <a:schemeClr val="tx1"/>
                </a:solidFill>
                <a:latin typeface="Arial" charset="0"/>
              </a:defRPr>
            </a:lvl1pPr>
            <a:lvl2pPr marL="914400" indent="-457200">
              <a:lnSpc>
                <a:spcPts val="4600"/>
              </a:lnSpc>
              <a:spcBef>
                <a:spcPts val="0"/>
              </a:spcBef>
              <a:buClr>
                <a:schemeClr val="tx2"/>
              </a:buClr>
              <a:buSzPct val="100000"/>
              <a:defRPr sz="2800" baseline="0">
                <a:solidFill>
                  <a:schemeClr val="tx1"/>
                </a:solidFill>
                <a:latin typeface="Arial" charset="0"/>
              </a:defRPr>
            </a:lvl2pPr>
            <a:lvl3pPr marL="137160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3pPr>
            <a:lvl4pPr marL="164592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4pPr>
            <a:lvl5pPr marL="1920240" indent="-274320">
              <a:lnSpc>
                <a:spcPts val="4600"/>
              </a:lnSpc>
              <a:spcBef>
                <a:spcPts val="0"/>
              </a:spcBef>
              <a:buClr>
                <a:schemeClr val="tx1"/>
              </a:buClr>
              <a:buSzPct val="120000"/>
              <a:buFont typeface="System Font Regular"/>
              <a:buChar char="-"/>
              <a:tabLst/>
              <a:defRPr sz="28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3" name="Picture Placeholder 2" descr="Photo alt tag goes here"/>
          <p:cNvSpPr>
            <a:spLocks noGrp="1"/>
          </p:cNvSpPr>
          <p:nvPr>
            <p:ph type="pic" sz="quarter" idx="16"/>
          </p:nvPr>
        </p:nvSpPr>
        <p:spPr>
          <a:xfrm>
            <a:off x="914400" y="22086737"/>
            <a:ext cx="9798050" cy="7452360"/>
          </a:xfrm>
          <a:prstGeom prst="rect">
            <a:avLst/>
          </a:prstGeom>
          <a:solidFill>
            <a:schemeClr val="bg2">
              <a:lumMod val="85000"/>
            </a:schemeClr>
          </a:solidFill>
        </p:spPr>
        <p:txBody>
          <a:bodyPr>
            <a:normAutofit/>
          </a:bodyPr>
          <a:lstStyle/>
          <a:p>
            <a:pPr marL="0" indent="0" algn="ctr">
              <a:buNone/>
            </a:pPr>
            <a:r>
              <a:rPr lang="en-US"/>
              <a:t>Click icon to add picture</a:t>
            </a:r>
            <a:endParaRPr lang="en-US" dirty="0"/>
          </a:p>
        </p:txBody>
      </p:sp>
      <p:sp>
        <p:nvSpPr>
          <p:cNvPr id="14" name="Picture Placeholder 2" descr="Photo alt tag goes here"/>
          <p:cNvSpPr>
            <a:spLocks noGrp="1"/>
          </p:cNvSpPr>
          <p:nvPr>
            <p:ph type="pic" sz="quarter" idx="17"/>
          </p:nvPr>
        </p:nvSpPr>
        <p:spPr>
          <a:xfrm>
            <a:off x="33194624" y="17881325"/>
            <a:ext cx="9798050" cy="7452360"/>
          </a:xfrm>
          <a:prstGeom prst="rect">
            <a:avLst/>
          </a:prstGeom>
          <a:solidFill>
            <a:schemeClr val="bg2">
              <a:lumMod val="85000"/>
            </a:schemeClr>
          </a:solidFill>
        </p:spPr>
        <p:txBody>
          <a:bodyPr/>
          <a:lstStyle/>
          <a:p>
            <a:pPr marL="0" indent="0" algn="ctr">
              <a:buNone/>
            </a:pPr>
            <a:r>
              <a:rPr lang="en-US"/>
              <a:t>Click icon to add picture</a:t>
            </a:r>
            <a:endParaRPr lang="en-US" dirty="0"/>
          </a:p>
        </p:txBody>
      </p:sp>
      <p:sp>
        <p:nvSpPr>
          <p:cNvPr id="15" name="Content Placeholder 9"/>
          <p:cNvSpPr>
            <a:spLocks noGrp="1"/>
          </p:cNvSpPr>
          <p:nvPr>
            <p:ph sz="quarter" idx="18" hasCustomPrompt="1"/>
          </p:nvPr>
        </p:nvSpPr>
        <p:spPr>
          <a:xfrm>
            <a:off x="11674474" y="6859658"/>
            <a:ext cx="9798050" cy="22679442"/>
          </a:xfrm>
          <a:prstGeom prst="rect">
            <a:avLst/>
          </a:prstGeom>
        </p:spPr>
        <p:txBody>
          <a:bodyPr/>
          <a:lstStyle>
            <a:lvl1pPr marL="0" indent="0">
              <a:lnSpc>
                <a:spcPts val="4600"/>
              </a:lnSpc>
              <a:spcBef>
                <a:spcPts val="0"/>
              </a:spcBef>
              <a:buFontTx/>
              <a:buNone/>
              <a:defRPr sz="2800" baseline="0">
                <a:solidFill>
                  <a:schemeClr val="tx1"/>
                </a:solidFill>
                <a:latin typeface="Arial" charset="0"/>
              </a:defRPr>
            </a:lvl1pPr>
            <a:lvl2pPr marL="914400" indent="-457200">
              <a:lnSpc>
                <a:spcPts val="4600"/>
              </a:lnSpc>
              <a:spcBef>
                <a:spcPts val="0"/>
              </a:spcBef>
              <a:buClr>
                <a:schemeClr val="tx2"/>
              </a:buClr>
              <a:defRPr sz="2800" baseline="0">
                <a:solidFill>
                  <a:schemeClr val="tx1"/>
                </a:solidFill>
                <a:latin typeface="Arial" charset="0"/>
              </a:defRPr>
            </a:lvl2pPr>
            <a:lvl3pPr marL="137160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3pPr>
            <a:lvl4pPr marL="1600200" indent="-228600">
              <a:lnSpc>
                <a:spcPts val="4600"/>
              </a:lnSpc>
              <a:spcBef>
                <a:spcPts val="0"/>
              </a:spcBef>
              <a:buClr>
                <a:schemeClr val="tx1"/>
              </a:buClr>
              <a:buSzPct val="120000"/>
              <a:buFont typeface="System Font Regular"/>
              <a:buChar char="-"/>
              <a:defRPr sz="2800" baseline="0">
                <a:solidFill>
                  <a:schemeClr val="tx1"/>
                </a:solidFill>
                <a:latin typeface="Arial" charset="0"/>
              </a:defRPr>
            </a:lvl4pPr>
            <a:lvl5pPr marL="2286000" indent="-457200">
              <a:lnSpc>
                <a:spcPts val="4600"/>
              </a:lnSpc>
              <a:spcBef>
                <a:spcPts val="0"/>
              </a:spcBef>
              <a:buClr>
                <a:schemeClr val="tx1"/>
              </a:buClr>
              <a:buSzPct val="120000"/>
              <a:buFont typeface="System Font Regular"/>
              <a:buChar char="-"/>
              <a:defRPr sz="28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6" name="Content Placeholder 9"/>
          <p:cNvSpPr>
            <a:spLocks noGrp="1"/>
          </p:cNvSpPr>
          <p:nvPr>
            <p:ph sz="quarter" idx="19" hasCustomPrompt="1"/>
          </p:nvPr>
        </p:nvSpPr>
        <p:spPr>
          <a:xfrm>
            <a:off x="22418677" y="6863122"/>
            <a:ext cx="9798050" cy="6975763"/>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marL="914400" indent="-457200">
              <a:lnSpc>
                <a:spcPts val="4600"/>
              </a:lnSpc>
              <a:spcBef>
                <a:spcPts val="0"/>
              </a:spcBef>
              <a:buClr>
                <a:schemeClr val="accent1"/>
              </a:buClr>
              <a:defRPr sz="2800" baseline="0">
                <a:solidFill>
                  <a:schemeClr val="tx1"/>
                </a:solidFill>
                <a:latin typeface="Arial" charset="0"/>
              </a:defRPr>
            </a:lvl2pPr>
            <a:lvl3pPr marL="137160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3pPr>
            <a:lvl4pPr marL="164592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4pPr>
            <a:lvl5pPr marL="192024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7" name="Content Placeholder 9"/>
          <p:cNvSpPr>
            <a:spLocks noGrp="1"/>
          </p:cNvSpPr>
          <p:nvPr>
            <p:ph sz="quarter" idx="20" hasCustomPrompt="1"/>
          </p:nvPr>
        </p:nvSpPr>
        <p:spPr>
          <a:xfrm>
            <a:off x="33194624" y="6859659"/>
            <a:ext cx="9798050" cy="10195894"/>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marL="914400" indent="-457200">
              <a:lnSpc>
                <a:spcPts val="4600"/>
              </a:lnSpc>
              <a:spcBef>
                <a:spcPts val="0"/>
              </a:spcBef>
              <a:buClr>
                <a:schemeClr val="tx2"/>
              </a:buClr>
              <a:defRPr sz="2800" baseline="0">
                <a:solidFill>
                  <a:schemeClr val="tx1"/>
                </a:solidFill>
                <a:latin typeface="Arial" charset="0"/>
              </a:defRPr>
            </a:lvl2pPr>
            <a:lvl3pPr marL="137160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3pPr>
            <a:lvl4pPr marL="164592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4pPr>
            <a:lvl5pPr marL="192024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8" name="Content Placeholder 9"/>
          <p:cNvSpPr>
            <a:spLocks noGrp="1"/>
          </p:cNvSpPr>
          <p:nvPr>
            <p:ph sz="quarter" idx="21" hasCustomPrompt="1"/>
          </p:nvPr>
        </p:nvSpPr>
        <p:spPr>
          <a:xfrm>
            <a:off x="33194624" y="25808882"/>
            <a:ext cx="9798050" cy="3849485"/>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marL="914400" indent="-457200">
              <a:lnSpc>
                <a:spcPts val="4600"/>
              </a:lnSpc>
              <a:spcBef>
                <a:spcPts val="0"/>
              </a:spcBef>
              <a:buClr>
                <a:schemeClr val="tx2"/>
              </a:buClr>
              <a:defRPr sz="2800" baseline="0">
                <a:solidFill>
                  <a:schemeClr val="tx1"/>
                </a:solidFill>
                <a:latin typeface="Arial" charset="0"/>
              </a:defRPr>
            </a:lvl2pPr>
            <a:lvl3pPr marL="137160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3pPr>
            <a:lvl4pPr marL="164592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4pPr>
            <a:lvl5pPr marL="192024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9" name="Chart Placeholder 23"/>
          <p:cNvSpPr>
            <a:spLocks noGrp="1"/>
          </p:cNvSpPr>
          <p:nvPr>
            <p:ph type="chart" sz="quarter" idx="22" hasCustomPrompt="1"/>
          </p:nvPr>
        </p:nvSpPr>
        <p:spPr>
          <a:xfrm>
            <a:off x="22550435" y="14690434"/>
            <a:ext cx="9666291" cy="6942137"/>
          </a:xfrm>
          <a:prstGeom prst="rect">
            <a:avLst/>
          </a:prstGeom>
        </p:spPr>
        <p:txBody>
          <a:bodyPr/>
          <a:lstStyle>
            <a:lvl1pPr marL="0" indent="0">
              <a:buNone/>
              <a:defRPr/>
            </a:lvl1pPr>
            <a:lvl2pPr marL="914400" indent="-457200">
              <a:lnSpc>
                <a:spcPts val="4600"/>
              </a:lnSpc>
              <a:spcBef>
                <a:spcPts val="0"/>
              </a:spcBef>
              <a:buClr>
                <a:schemeClr val="tx2"/>
              </a:buClr>
              <a:defRPr sz="2800">
                <a:solidFill>
                  <a:schemeClr val="tx1"/>
                </a:solidFill>
              </a:defRPr>
            </a:lvl2pPr>
            <a:lvl3pPr marL="1371600" indent="-274320">
              <a:lnSpc>
                <a:spcPts val="4600"/>
              </a:lnSpc>
              <a:spcBef>
                <a:spcPts val="0"/>
              </a:spcBef>
              <a:buClr>
                <a:schemeClr val="tx1"/>
              </a:buClr>
              <a:buSzPct val="120000"/>
              <a:buFont typeface="System Font Regular"/>
              <a:buChar char="-"/>
              <a:defRPr sz="2800">
                <a:solidFill>
                  <a:schemeClr val="tx1"/>
                </a:solidFill>
              </a:defRPr>
            </a:lvl3pPr>
            <a:lvl4pPr marL="1645920" indent="-274320">
              <a:lnSpc>
                <a:spcPts val="4600"/>
              </a:lnSpc>
              <a:spcBef>
                <a:spcPts val="0"/>
              </a:spcBef>
              <a:buClr>
                <a:schemeClr val="tx1"/>
              </a:buClr>
              <a:buSzPct val="120000"/>
              <a:buFont typeface="System Font Regular"/>
              <a:buChar char="-"/>
              <a:defRPr sz="2800">
                <a:solidFill>
                  <a:schemeClr val="tx1"/>
                </a:solidFill>
              </a:defRPr>
            </a:lvl4pPr>
            <a:lvl5pPr marL="1920240" indent="-274320">
              <a:lnSpc>
                <a:spcPts val="4600"/>
              </a:lnSpc>
              <a:spcBef>
                <a:spcPts val="0"/>
              </a:spcBef>
              <a:buClr>
                <a:schemeClr val="tx1"/>
              </a:buClr>
              <a:buSzPct val="120000"/>
              <a:buFont typeface="System Font Regular"/>
              <a:buChar char="-"/>
              <a:defRPr sz="2800">
                <a:solidFill>
                  <a:schemeClr val="tx1"/>
                </a:solidFill>
              </a:defRPr>
            </a:lvl5pPr>
          </a:lstStyle>
          <a:p>
            <a:pPr lvl="1"/>
            <a:r>
              <a:rPr lang="en-US" dirty="0"/>
              <a:t>First level</a:t>
            </a:r>
          </a:p>
          <a:p>
            <a:pPr lvl="2"/>
            <a:r>
              <a:rPr lang="en-US" dirty="0"/>
              <a:t>Second level</a:t>
            </a:r>
          </a:p>
          <a:p>
            <a:pPr lvl="3"/>
            <a:r>
              <a:rPr lang="en-US" dirty="0"/>
              <a:t>Fourth level</a:t>
            </a:r>
          </a:p>
          <a:p>
            <a:pPr lvl="4"/>
            <a:r>
              <a:rPr lang="en-US" dirty="0"/>
              <a:t>Fourth level</a:t>
            </a:r>
          </a:p>
          <a:p>
            <a:endParaRPr lang="en-US" dirty="0"/>
          </a:p>
        </p:txBody>
      </p:sp>
      <p:sp>
        <p:nvSpPr>
          <p:cNvPr id="20" name="Content Placeholder 9"/>
          <p:cNvSpPr>
            <a:spLocks noGrp="1"/>
          </p:cNvSpPr>
          <p:nvPr>
            <p:ph sz="quarter" idx="23" hasCustomPrompt="1"/>
          </p:nvPr>
        </p:nvSpPr>
        <p:spPr>
          <a:xfrm>
            <a:off x="22550435" y="22557898"/>
            <a:ext cx="9798050" cy="7140230"/>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marL="914400" indent="-457200">
              <a:lnSpc>
                <a:spcPts val="4600"/>
              </a:lnSpc>
              <a:spcBef>
                <a:spcPts val="0"/>
              </a:spcBef>
              <a:buClr>
                <a:schemeClr val="tx2"/>
              </a:buClr>
              <a:defRPr sz="2800" baseline="0">
                <a:solidFill>
                  <a:schemeClr val="tx1"/>
                </a:solidFill>
                <a:latin typeface="Arial" charset="0"/>
              </a:defRPr>
            </a:lvl2pPr>
            <a:lvl3pPr marL="137160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3pPr>
            <a:lvl4pPr marL="164592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4pPr>
            <a:lvl5pPr marL="192024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1587378594"/>
      </p:ext>
    </p:extLst>
  </p:cSld>
  <p:clrMapOvr>
    <a:masterClrMapping/>
  </p:clrMapOvr>
  <p:extLst>
    <p:ext uri="{DCECCB84-F9BA-43D5-87BE-67443E8EF086}">
      <p15:sldGuideLst xmlns:p15="http://schemas.microsoft.com/office/powerpoint/2012/main">
        <p15:guide id="1" orient="horz" pos="10368" userDrawn="1">
          <p15:clr>
            <a:srgbClr val="FBAE40"/>
          </p15:clr>
        </p15:guide>
        <p15:guide id="2" pos="1382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715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36" descr="alt=&quot;&quot;"/>
          <p:cNvSpPr>
            <a:spLocks noChangeArrowheads="1"/>
          </p:cNvSpPr>
          <p:nvPr userDrawn="1"/>
        </p:nvSpPr>
        <p:spPr bwMode="auto">
          <a:xfrm>
            <a:off x="0" y="30409662"/>
            <a:ext cx="43891200" cy="2508738"/>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8" name="Rectangle 36" descr="alt=&quot;&quot;"/>
          <p:cNvSpPr>
            <a:spLocks noChangeArrowheads="1"/>
          </p:cNvSpPr>
          <p:nvPr userDrawn="1"/>
        </p:nvSpPr>
        <p:spPr bwMode="auto">
          <a:xfrm>
            <a:off x="0" y="0"/>
            <a:ext cx="43891200" cy="5486400"/>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2" name="Rectangle 1" descr="alt=&quot;&quot;"/>
          <p:cNvSpPr/>
          <p:nvPr userDrawn="1"/>
        </p:nvSpPr>
        <p:spPr>
          <a:xfrm>
            <a:off x="-1" y="5257800"/>
            <a:ext cx="43891201" cy="2612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UB Crest"/>
          <p:cNvPicPr>
            <a:picLocks noChangeAspect="1"/>
          </p:cNvPicPr>
          <p:nvPr userDrawn="1"/>
        </p:nvPicPr>
        <p:blipFill rotWithShape="1">
          <a:blip r:embed="rId4">
            <a:alphaModFix amt="41000"/>
            <a:extLst>
              <a:ext uri="{28A0092B-C50C-407E-A947-70E740481C1C}">
                <a14:useLocalDpi xmlns:a14="http://schemas.microsoft.com/office/drawing/2010/main" val="0"/>
              </a:ext>
            </a:extLst>
          </a:blip>
          <a:srcRect t="4395" b="40121"/>
          <a:stretch/>
        </p:blipFill>
        <p:spPr>
          <a:xfrm>
            <a:off x="32191332" y="0"/>
            <a:ext cx="9341680" cy="5256959"/>
          </a:xfrm>
          <a:prstGeom prst="rect">
            <a:avLst/>
          </a:prstGeom>
        </p:spPr>
      </p:pic>
      <p:pic>
        <p:nvPicPr>
          <p:cNvPr id="4" name="Picture 3" descr="University at Buffalo, The State University of New York"/>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74733" y="31154745"/>
            <a:ext cx="13595412" cy="1008282"/>
          </a:xfrm>
          <a:prstGeom prst="rect">
            <a:avLst/>
          </a:prstGeom>
        </p:spPr>
      </p:pic>
      <p:cxnSp>
        <p:nvCxnSpPr>
          <p:cNvPr id="7" name="Straight Connector 6" descr="alt=&quot;&quot;"/>
          <p:cNvCxnSpPr/>
          <p:nvPr userDrawn="1"/>
        </p:nvCxnSpPr>
        <p:spPr>
          <a:xfrm>
            <a:off x="32696865" y="30837463"/>
            <a:ext cx="0" cy="1588169"/>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73" r:id="rId1"/>
    <p:sldLayoutId id="2147483674" r:id="rId2"/>
  </p:sldLayoutIdLst>
  <p:txStyles>
    <p:titleStyle>
      <a:lvl1pPr algn="l" defTabSz="914400" rtl="0" eaLnBrk="1" latinLnBrk="0" hangingPunct="1">
        <a:lnSpc>
          <a:spcPct val="90000"/>
        </a:lnSpc>
        <a:spcBef>
          <a:spcPct val="0"/>
        </a:spcBef>
        <a:buNone/>
        <a:defRPr sz="88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Picture 100" descr="A group of circles with names&#10;&#10;Description automatically generated">
            <a:extLst>
              <a:ext uri="{FF2B5EF4-FFF2-40B4-BE49-F238E27FC236}">
                <a16:creationId xmlns:a16="http://schemas.microsoft.com/office/drawing/2014/main" id="{2222F722-FD24-2905-FC86-233FB0D6622A}"/>
              </a:ext>
            </a:extLst>
          </p:cNvPr>
          <p:cNvPicPr>
            <a:picLocks noChangeAspect="1"/>
          </p:cNvPicPr>
          <p:nvPr/>
        </p:nvPicPr>
        <p:blipFill rotWithShape="1">
          <a:blip r:embed="rId3"/>
          <a:srcRect t="2933" b="3202"/>
          <a:stretch/>
        </p:blipFill>
        <p:spPr>
          <a:xfrm>
            <a:off x="22326829" y="21272763"/>
            <a:ext cx="9533677" cy="9052367"/>
          </a:xfrm>
          <a:prstGeom prst="rect">
            <a:avLst/>
          </a:prstGeom>
        </p:spPr>
      </p:pic>
      <p:sp>
        <p:nvSpPr>
          <p:cNvPr id="88" name="Poster Title"/>
          <p:cNvSpPr>
            <a:spLocks noChangeArrowheads="1"/>
          </p:cNvSpPr>
          <p:nvPr/>
        </p:nvSpPr>
        <p:spPr bwMode="auto">
          <a:xfrm>
            <a:off x="999938" y="1550522"/>
            <a:ext cx="41224200" cy="315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43" tIns="45614" rIns="91243" bIns="45614">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spcBef>
                <a:spcPts val="0"/>
              </a:spcBef>
              <a:spcAft>
                <a:spcPts val="0"/>
              </a:spcAft>
              <a:defRPr/>
            </a:pPr>
            <a:r>
              <a:rPr lang="en-US" altLang="en-US" sz="8800" dirty="0">
                <a:solidFill>
                  <a:srgbClr val="FFFFFF"/>
                </a:solidFill>
                <a:latin typeface="+mn-lt"/>
                <a:ea typeface="Arial" charset="0"/>
              </a:rPr>
              <a:t>Predicting March Madness</a:t>
            </a:r>
          </a:p>
          <a:p>
            <a:pPr>
              <a:spcBef>
                <a:spcPts val="600"/>
              </a:spcBef>
              <a:spcAft>
                <a:spcPts val="1800"/>
              </a:spcAft>
              <a:defRPr/>
            </a:pPr>
            <a:r>
              <a:rPr lang="en-US" altLang="en-US" sz="4400" dirty="0">
                <a:solidFill>
                  <a:srgbClr val="FFFFFF"/>
                </a:solidFill>
                <a:latin typeface="+mn-lt"/>
                <a:ea typeface="Arial" charset="0"/>
              </a:rPr>
              <a:t>Using the “</a:t>
            </a:r>
            <a:r>
              <a:rPr lang="en-US" altLang="en-US" sz="4400" b="1" dirty="0">
                <a:solidFill>
                  <a:srgbClr val="FFFFFF"/>
                </a:solidFill>
                <a:latin typeface="+mn-lt"/>
                <a:ea typeface="Arial" charset="0"/>
              </a:rPr>
              <a:t>Trapezoid of Excellence</a:t>
            </a:r>
            <a:r>
              <a:rPr lang="en-US" altLang="en-US" sz="4400" dirty="0">
                <a:solidFill>
                  <a:srgbClr val="FFFFFF"/>
                </a:solidFill>
                <a:latin typeface="+mn-lt"/>
                <a:ea typeface="Arial" charset="0"/>
              </a:rPr>
              <a:t>”</a:t>
            </a:r>
          </a:p>
          <a:p>
            <a:pPr>
              <a:spcBef>
                <a:spcPts val="1800"/>
              </a:spcBef>
              <a:defRPr/>
            </a:pPr>
            <a:r>
              <a:rPr lang="en-US" altLang="en-US" sz="3200" dirty="0">
                <a:solidFill>
                  <a:srgbClr val="FFFFFF"/>
                </a:solidFill>
                <a:latin typeface="+mn-lt"/>
                <a:ea typeface="Arial" charset="0"/>
              </a:rPr>
              <a:t>Dylan Birzon</a:t>
            </a:r>
          </a:p>
        </p:txBody>
      </p:sp>
      <p:sp>
        <p:nvSpPr>
          <p:cNvPr id="7" name="Introduction Textbox"/>
          <p:cNvSpPr txBox="1">
            <a:spLocks noChangeArrowheads="1"/>
          </p:cNvSpPr>
          <p:nvPr/>
        </p:nvSpPr>
        <p:spPr bwMode="auto">
          <a:xfrm>
            <a:off x="1010653" y="6932975"/>
            <a:ext cx="9829800" cy="10821552"/>
          </a:xfrm>
          <a:prstGeom prst="rect">
            <a:avLst/>
          </a:prstGeom>
          <a:solidFill>
            <a:schemeClr val="bg1">
              <a:alpha val="63000"/>
            </a:schemeClr>
          </a:solidFill>
          <a:ln>
            <a:noFill/>
          </a:ln>
          <a:effec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600"/>
              </a:lnSpc>
              <a:spcAft>
                <a:spcPts val="1200"/>
              </a:spcAft>
            </a:pPr>
            <a:r>
              <a:rPr lang="en-US" sz="4800" b="1" dirty="0">
                <a:solidFill>
                  <a:srgbClr val="005BBB"/>
                </a:solidFill>
                <a:latin typeface="+mj-lt"/>
              </a:rPr>
              <a:t>Introduction</a:t>
            </a:r>
          </a:p>
          <a:p>
            <a:pPr>
              <a:lnSpc>
                <a:spcPts val="5600"/>
              </a:lnSpc>
              <a:spcBef>
                <a:spcPts val="0"/>
              </a:spcBef>
            </a:pPr>
            <a:r>
              <a:rPr lang="en-US" altLang="en-US" sz="3800" dirty="0">
                <a:latin typeface="Arial" charset="0"/>
                <a:ea typeface="Arial" charset="0"/>
              </a:rPr>
              <a:t>I’ve always had a passion for sports and analytics and wanted to combine the two. Luckily, I came across a video by Ryan Hammer on TikTok explaining the “trapezoid of excellence”, and how it is used to predict the Final Four teams. My project focused on expanding the reach and use of this method to predict each game from both a visual and model perspective.</a:t>
            </a:r>
          </a:p>
          <a:p>
            <a:pPr>
              <a:lnSpc>
                <a:spcPts val="5600"/>
              </a:lnSpc>
              <a:spcBef>
                <a:spcPts val="0"/>
              </a:spcBef>
            </a:pPr>
            <a:r>
              <a:rPr lang="en-US" altLang="en-US" sz="3800" dirty="0">
                <a:latin typeface="Arial" charset="0"/>
                <a:ea typeface="Arial" charset="0"/>
              </a:rPr>
              <a:t>The trapezoid graphs teams on a plane based on their possessions and adjusted net rating. Those that fall in the trapezoid tend to have a higher chance of making it into the Final Four</a:t>
            </a:r>
          </a:p>
        </p:txBody>
      </p:sp>
      <p:cxnSp>
        <p:nvCxnSpPr>
          <p:cNvPr id="31" name="Horizontal Section Divider" descr="Horizontal Divider"/>
          <p:cNvCxnSpPr/>
          <p:nvPr/>
        </p:nvCxnSpPr>
        <p:spPr bwMode="auto">
          <a:xfrm>
            <a:off x="914957" y="17926755"/>
            <a:ext cx="9589328" cy="0"/>
          </a:xfrm>
          <a:prstGeom prst="line">
            <a:avLst/>
          </a:prstGeom>
          <a:noFill/>
          <a:ln w="25400" cap="flat" cmpd="sng" algn="ctr">
            <a:solidFill>
              <a:schemeClr val="tx1"/>
            </a:solidFill>
            <a:prstDash val="dash"/>
            <a:round/>
            <a:headEnd type="none" w="med" len="med"/>
            <a:tailEnd type="none" w="med" len="med"/>
          </a:ln>
          <a:effectLst/>
        </p:spPr>
      </p:cxnSp>
      <p:sp>
        <p:nvSpPr>
          <p:cNvPr id="9" name="Methods Textbox"/>
          <p:cNvSpPr txBox="1"/>
          <p:nvPr/>
        </p:nvSpPr>
        <p:spPr>
          <a:xfrm>
            <a:off x="1047225" y="18098984"/>
            <a:ext cx="9829800" cy="12235081"/>
          </a:xfrm>
          <a:prstGeom prst="rect">
            <a:avLst/>
          </a:prstGeom>
          <a:solidFill>
            <a:schemeClr val="bg1">
              <a:alpha val="63000"/>
            </a:schemeClr>
          </a:solidFill>
          <a:effectLst/>
        </p:spPr>
        <p:txBody>
          <a:bodyPr>
            <a:spAutoFit/>
          </a:bodyPr>
          <a:lstStyle/>
          <a:p>
            <a:pPr>
              <a:lnSpc>
                <a:spcPts val="4600"/>
              </a:lnSpc>
              <a:spcAft>
                <a:spcPts val="1200"/>
              </a:spcAft>
              <a:defRPr/>
            </a:pPr>
            <a:r>
              <a:rPr lang="en-US" sz="4800" b="1" dirty="0">
                <a:solidFill>
                  <a:srgbClr val="005BBB"/>
                </a:solidFill>
                <a:latin typeface="+mj-lt"/>
              </a:rPr>
              <a:t>Methods</a:t>
            </a:r>
          </a:p>
          <a:p>
            <a:pPr>
              <a:lnSpc>
                <a:spcPts val="4600"/>
              </a:lnSpc>
              <a:spcBef>
                <a:spcPts val="0"/>
              </a:spcBef>
              <a:spcAft>
                <a:spcPts val="1000"/>
              </a:spcAft>
              <a:defRPr/>
            </a:pPr>
            <a:r>
              <a:rPr lang="en-US" sz="2800" dirty="0">
                <a:latin typeface="Arial" charset="0"/>
                <a:ea typeface="Arial" charset="0"/>
                <a:cs typeface="Arial" charset="0"/>
              </a:rPr>
              <a:t>Using the adjusted net rating and possessions from </a:t>
            </a:r>
            <a:r>
              <a:rPr lang="en-US" sz="2800" dirty="0" err="1">
                <a:latin typeface="Arial" charset="0"/>
                <a:ea typeface="Arial" charset="0"/>
                <a:cs typeface="Arial" charset="0"/>
              </a:rPr>
              <a:t>SportsReference</a:t>
            </a:r>
            <a:r>
              <a:rPr lang="en-US" sz="2800" dirty="0">
                <a:latin typeface="Arial" charset="0"/>
                <a:ea typeface="Arial" charset="0"/>
                <a:cs typeface="Arial" charset="0"/>
              </a:rPr>
              <a:t> for all 64 NCAA tournament teams since the 2011 tournament, I preprocessed the data in Excel to allow Tableau to read the data properly. I will use the same Excel sheet to track each matchup and outcome to feed it into my model (as of writing this April 18</a:t>
            </a:r>
            <a:r>
              <a:rPr lang="en-US" sz="2800" baseline="30000" dirty="0">
                <a:latin typeface="Arial" charset="0"/>
                <a:ea typeface="Arial" charset="0"/>
                <a:cs typeface="Arial" charset="0"/>
              </a:rPr>
              <a:t>th</a:t>
            </a:r>
            <a:r>
              <a:rPr lang="en-US" sz="2800" dirty="0">
                <a:latin typeface="Arial" charset="0"/>
                <a:ea typeface="Arial" charset="0"/>
                <a:cs typeface="Arial" charset="0"/>
              </a:rPr>
              <a:t>)</a:t>
            </a:r>
            <a:endParaRPr lang="en-US" sz="2800" baseline="30000" dirty="0">
              <a:latin typeface="Arial" charset="0"/>
              <a:ea typeface="Arial" charset="0"/>
              <a:cs typeface="Arial" charset="0"/>
            </a:endParaRPr>
          </a:p>
          <a:p>
            <a:pPr>
              <a:lnSpc>
                <a:spcPts val="4600"/>
              </a:lnSpc>
              <a:spcBef>
                <a:spcPts val="0"/>
              </a:spcBef>
              <a:spcAft>
                <a:spcPts val="1000"/>
              </a:spcAft>
              <a:defRPr/>
            </a:pPr>
            <a:r>
              <a:rPr lang="en-US" sz="2800" b="1" dirty="0">
                <a:solidFill>
                  <a:schemeClr val="tx2"/>
                </a:solidFill>
                <a:latin typeface="Arial" charset="0"/>
                <a:ea typeface="Arial" charset="0"/>
                <a:cs typeface="Arial" charset="0"/>
              </a:rPr>
              <a:t>Predictor 1: Adjusted Net Rating</a:t>
            </a:r>
            <a:endParaRPr lang="en-US" sz="2800" dirty="0">
              <a:latin typeface="Arial" charset="0"/>
              <a:ea typeface="Arial" charset="0"/>
              <a:cs typeface="Arial" charset="0"/>
            </a:endParaRPr>
          </a:p>
          <a:p>
            <a:pPr marL="914400" lvl="1" indent="-457200">
              <a:lnSpc>
                <a:spcPts val="4600"/>
              </a:lnSpc>
              <a:spcBef>
                <a:spcPts val="0"/>
              </a:spcBef>
              <a:buClr>
                <a:schemeClr val="tx2"/>
              </a:buClr>
              <a:buSzPct val="125000"/>
              <a:buFont typeface="Arial" charset="0"/>
              <a:buChar char="•"/>
              <a:defRPr/>
            </a:pPr>
            <a:r>
              <a:rPr lang="en-US" sz="2800" dirty="0">
                <a:latin typeface="Arial" charset="0"/>
                <a:ea typeface="Arial" charset="0"/>
                <a:cs typeface="Arial" charset="0"/>
              </a:rPr>
              <a:t>This measure examines the difference between Offensive and Defensive Efficiency (points for and points against)</a:t>
            </a:r>
          </a:p>
          <a:p>
            <a:pPr marL="914400" lvl="1" indent="-457200">
              <a:lnSpc>
                <a:spcPts val="4600"/>
              </a:lnSpc>
              <a:spcBef>
                <a:spcPts val="0"/>
              </a:spcBef>
              <a:buClr>
                <a:schemeClr val="tx2"/>
              </a:buClr>
              <a:buSzPct val="125000"/>
              <a:buFont typeface="Arial" charset="0"/>
              <a:buChar char="•"/>
              <a:defRPr/>
            </a:pPr>
            <a:r>
              <a:rPr lang="en-US" sz="2800" dirty="0">
                <a:latin typeface="Arial" charset="0"/>
                <a:ea typeface="Arial" charset="0"/>
                <a:cs typeface="Arial" charset="0"/>
              </a:rPr>
              <a:t>Need to look at an adjusted value because it factors in Strength of Schedule – a team’s average schedule difficulty, opponent’s rating, and game location</a:t>
            </a:r>
          </a:p>
          <a:p>
            <a:pPr>
              <a:lnSpc>
                <a:spcPts val="4600"/>
              </a:lnSpc>
              <a:spcBef>
                <a:spcPts val="0"/>
              </a:spcBef>
              <a:buClr>
                <a:schemeClr val="tx2"/>
              </a:buClr>
              <a:buSzPct val="125000"/>
              <a:defRPr/>
            </a:pPr>
            <a:r>
              <a:rPr lang="en-US" sz="2800" b="1" dirty="0">
                <a:solidFill>
                  <a:schemeClr val="tx2"/>
                </a:solidFill>
                <a:latin typeface="Arial" charset="0"/>
                <a:ea typeface="Arial" charset="0"/>
                <a:cs typeface="Arial" charset="0"/>
              </a:rPr>
              <a:t>Predictor 2: Possession</a:t>
            </a:r>
            <a:endParaRPr lang="en-US" sz="2800" dirty="0">
              <a:latin typeface="Arial" charset="0"/>
              <a:ea typeface="Arial" charset="0"/>
              <a:cs typeface="Arial" charset="0"/>
            </a:endParaRPr>
          </a:p>
          <a:p>
            <a:pPr marL="914400" lvl="1" indent="-457200">
              <a:lnSpc>
                <a:spcPts val="4600"/>
              </a:lnSpc>
              <a:spcBef>
                <a:spcPts val="0"/>
              </a:spcBef>
              <a:buClr>
                <a:schemeClr val="tx2"/>
              </a:buClr>
              <a:buSzPct val="125000"/>
              <a:buFont typeface="Arial" charset="0"/>
              <a:buChar char="•"/>
              <a:defRPr/>
            </a:pPr>
            <a:r>
              <a:rPr lang="en-US" sz="2800" dirty="0">
                <a:latin typeface="Arial" charset="0"/>
                <a:ea typeface="Arial" charset="0"/>
                <a:cs typeface="Arial" charset="0"/>
              </a:rPr>
              <a:t>This is tempo – how fast do teams play? This considers how fast teams play on offense, and how many turnovers they force on defense</a:t>
            </a:r>
          </a:p>
          <a:p>
            <a:pPr marL="914400" lvl="1" indent="-457200">
              <a:lnSpc>
                <a:spcPts val="4600"/>
              </a:lnSpc>
              <a:spcBef>
                <a:spcPts val="0"/>
              </a:spcBef>
              <a:buClr>
                <a:schemeClr val="tx2"/>
              </a:buClr>
              <a:buSzPct val="125000"/>
              <a:buFont typeface="Arial" charset="0"/>
              <a:buChar char="•"/>
              <a:defRPr/>
            </a:pPr>
            <a:r>
              <a:rPr lang="en-US" sz="2800" dirty="0">
                <a:latin typeface="Arial" charset="0"/>
                <a:ea typeface="Arial" charset="0"/>
                <a:cs typeface="Arial" charset="0"/>
              </a:rPr>
              <a:t>Average possessions are between 60 and 80</a:t>
            </a:r>
          </a:p>
          <a:p>
            <a:pPr marL="2757831" lvl="2" indent="-457200">
              <a:lnSpc>
                <a:spcPts val="4600"/>
              </a:lnSpc>
              <a:buClr>
                <a:schemeClr val="tx2"/>
              </a:buClr>
              <a:buSzPct val="125000"/>
              <a:buFont typeface="Arial" charset="0"/>
              <a:buChar char="•"/>
              <a:defRPr/>
            </a:pPr>
            <a:r>
              <a:rPr lang="en-US" sz="2800" dirty="0">
                <a:latin typeface="Arial" charset="0"/>
                <a:ea typeface="Arial" charset="0"/>
                <a:cs typeface="Arial" charset="0"/>
              </a:rPr>
              <a:t>55 or less is slow, 90 or more is fast</a:t>
            </a:r>
          </a:p>
        </p:txBody>
      </p:sp>
      <p:sp>
        <p:nvSpPr>
          <p:cNvPr id="19" name="Data Analysis Textbox"/>
          <p:cNvSpPr txBox="1"/>
          <p:nvPr/>
        </p:nvSpPr>
        <p:spPr>
          <a:xfrm>
            <a:off x="11668741" y="7127499"/>
            <a:ext cx="9829800" cy="11106567"/>
          </a:xfrm>
          <a:prstGeom prst="rect">
            <a:avLst/>
          </a:prstGeom>
          <a:solidFill>
            <a:schemeClr val="bg1">
              <a:alpha val="63000"/>
            </a:schemeClr>
          </a:solidFill>
          <a:effectLst/>
        </p:spPr>
        <p:txBody>
          <a:bodyPr>
            <a:spAutoFit/>
          </a:bodyPr>
          <a:lstStyle/>
          <a:p>
            <a:pPr>
              <a:lnSpc>
                <a:spcPts val="4600"/>
              </a:lnSpc>
              <a:spcAft>
                <a:spcPts val="1200"/>
              </a:spcAft>
              <a:defRPr/>
            </a:pPr>
            <a:r>
              <a:rPr lang="en-US" sz="4800" b="1" dirty="0">
                <a:solidFill>
                  <a:srgbClr val="005BBB"/>
                </a:solidFill>
                <a:latin typeface="+mj-lt"/>
              </a:rPr>
              <a:t>Data Analysis </a:t>
            </a:r>
          </a:p>
          <a:p>
            <a:pPr>
              <a:lnSpc>
                <a:spcPts val="4600"/>
              </a:lnSpc>
              <a:spcBef>
                <a:spcPts val="0"/>
              </a:spcBef>
              <a:spcAft>
                <a:spcPts val="1200"/>
              </a:spcAft>
              <a:defRPr/>
            </a:pPr>
            <a:r>
              <a:rPr lang="en-US" sz="2800" dirty="0">
                <a:latin typeface="Arial" charset="0"/>
                <a:ea typeface="Arial" charset="0"/>
                <a:cs typeface="Arial" charset="0"/>
              </a:rPr>
              <a:t>We’ll start by understanding how Possessions and Net Rating impact each other. Teams that have higher efficiencies typically lean to be more efficient per possession and/or are really good defensively (Houston). Teams that play faster don’t necessarily rely on a basket-by-basket approach, but rather by volume. For example, Alabama has a high volume of 3-pointers shot.</a:t>
            </a:r>
          </a:p>
          <a:p>
            <a:pPr>
              <a:lnSpc>
                <a:spcPts val="4600"/>
              </a:lnSpc>
              <a:spcBef>
                <a:spcPts val="0"/>
              </a:spcBef>
              <a:spcAft>
                <a:spcPts val="1200"/>
              </a:spcAft>
              <a:defRPr/>
            </a:pPr>
            <a:r>
              <a:rPr lang="en-US" sz="2800" dirty="0">
                <a:latin typeface="Arial" charset="0"/>
                <a:ea typeface="Arial" charset="0"/>
                <a:cs typeface="Arial" charset="0"/>
              </a:rPr>
              <a:t>Usually, teams that have average possessions are adaptable to game speed depending on their opponent. Combine that with high efficiency, and in theory, that’s a team making it to the final four.</a:t>
            </a:r>
          </a:p>
          <a:p>
            <a:pPr>
              <a:lnSpc>
                <a:spcPts val="4600"/>
              </a:lnSpc>
              <a:spcBef>
                <a:spcPts val="0"/>
              </a:spcBef>
              <a:spcAft>
                <a:spcPts val="1200"/>
              </a:spcAft>
              <a:defRPr/>
            </a:pPr>
            <a:r>
              <a:rPr lang="en-US" sz="2800" dirty="0">
                <a:latin typeface="Arial" charset="0"/>
                <a:ea typeface="Arial" charset="0"/>
                <a:cs typeface="Arial" charset="0"/>
              </a:rPr>
              <a:t>Analyzing these metrics against opponents presents an opportunity to predict a winner and potential upsets. If a fast team plays a slow team, either the team can’t keep up with the speed, or the game </a:t>
            </a:r>
            <a:r>
              <a:rPr lang="en-US" sz="2800">
                <a:latin typeface="Arial" charset="0"/>
                <a:ea typeface="Arial" charset="0"/>
                <a:cs typeface="Arial" charset="0"/>
              </a:rPr>
              <a:t>is slowed </a:t>
            </a:r>
            <a:r>
              <a:rPr lang="en-US" sz="2800" dirty="0">
                <a:latin typeface="Arial" charset="0"/>
                <a:ea typeface="Arial" charset="0"/>
                <a:cs typeface="Arial" charset="0"/>
              </a:rPr>
              <a:t>down too much that the team’s lack of efficiency doesn’t get the volume to score points. (Saint Mary’s vs Grand Canyon).</a:t>
            </a:r>
          </a:p>
        </p:txBody>
      </p:sp>
      <p:cxnSp>
        <p:nvCxnSpPr>
          <p:cNvPr id="34" name="Horizontal Section Divider" descr="Horizontal Divider"/>
          <p:cNvCxnSpPr/>
          <p:nvPr/>
        </p:nvCxnSpPr>
        <p:spPr bwMode="auto">
          <a:xfrm>
            <a:off x="22442212" y="14667622"/>
            <a:ext cx="9784080" cy="0"/>
          </a:xfrm>
          <a:prstGeom prst="line">
            <a:avLst/>
          </a:prstGeom>
          <a:noFill/>
          <a:ln w="25400" cap="flat" cmpd="sng" algn="ctr">
            <a:solidFill>
              <a:schemeClr val="tx1"/>
            </a:solidFill>
            <a:prstDash val="dash"/>
            <a:round/>
            <a:headEnd type="none" w="med" len="med"/>
            <a:tailEnd type="none" w="med" len="med"/>
          </a:ln>
          <a:effectLst/>
        </p:spPr>
      </p:cxnSp>
      <p:sp>
        <p:nvSpPr>
          <p:cNvPr id="37" name="Results Textbox"/>
          <p:cNvSpPr txBox="1"/>
          <p:nvPr/>
        </p:nvSpPr>
        <p:spPr>
          <a:xfrm>
            <a:off x="22418886" y="15310173"/>
            <a:ext cx="9784080" cy="6054030"/>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dirty="0">
                <a:solidFill>
                  <a:srgbClr val="005BBB"/>
                </a:solidFill>
                <a:latin typeface="+mj-lt"/>
              </a:rPr>
              <a:t>Results</a:t>
            </a:r>
          </a:p>
          <a:p>
            <a:pPr>
              <a:lnSpc>
                <a:spcPts val="4600"/>
              </a:lnSpc>
              <a:spcBef>
                <a:spcPts val="0"/>
              </a:spcBef>
              <a:spcAft>
                <a:spcPts val="1800"/>
              </a:spcAft>
              <a:defRPr/>
            </a:pPr>
            <a:r>
              <a:rPr lang="en-US" sz="2800" dirty="0">
                <a:latin typeface="Arial" charset="0"/>
                <a:ea typeface="Arial" charset="0"/>
                <a:cs typeface="Arial" charset="0"/>
              </a:rPr>
              <a:t>39/64 games predicted correctly </a:t>
            </a:r>
            <a:r>
              <a:rPr lang="en-US" sz="2800" dirty="0">
                <a:latin typeface="Arial" charset="0"/>
                <a:ea typeface="Arial" charset="0"/>
                <a:cs typeface="Arial" charset="0"/>
                <a:sym typeface="Wingdings" pitchFamily="2" charset="2"/>
              </a:rPr>
              <a:t> </a:t>
            </a:r>
            <a:r>
              <a:rPr lang="en-US" sz="2800" b="1" dirty="0">
                <a:latin typeface="Arial" charset="0"/>
                <a:ea typeface="Arial" charset="0"/>
                <a:cs typeface="Arial" charset="0"/>
                <a:sym typeface="Wingdings" pitchFamily="2" charset="2"/>
              </a:rPr>
              <a:t>60.9375%</a:t>
            </a:r>
          </a:p>
          <a:p>
            <a:pPr>
              <a:lnSpc>
                <a:spcPts val="4600"/>
              </a:lnSpc>
              <a:spcBef>
                <a:spcPts val="0"/>
              </a:spcBef>
              <a:spcAft>
                <a:spcPts val="1800"/>
              </a:spcAft>
              <a:defRPr/>
            </a:pPr>
            <a:r>
              <a:rPr lang="en-US" sz="2800" dirty="0">
                <a:latin typeface="Arial" charset="0"/>
                <a:ea typeface="Arial" charset="0"/>
                <a:cs typeface="Arial" charset="0"/>
                <a:sym typeface="Wingdings" pitchFamily="2" charset="2"/>
              </a:rPr>
              <a:t>Predicted the championship game and winner correctly</a:t>
            </a:r>
          </a:p>
          <a:p>
            <a:pPr>
              <a:lnSpc>
                <a:spcPts val="4600"/>
              </a:lnSpc>
              <a:spcBef>
                <a:spcPts val="0"/>
              </a:spcBef>
              <a:spcAft>
                <a:spcPts val="1800"/>
              </a:spcAft>
              <a:defRPr/>
            </a:pPr>
            <a:r>
              <a:rPr lang="en-US" sz="2800" dirty="0">
                <a:latin typeface="Arial" charset="0"/>
                <a:ea typeface="Arial" charset="0"/>
                <a:cs typeface="Arial" charset="0"/>
                <a:sym typeface="Wingdings" pitchFamily="2" charset="2"/>
              </a:rPr>
              <a:t>Didn’t consider Kansas point guard was out against Gonzaga, hence the wrong pick</a:t>
            </a:r>
          </a:p>
          <a:p>
            <a:pPr>
              <a:lnSpc>
                <a:spcPts val="4600"/>
              </a:lnSpc>
              <a:spcBef>
                <a:spcPts val="0"/>
              </a:spcBef>
              <a:spcAft>
                <a:spcPts val="1800"/>
              </a:spcAft>
              <a:defRPr/>
            </a:pPr>
            <a:r>
              <a:rPr lang="en-US" sz="2800" dirty="0">
                <a:latin typeface="Arial" charset="0"/>
                <a:ea typeface="Arial" charset="0"/>
                <a:cs typeface="Arial" charset="0"/>
                <a:sym typeface="Wingdings" pitchFamily="2" charset="2"/>
              </a:rPr>
              <a:t>3/11 correct upsets predicted (first round only)  </a:t>
            </a:r>
            <a:r>
              <a:rPr lang="en-US" sz="2800" b="1" dirty="0">
                <a:latin typeface="Arial" charset="0"/>
                <a:ea typeface="Arial" charset="0"/>
                <a:cs typeface="Arial" charset="0"/>
                <a:sym typeface="Wingdings" pitchFamily="2" charset="2"/>
              </a:rPr>
              <a:t>27.27%</a:t>
            </a:r>
          </a:p>
          <a:p>
            <a:pPr>
              <a:lnSpc>
                <a:spcPts val="4600"/>
              </a:lnSpc>
              <a:spcBef>
                <a:spcPts val="0"/>
              </a:spcBef>
              <a:spcAft>
                <a:spcPts val="1800"/>
              </a:spcAft>
              <a:defRPr/>
            </a:pPr>
            <a:r>
              <a:rPr lang="en-US" sz="2800" dirty="0">
                <a:latin typeface="Arial" charset="0"/>
                <a:ea typeface="Arial" charset="0"/>
                <a:cs typeface="Arial" charset="0"/>
                <a:sym typeface="Wingdings" pitchFamily="2" charset="2"/>
              </a:rPr>
              <a:t>3/11 wrong upsets predicted (first round only)  </a:t>
            </a:r>
            <a:r>
              <a:rPr lang="en-US" sz="2800" b="1" dirty="0">
                <a:latin typeface="Arial" charset="0"/>
                <a:ea typeface="Arial" charset="0"/>
                <a:cs typeface="Arial" charset="0"/>
                <a:sym typeface="Wingdings" pitchFamily="2" charset="2"/>
              </a:rPr>
              <a:t>27.27%</a:t>
            </a:r>
          </a:p>
          <a:p>
            <a:pPr>
              <a:lnSpc>
                <a:spcPts val="4600"/>
              </a:lnSpc>
              <a:spcBef>
                <a:spcPts val="0"/>
              </a:spcBef>
              <a:spcAft>
                <a:spcPts val="1800"/>
              </a:spcAft>
              <a:defRPr/>
            </a:pPr>
            <a:r>
              <a:rPr lang="en-US" sz="2800" dirty="0">
                <a:latin typeface="Arial" charset="0"/>
                <a:ea typeface="Arial" charset="0"/>
                <a:cs typeface="Arial" charset="0"/>
                <a:sym typeface="Wingdings" pitchFamily="2" charset="2"/>
              </a:rPr>
              <a:t>8/11 upsets not predicted (first round only)  </a:t>
            </a:r>
            <a:r>
              <a:rPr lang="en-US" sz="2800" b="1" dirty="0">
                <a:latin typeface="Arial" charset="0"/>
                <a:ea typeface="Arial" charset="0"/>
                <a:cs typeface="Arial" charset="0"/>
                <a:sym typeface="Wingdings" pitchFamily="2" charset="2"/>
              </a:rPr>
              <a:t>72.72%</a:t>
            </a:r>
          </a:p>
        </p:txBody>
      </p:sp>
      <p:sp>
        <p:nvSpPr>
          <p:cNvPr id="40" name="Conclusion Analysis Textbox"/>
          <p:cNvSpPr txBox="1"/>
          <p:nvPr/>
        </p:nvSpPr>
        <p:spPr>
          <a:xfrm>
            <a:off x="33146443" y="6932975"/>
            <a:ext cx="9829800" cy="6977231"/>
          </a:xfrm>
          <a:prstGeom prst="rect">
            <a:avLst/>
          </a:prstGeom>
          <a:solidFill>
            <a:schemeClr val="bg1">
              <a:alpha val="63000"/>
            </a:schemeClr>
          </a:solidFill>
          <a:effectLst/>
        </p:spPr>
        <p:txBody>
          <a:bodyPr>
            <a:spAutoFit/>
          </a:bodyPr>
          <a:lstStyle/>
          <a:p>
            <a:pPr>
              <a:lnSpc>
                <a:spcPts val="4600"/>
              </a:lnSpc>
              <a:spcAft>
                <a:spcPts val="1200"/>
              </a:spcAft>
              <a:defRPr/>
            </a:pPr>
            <a:r>
              <a:rPr lang="en-US" sz="4800" b="1" dirty="0">
                <a:solidFill>
                  <a:srgbClr val="005BBB"/>
                </a:solidFill>
                <a:latin typeface="+mj-lt"/>
              </a:rPr>
              <a:t>Conclusion</a:t>
            </a:r>
          </a:p>
          <a:p>
            <a:pPr>
              <a:lnSpc>
                <a:spcPts val="4600"/>
              </a:lnSpc>
              <a:spcBef>
                <a:spcPts val="0"/>
              </a:spcBef>
              <a:spcAft>
                <a:spcPts val="1200"/>
              </a:spcAft>
              <a:defRPr/>
            </a:pPr>
            <a:r>
              <a:rPr lang="en-US" sz="2800" dirty="0">
                <a:latin typeface="Arial" charset="0"/>
                <a:ea typeface="Arial" charset="0"/>
                <a:cs typeface="Arial" charset="0"/>
              </a:rPr>
              <a:t>While there have been successful predictions, this cannot be relied on solely to predict the outcome of every game. Other factors need to be considered like age of players to help with urgency to win, or nerves being settled, coach experience, injuries</a:t>
            </a:r>
            <a:r>
              <a:rPr lang="en-US" sz="2800">
                <a:latin typeface="Arial" charset="0"/>
                <a:ea typeface="Arial" charset="0"/>
                <a:cs typeface="Arial" charset="0"/>
              </a:rPr>
              <a:t>, if </a:t>
            </a:r>
            <a:r>
              <a:rPr lang="en-US" sz="2800" dirty="0">
                <a:latin typeface="Arial" charset="0"/>
                <a:ea typeface="Arial" charset="0"/>
                <a:cs typeface="Arial" charset="0"/>
              </a:rPr>
              <a:t>they played OT the previous game, etc.</a:t>
            </a:r>
          </a:p>
          <a:p>
            <a:pPr>
              <a:lnSpc>
                <a:spcPts val="4600"/>
              </a:lnSpc>
              <a:spcBef>
                <a:spcPts val="0"/>
              </a:spcBef>
              <a:spcAft>
                <a:spcPts val="1200"/>
              </a:spcAft>
              <a:defRPr/>
            </a:pPr>
            <a:r>
              <a:rPr lang="en-US" sz="2800" dirty="0">
                <a:latin typeface="Arial" charset="0"/>
                <a:ea typeface="Arial" charset="0"/>
                <a:cs typeface="Arial" charset="0"/>
              </a:rPr>
              <a:t>Freak things happen every year. This year was NC State making it into the Final Four, and Oakland’s win over Kentucky.</a:t>
            </a:r>
          </a:p>
          <a:p>
            <a:pPr>
              <a:lnSpc>
                <a:spcPts val="4600"/>
              </a:lnSpc>
              <a:spcBef>
                <a:spcPts val="0"/>
              </a:spcBef>
              <a:spcAft>
                <a:spcPts val="1200"/>
              </a:spcAft>
              <a:defRPr/>
            </a:pPr>
            <a:r>
              <a:rPr lang="en-US" sz="2800" dirty="0">
                <a:latin typeface="Arial" charset="0"/>
                <a:ea typeface="Arial" charset="0"/>
                <a:cs typeface="Arial" charset="0"/>
              </a:rPr>
              <a:t>It’s next to impossible to get a perfect bracket, but this allows us to get a better insight on how to ”guess” these games</a:t>
            </a:r>
          </a:p>
        </p:txBody>
      </p:sp>
      <p:cxnSp>
        <p:nvCxnSpPr>
          <p:cNvPr id="41" name="Horizontal Section Divider" descr="Horizontal Divider"/>
          <p:cNvCxnSpPr/>
          <p:nvPr/>
        </p:nvCxnSpPr>
        <p:spPr bwMode="auto">
          <a:xfrm>
            <a:off x="33193568" y="14197627"/>
            <a:ext cx="9784080" cy="0"/>
          </a:xfrm>
          <a:prstGeom prst="line">
            <a:avLst/>
          </a:prstGeom>
          <a:noFill/>
          <a:ln w="25400" cap="flat" cmpd="sng" algn="ctr">
            <a:solidFill>
              <a:schemeClr val="tx1"/>
            </a:solidFill>
            <a:prstDash val="dash"/>
            <a:round/>
            <a:headEnd type="none" w="med" len="med"/>
            <a:tailEnd type="none" w="med" len="med"/>
          </a:ln>
          <a:effectLst/>
        </p:spPr>
      </p:cxnSp>
      <p:sp>
        <p:nvSpPr>
          <p:cNvPr id="94" name="Contact Information Textbox"/>
          <p:cNvSpPr/>
          <p:nvPr/>
        </p:nvSpPr>
        <p:spPr>
          <a:xfrm>
            <a:off x="33196429" y="30840633"/>
            <a:ext cx="9780371" cy="1496100"/>
          </a:xfrm>
          <a:prstGeom prst="rect">
            <a:avLst/>
          </a:prstGeom>
        </p:spPr>
        <p:txBody>
          <a:bodyPr wrap="square">
            <a:noAutofit/>
          </a:bodyPr>
          <a:lstStyle/>
          <a:p>
            <a:pPr>
              <a:spcAft>
                <a:spcPts val="800"/>
              </a:spcAft>
              <a:defRPr/>
            </a:pPr>
            <a:r>
              <a:rPr lang="en-US" altLang="en-US" sz="2800" dirty="0">
                <a:solidFill>
                  <a:schemeClr val="bg1"/>
                </a:solidFill>
                <a:ea typeface="Arial" charset="0"/>
              </a:rPr>
              <a:t>MS Business Analytics</a:t>
            </a:r>
          </a:p>
          <a:p>
            <a:pPr>
              <a:spcAft>
                <a:spcPts val="800"/>
              </a:spcAft>
              <a:defRPr/>
            </a:pPr>
            <a:r>
              <a:rPr lang="en-US" altLang="en-US" sz="2800" dirty="0">
                <a:solidFill>
                  <a:schemeClr val="bg1"/>
                </a:solidFill>
                <a:ea typeface="Arial" charset="0"/>
              </a:rPr>
              <a:t>Jacobs School of Management</a:t>
            </a:r>
          </a:p>
          <a:p>
            <a:pPr>
              <a:spcAft>
                <a:spcPts val="80"/>
              </a:spcAft>
              <a:defRPr/>
            </a:pPr>
            <a:r>
              <a:rPr lang="en-US" sz="3400" b="1" dirty="0">
                <a:solidFill>
                  <a:schemeClr val="bg1"/>
                </a:solidFill>
              </a:rPr>
              <a:t>buffalo.edu</a:t>
            </a:r>
          </a:p>
          <a:p>
            <a:pPr>
              <a:spcAft>
                <a:spcPts val="80"/>
              </a:spcAft>
              <a:defRPr/>
            </a:pPr>
            <a:endParaRPr lang="en-US" altLang="en-US" sz="2800" dirty="0">
              <a:solidFill>
                <a:schemeClr val="bg1"/>
              </a:solidFill>
              <a:ea typeface="Arial" charset="0"/>
            </a:endParaRPr>
          </a:p>
        </p:txBody>
      </p:sp>
      <p:pic>
        <p:nvPicPr>
          <p:cNvPr id="5" name="Picture 4" descr="A diagram of a diagram with many colored circles&#10;&#10;Description automatically generated with medium confidence">
            <a:extLst>
              <a:ext uri="{FF2B5EF4-FFF2-40B4-BE49-F238E27FC236}">
                <a16:creationId xmlns:a16="http://schemas.microsoft.com/office/drawing/2014/main" id="{F902AFB1-0957-45A7-F000-877736BDD16F}"/>
              </a:ext>
            </a:extLst>
          </p:cNvPr>
          <p:cNvPicPr>
            <a:picLocks noChangeAspect="1"/>
          </p:cNvPicPr>
          <p:nvPr/>
        </p:nvPicPr>
        <p:blipFill>
          <a:blip r:embed="rId4"/>
          <a:stretch>
            <a:fillRect/>
          </a:stretch>
        </p:blipFill>
        <p:spPr>
          <a:xfrm>
            <a:off x="11221954" y="18768889"/>
            <a:ext cx="10507073" cy="6803831"/>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6715416A-A402-5C6C-255C-61CE690077A4}"/>
              </a:ext>
            </a:extLst>
          </p:cNvPr>
          <p:cNvPicPr>
            <a:picLocks noChangeAspect="1"/>
          </p:cNvPicPr>
          <p:nvPr/>
        </p:nvPicPr>
        <p:blipFill>
          <a:blip r:embed="rId5"/>
          <a:stretch>
            <a:fillRect/>
          </a:stretch>
        </p:blipFill>
        <p:spPr>
          <a:xfrm>
            <a:off x="22326829" y="6262254"/>
            <a:ext cx="9784080" cy="8203364"/>
          </a:xfrm>
          <a:prstGeom prst="rect">
            <a:avLst/>
          </a:prstGeom>
        </p:spPr>
      </p:pic>
      <p:pic>
        <p:nvPicPr>
          <p:cNvPr id="103" name="Picture 102" descr="A screenshot of a game&#10;&#10;Description automatically generated">
            <a:extLst>
              <a:ext uri="{FF2B5EF4-FFF2-40B4-BE49-F238E27FC236}">
                <a16:creationId xmlns:a16="http://schemas.microsoft.com/office/drawing/2014/main" id="{2172E73B-113E-1B77-DC1D-40D6F17D63F0}"/>
              </a:ext>
            </a:extLst>
          </p:cNvPr>
          <p:cNvPicPr>
            <a:picLocks noChangeAspect="1"/>
          </p:cNvPicPr>
          <p:nvPr/>
        </p:nvPicPr>
        <p:blipFill>
          <a:blip r:embed="rId6"/>
          <a:stretch>
            <a:fillRect/>
          </a:stretch>
        </p:blipFill>
        <p:spPr>
          <a:xfrm>
            <a:off x="34769278" y="14465618"/>
            <a:ext cx="6632660" cy="13728380"/>
          </a:xfrm>
          <a:prstGeom prst="rect">
            <a:avLst/>
          </a:prstGeom>
        </p:spPr>
      </p:pic>
      <p:pic>
        <p:nvPicPr>
          <p:cNvPr id="106" name="Picture 105" descr="A number on a white background&#10;&#10;Description automatically generated">
            <a:extLst>
              <a:ext uri="{FF2B5EF4-FFF2-40B4-BE49-F238E27FC236}">
                <a16:creationId xmlns:a16="http://schemas.microsoft.com/office/drawing/2014/main" id="{7ABAF996-6A80-833D-E127-4603F728981D}"/>
              </a:ext>
            </a:extLst>
          </p:cNvPr>
          <p:cNvPicPr>
            <a:picLocks noChangeAspect="1"/>
          </p:cNvPicPr>
          <p:nvPr/>
        </p:nvPicPr>
        <p:blipFill>
          <a:blip r:embed="rId7"/>
          <a:stretch>
            <a:fillRect/>
          </a:stretch>
        </p:blipFill>
        <p:spPr>
          <a:xfrm>
            <a:off x="33985207" y="28349293"/>
            <a:ext cx="8991036" cy="1816682"/>
          </a:xfrm>
          <a:prstGeom prst="rect">
            <a:avLst/>
          </a:prstGeom>
        </p:spPr>
      </p:pic>
    </p:spTree>
    <p:extLst>
      <p:ext uri="{BB962C8B-B14F-4D97-AF65-F5344CB8AC3E}">
        <p14:creationId xmlns:p14="http://schemas.microsoft.com/office/powerpoint/2010/main" val="109865799"/>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 Accessible" id="{BC02AB42-924F-614D-9F02-5DAD031142A4}" vid="{CEC2668D-C73A-D648-809C-2002B42E64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Poster Template</Template>
  <TotalTime>255</TotalTime>
  <Words>635</Words>
  <Application>Microsoft Macintosh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System Font Regular</vt:lpstr>
      <vt:lpstr>Research Poster Template</vt:lpstr>
      <vt:lpstr>PowerPoint Presentation</vt:lpstr>
    </vt:vector>
  </TitlesOfParts>
  <Manager/>
  <Company/>
  <LinksUpToDate>false</LinksUpToDate>
  <SharedDoc>false</SharedDoc>
  <HyperlinkBase>www.buffalo.edu/brand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Birzon, Dylan S.</cp:lastModifiedBy>
  <cp:revision>19</cp:revision>
  <cp:lastPrinted>2018-07-27T15:05:13Z</cp:lastPrinted>
  <dcterms:created xsi:type="dcterms:W3CDTF">2019-03-28T18:35:19Z</dcterms:created>
  <dcterms:modified xsi:type="dcterms:W3CDTF">2024-04-19T19:50:58Z</dcterms:modified>
  <cp:category/>
</cp:coreProperties>
</file>