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96.xml" ContentType="application/vnd.openxmlformats-officedocument.presentationml.notesSlide+xml"/>
  <Override PartName="/ppt/notesSlides/_rels/notesSlide9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168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169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slides/_rels/slide101.xml.rels" ContentType="application/vnd.openxmlformats-package.relationships+xml"/>
  <Override PartName="/ppt/slides/_rels/slide102.xml.rels" ContentType="application/vnd.openxmlformats-package.relationships+xml"/>
  <Override PartName="/ppt/slides/_rels/slide103.xml.rels" ContentType="application/vnd.openxmlformats-package.relationships+xml"/>
  <Override PartName="/ppt/slides/_rels/slide104.xml.rels" ContentType="application/vnd.openxmlformats-package.relationships+xml"/>
  <Override PartName="/ppt/slides/_rels/slide105.xml.rels" ContentType="application/vnd.openxmlformats-package.relationships+xml"/>
  <Override PartName="/ppt/slides/_rels/slide106.xml.rels" ContentType="application/vnd.openxmlformats-package.relationships+xml"/>
  <Override PartName="/ppt/slides/_rels/slide107.xml.rels" ContentType="application/vnd.openxmlformats-package.relationships+xml"/>
  <Override PartName="/ppt/slides/_rels/slide108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slides/_rels/slide126.xml.rels" ContentType="application/vnd.openxmlformats-package.relationships+xml"/>
  <Override PartName="/ppt/slides/_rels/slide127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131.xml.rels" ContentType="application/vnd.openxmlformats-package.relationships+xml"/>
  <Override PartName="/ppt/slides/_rels/slide132.xml.rels" ContentType="application/vnd.openxmlformats-package.relationships+xml"/>
  <Override PartName="/ppt/slides/_rels/slide133.xml.rels" ContentType="application/vnd.openxmlformats-package.relationships+xml"/>
  <Override PartName="/ppt/slides/_rels/slide134.xml.rels" ContentType="application/vnd.openxmlformats-package.relationships+xml"/>
  <Override PartName="/ppt/slides/_rels/slide135.xml.rels" ContentType="application/vnd.openxmlformats-package.relationships+xml"/>
  <Override PartName="/ppt/slides/_rels/slide136.xml.rels" ContentType="application/vnd.openxmlformats-package.relationships+xml"/>
  <Override PartName="/ppt/slides/_rels/slide137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141.xml.rels" ContentType="application/vnd.openxmlformats-package.relationships+xml"/>
  <Override PartName="/ppt/slides/_rels/slide142.xml.rels" ContentType="application/vnd.openxmlformats-package.relationships+xml"/>
  <Override PartName="/ppt/slides/_rels/slide143.xml.rels" ContentType="application/vnd.openxmlformats-package.relationships+xml"/>
  <Override PartName="/ppt/slides/_rels/slide144.xml.rels" ContentType="application/vnd.openxmlformats-package.relationships+xml"/>
  <Override PartName="/ppt/slides/_rels/slide145.xml.rels" ContentType="application/vnd.openxmlformats-package.relationships+xml"/>
  <Override PartName="/ppt/slides/_rels/slide146.xml.rels" ContentType="application/vnd.openxmlformats-package.relationships+xml"/>
  <Override PartName="/ppt/slides/_rels/slide147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150.xml.rels" ContentType="application/vnd.openxmlformats-package.relationships+xml"/>
  <Override PartName="/ppt/slides/_rels/slide151.xml.rels" ContentType="application/vnd.openxmlformats-package.relationships+xml"/>
  <Override PartName="/ppt/slides/_rels/slide152.xml.rels" ContentType="application/vnd.openxmlformats-package.relationships+xml"/>
  <Override PartName="/ppt/slides/_rels/slide153.xml.rels" ContentType="application/vnd.openxmlformats-package.relationships+xml"/>
  <Override PartName="/ppt/slides/_rels/slide154.xml.rels" ContentType="application/vnd.openxmlformats-package.relationships+xml"/>
  <Override PartName="/ppt/slides/_rels/slide155.xml.rels" ContentType="application/vnd.openxmlformats-package.relationships+xml"/>
  <Override PartName="/ppt/slides/_rels/slide156.xml.rels" ContentType="application/vnd.openxmlformats-package.relationships+xml"/>
  <Override PartName="/ppt/slides/_rels/slide157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161.xml.rels" ContentType="application/vnd.openxmlformats-package.relationships+xml"/>
  <Override PartName="/ppt/slides/_rels/slide162.xml.rels" ContentType="application/vnd.openxmlformats-package.relationships+xml"/>
  <Override PartName="/ppt/slides/_rels/slide163.xml.rels" ContentType="application/vnd.openxmlformats-package.relationships+xml"/>
  <Override PartName="/ppt/slides/_rels/slide164.xml.rels" ContentType="application/vnd.openxmlformats-package.relationships+xml"/>
  <Override PartName="/ppt/slides/_rels/slide165.xml.rels" ContentType="application/vnd.openxmlformats-package.relationships+xml"/>
  <Override PartName="/ppt/slides/_rels/slide166.xml.rels" ContentType="application/vnd.openxmlformats-package.relationships+xml"/>
  <Override PartName="/ppt/slides/_rels/slide167.xml.rels" ContentType="application/vnd.openxmlformats-package.relationships+xml"/>
  <Override PartName="/ppt/slides/_rels/slide170.xml.rels" ContentType="application/vnd.openxmlformats-package.relationships+xml"/>
  <Override PartName="/ppt/slides/_rels/slide171.xml.rels" ContentType="application/vnd.openxmlformats-package.relationships+xml"/>
  <Override PartName="/ppt/slides/_rels/slide172.xml.rels" ContentType="application/vnd.openxmlformats-package.relationships+xml"/>
  <Override PartName="/ppt/slides/_rels/slide173.xml.rels" ContentType="application/vnd.openxmlformats-package.relationships+xml"/>
  <Override PartName="/ppt/slides/_rels/slide174.xml.rels" ContentType="application/vnd.openxmlformats-package.relationships+xml"/>
  <Override PartName="/ppt/slides/_rels/slide175.xml.rels" ContentType="application/vnd.openxmlformats-package.relationships+xml"/>
  <Override PartName="/ppt/slides/_rels/slide176.xml.rels" ContentType="application/vnd.openxmlformats-package.relationships+xml"/>
  <Override PartName="/ppt/slides/_rels/slide177.xml.rels" ContentType="application/vnd.openxmlformats-package.relationships+xml"/>
  <Override PartName="/ppt/slides/_rels/slide178.xml.rels" ContentType="application/vnd.openxmlformats-package.relationships+xml"/>
  <Override PartName="/ppt/slides/_rels/slide179.xml.rels" ContentType="application/vnd.openxmlformats-package.relationships+xml"/>
  <Override PartName="/ppt/slides/_rels/slide180.xml.rels" ContentType="application/vnd.openxmlformats-package.relationships+xml"/>
  <Override PartName="/ppt/slides/_rels/slide181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0.xml.rels" ContentType="application/vnd.openxmlformats-package.relationships+xml"/>
  <Override PartName="/ppt/slides/_rels/slide191.xml.rels" ContentType="application/vnd.openxmlformats-package.relationships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media/image1.jpeg" ContentType="image/jpeg"/>
  <Override PartName="/ppt/media/image3.png" ContentType="image/png"/>
  <Override PartName="/ppt/media/image2.tif" ContentType="image/tiff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  <p:sldId id="420" r:id="rId173"/>
    <p:sldId id="421" r:id="rId174"/>
    <p:sldId id="422" r:id="rId175"/>
    <p:sldId id="423" r:id="rId176"/>
    <p:sldId id="424" r:id="rId177"/>
    <p:sldId id="425" r:id="rId178"/>
    <p:sldId id="426" r:id="rId179"/>
    <p:sldId id="427" r:id="rId180"/>
    <p:sldId id="428" r:id="rId181"/>
    <p:sldId id="429" r:id="rId182"/>
    <p:sldId id="430" r:id="rId183"/>
    <p:sldId id="431" r:id="rId184"/>
    <p:sldId id="432" r:id="rId185"/>
    <p:sldId id="433" r:id="rId186"/>
    <p:sldId id="434" r:id="rId187"/>
    <p:sldId id="435" r:id="rId188"/>
    <p:sldId id="436" r:id="rId189"/>
    <p:sldId id="437" r:id="rId190"/>
    <p:sldId id="438" r:id="rId191"/>
    <p:sldId id="439" r:id="rId192"/>
    <p:sldId id="440" r:id="rId193"/>
    <p:sldId id="441" r:id="rId194"/>
    <p:sldId id="442" r:id="rId195"/>
    <p:sldId id="443" r:id="rId196"/>
    <p:sldId id="444" r:id="rId197"/>
    <p:sldId id="445" r:id="rId198"/>
    <p:sldId id="446" r:id="rId199"/>
  </p:sldIdLst>
  <p:sldSz cx="12192000" cy="6858000"/>
  <p:notesSz cx="6799262" cy="9929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110" Type="http://schemas.openxmlformats.org/officeDocument/2006/relationships/slide" Target="slides/slide102.xml"/><Relationship Id="rId111" Type="http://schemas.openxmlformats.org/officeDocument/2006/relationships/slide" Target="slides/slide103.xml"/><Relationship Id="rId112" Type="http://schemas.openxmlformats.org/officeDocument/2006/relationships/slide" Target="slides/slide104.xml"/><Relationship Id="rId113" Type="http://schemas.openxmlformats.org/officeDocument/2006/relationships/slide" Target="slides/slide105.xml"/><Relationship Id="rId114" Type="http://schemas.openxmlformats.org/officeDocument/2006/relationships/slide" Target="slides/slide106.xml"/><Relationship Id="rId115" Type="http://schemas.openxmlformats.org/officeDocument/2006/relationships/slide" Target="slides/slide107.xml"/><Relationship Id="rId116" Type="http://schemas.openxmlformats.org/officeDocument/2006/relationships/slide" Target="slides/slide108.xml"/><Relationship Id="rId117" Type="http://schemas.openxmlformats.org/officeDocument/2006/relationships/slide" Target="slides/slide109.xml"/><Relationship Id="rId118" Type="http://schemas.openxmlformats.org/officeDocument/2006/relationships/slide" Target="slides/slide110.xml"/><Relationship Id="rId119" Type="http://schemas.openxmlformats.org/officeDocument/2006/relationships/slide" Target="slides/slide111.xml"/><Relationship Id="rId120" Type="http://schemas.openxmlformats.org/officeDocument/2006/relationships/slide" Target="slides/slide112.xml"/><Relationship Id="rId121" Type="http://schemas.openxmlformats.org/officeDocument/2006/relationships/slide" Target="slides/slide113.xml"/><Relationship Id="rId122" Type="http://schemas.openxmlformats.org/officeDocument/2006/relationships/slide" Target="slides/slide114.xml"/><Relationship Id="rId123" Type="http://schemas.openxmlformats.org/officeDocument/2006/relationships/slide" Target="slides/slide115.xml"/><Relationship Id="rId124" Type="http://schemas.openxmlformats.org/officeDocument/2006/relationships/slide" Target="slides/slide116.xml"/><Relationship Id="rId125" Type="http://schemas.openxmlformats.org/officeDocument/2006/relationships/slide" Target="slides/slide117.xml"/><Relationship Id="rId126" Type="http://schemas.openxmlformats.org/officeDocument/2006/relationships/slide" Target="slides/slide118.xml"/><Relationship Id="rId127" Type="http://schemas.openxmlformats.org/officeDocument/2006/relationships/slide" Target="slides/slide119.xml"/><Relationship Id="rId128" Type="http://schemas.openxmlformats.org/officeDocument/2006/relationships/slide" Target="slides/slide120.xml"/><Relationship Id="rId129" Type="http://schemas.openxmlformats.org/officeDocument/2006/relationships/slide" Target="slides/slide121.xml"/><Relationship Id="rId130" Type="http://schemas.openxmlformats.org/officeDocument/2006/relationships/slide" Target="slides/slide122.xml"/><Relationship Id="rId131" Type="http://schemas.openxmlformats.org/officeDocument/2006/relationships/slide" Target="slides/slide123.xml"/><Relationship Id="rId132" Type="http://schemas.openxmlformats.org/officeDocument/2006/relationships/slide" Target="slides/slide124.xml"/><Relationship Id="rId133" Type="http://schemas.openxmlformats.org/officeDocument/2006/relationships/slide" Target="slides/slide125.xml"/><Relationship Id="rId134" Type="http://schemas.openxmlformats.org/officeDocument/2006/relationships/slide" Target="slides/slide126.xml"/><Relationship Id="rId135" Type="http://schemas.openxmlformats.org/officeDocument/2006/relationships/slide" Target="slides/slide127.xml"/><Relationship Id="rId136" Type="http://schemas.openxmlformats.org/officeDocument/2006/relationships/slide" Target="slides/slide128.xml"/><Relationship Id="rId137" Type="http://schemas.openxmlformats.org/officeDocument/2006/relationships/slide" Target="slides/slide129.xml"/><Relationship Id="rId138" Type="http://schemas.openxmlformats.org/officeDocument/2006/relationships/slide" Target="slides/slide130.xml"/><Relationship Id="rId139" Type="http://schemas.openxmlformats.org/officeDocument/2006/relationships/slide" Target="slides/slide131.xml"/><Relationship Id="rId140" Type="http://schemas.openxmlformats.org/officeDocument/2006/relationships/slide" Target="slides/slide132.xml"/><Relationship Id="rId141" Type="http://schemas.openxmlformats.org/officeDocument/2006/relationships/slide" Target="slides/slide133.xml"/><Relationship Id="rId142" Type="http://schemas.openxmlformats.org/officeDocument/2006/relationships/slide" Target="slides/slide134.xml"/><Relationship Id="rId143" Type="http://schemas.openxmlformats.org/officeDocument/2006/relationships/slide" Target="slides/slide135.xml"/><Relationship Id="rId144" Type="http://schemas.openxmlformats.org/officeDocument/2006/relationships/slide" Target="slides/slide136.xml"/><Relationship Id="rId145" Type="http://schemas.openxmlformats.org/officeDocument/2006/relationships/slide" Target="slides/slide137.xml"/><Relationship Id="rId146" Type="http://schemas.openxmlformats.org/officeDocument/2006/relationships/slide" Target="slides/slide138.xml"/><Relationship Id="rId147" Type="http://schemas.openxmlformats.org/officeDocument/2006/relationships/slide" Target="slides/slide139.xml"/><Relationship Id="rId148" Type="http://schemas.openxmlformats.org/officeDocument/2006/relationships/slide" Target="slides/slide140.xml"/><Relationship Id="rId149" Type="http://schemas.openxmlformats.org/officeDocument/2006/relationships/slide" Target="slides/slide141.xml"/><Relationship Id="rId150" Type="http://schemas.openxmlformats.org/officeDocument/2006/relationships/slide" Target="slides/slide142.xml"/><Relationship Id="rId151" Type="http://schemas.openxmlformats.org/officeDocument/2006/relationships/slide" Target="slides/slide143.xml"/><Relationship Id="rId152" Type="http://schemas.openxmlformats.org/officeDocument/2006/relationships/slide" Target="slides/slide144.xml"/><Relationship Id="rId153" Type="http://schemas.openxmlformats.org/officeDocument/2006/relationships/slide" Target="slides/slide145.xml"/><Relationship Id="rId154" Type="http://schemas.openxmlformats.org/officeDocument/2006/relationships/slide" Target="slides/slide146.xml"/><Relationship Id="rId155" Type="http://schemas.openxmlformats.org/officeDocument/2006/relationships/slide" Target="slides/slide147.xml"/><Relationship Id="rId156" Type="http://schemas.openxmlformats.org/officeDocument/2006/relationships/slide" Target="slides/slide148.xml"/><Relationship Id="rId157" Type="http://schemas.openxmlformats.org/officeDocument/2006/relationships/slide" Target="slides/slide149.xml"/><Relationship Id="rId158" Type="http://schemas.openxmlformats.org/officeDocument/2006/relationships/slide" Target="slides/slide150.xml"/><Relationship Id="rId159" Type="http://schemas.openxmlformats.org/officeDocument/2006/relationships/slide" Target="slides/slide151.xml"/><Relationship Id="rId160" Type="http://schemas.openxmlformats.org/officeDocument/2006/relationships/slide" Target="slides/slide152.xml"/><Relationship Id="rId161" Type="http://schemas.openxmlformats.org/officeDocument/2006/relationships/slide" Target="slides/slide153.xml"/><Relationship Id="rId162" Type="http://schemas.openxmlformats.org/officeDocument/2006/relationships/slide" Target="slides/slide154.xml"/><Relationship Id="rId163" Type="http://schemas.openxmlformats.org/officeDocument/2006/relationships/slide" Target="slides/slide155.xml"/><Relationship Id="rId164" Type="http://schemas.openxmlformats.org/officeDocument/2006/relationships/slide" Target="slides/slide156.xml"/><Relationship Id="rId165" Type="http://schemas.openxmlformats.org/officeDocument/2006/relationships/slide" Target="slides/slide157.xml"/><Relationship Id="rId166" Type="http://schemas.openxmlformats.org/officeDocument/2006/relationships/slide" Target="slides/slide158.xml"/><Relationship Id="rId167" Type="http://schemas.openxmlformats.org/officeDocument/2006/relationships/slide" Target="slides/slide159.xml"/><Relationship Id="rId168" Type="http://schemas.openxmlformats.org/officeDocument/2006/relationships/slide" Target="slides/slide160.xml"/><Relationship Id="rId169" Type="http://schemas.openxmlformats.org/officeDocument/2006/relationships/slide" Target="slides/slide161.xml"/><Relationship Id="rId170" Type="http://schemas.openxmlformats.org/officeDocument/2006/relationships/slide" Target="slides/slide162.xml"/><Relationship Id="rId171" Type="http://schemas.openxmlformats.org/officeDocument/2006/relationships/slide" Target="slides/slide163.xml"/><Relationship Id="rId172" Type="http://schemas.openxmlformats.org/officeDocument/2006/relationships/slide" Target="slides/slide164.xml"/><Relationship Id="rId173" Type="http://schemas.openxmlformats.org/officeDocument/2006/relationships/slide" Target="slides/slide165.xml"/><Relationship Id="rId174" Type="http://schemas.openxmlformats.org/officeDocument/2006/relationships/slide" Target="slides/slide166.xml"/><Relationship Id="rId175" Type="http://schemas.openxmlformats.org/officeDocument/2006/relationships/slide" Target="slides/slide167.xml"/><Relationship Id="rId176" Type="http://schemas.openxmlformats.org/officeDocument/2006/relationships/slide" Target="slides/slide168.xml"/><Relationship Id="rId177" Type="http://schemas.openxmlformats.org/officeDocument/2006/relationships/slide" Target="slides/slide169.xml"/><Relationship Id="rId178" Type="http://schemas.openxmlformats.org/officeDocument/2006/relationships/slide" Target="slides/slide170.xml"/><Relationship Id="rId179" Type="http://schemas.openxmlformats.org/officeDocument/2006/relationships/slide" Target="slides/slide171.xml"/><Relationship Id="rId180" Type="http://schemas.openxmlformats.org/officeDocument/2006/relationships/slide" Target="slides/slide172.xml"/><Relationship Id="rId181" Type="http://schemas.openxmlformats.org/officeDocument/2006/relationships/slide" Target="slides/slide173.xml"/><Relationship Id="rId182" Type="http://schemas.openxmlformats.org/officeDocument/2006/relationships/slide" Target="slides/slide174.xml"/><Relationship Id="rId183" Type="http://schemas.openxmlformats.org/officeDocument/2006/relationships/slide" Target="slides/slide175.xml"/><Relationship Id="rId184" Type="http://schemas.openxmlformats.org/officeDocument/2006/relationships/slide" Target="slides/slide176.xml"/><Relationship Id="rId185" Type="http://schemas.openxmlformats.org/officeDocument/2006/relationships/slide" Target="slides/slide177.xml"/><Relationship Id="rId186" Type="http://schemas.openxmlformats.org/officeDocument/2006/relationships/slide" Target="slides/slide178.xml"/><Relationship Id="rId187" Type="http://schemas.openxmlformats.org/officeDocument/2006/relationships/slide" Target="slides/slide179.xml"/><Relationship Id="rId188" Type="http://schemas.openxmlformats.org/officeDocument/2006/relationships/slide" Target="slides/slide180.xml"/><Relationship Id="rId189" Type="http://schemas.openxmlformats.org/officeDocument/2006/relationships/slide" Target="slides/slide181.xml"/><Relationship Id="rId190" Type="http://schemas.openxmlformats.org/officeDocument/2006/relationships/slide" Target="slides/slide182.xml"/><Relationship Id="rId191" Type="http://schemas.openxmlformats.org/officeDocument/2006/relationships/slide" Target="slides/slide183.xml"/><Relationship Id="rId192" Type="http://schemas.openxmlformats.org/officeDocument/2006/relationships/slide" Target="slides/slide184.xml"/><Relationship Id="rId193" Type="http://schemas.openxmlformats.org/officeDocument/2006/relationships/slide" Target="slides/slide185.xml"/><Relationship Id="rId194" Type="http://schemas.openxmlformats.org/officeDocument/2006/relationships/slide" Target="slides/slide186.xml"/><Relationship Id="rId195" Type="http://schemas.openxmlformats.org/officeDocument/2006/relationships/slide" Target="slides/slide187.xml"/><Relationship Id="rId196" Type="http://schemas.openxmlformats.org/officeDocument/2006/relationships/slide" Target="slides/slide188.xml"/><Relationship Id="rId197" Type="http://schemas.openxmlformats.org/officeDocument/2006/relationships/slide" Target="slides/slide189.xml"/><Relationship Id="rId198" Type="http://schemas.openxmlformats.org/officeDocument/2006/relationships/slide" Target="slides/slide190.xml"/><Relationship Id="rId199" Type="http://schemas.openxmlformats.org/officeDocument/2006/relationships/slide" Target="slides/slide19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Cliquez pour déplacer la diapo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9EB9D87-7805-4726-ABF3-5C92541C0AB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PlaceHolder 1"/>
          <p:cNvSpPr>
            <a:spLocks noGrp="1"/>
          </p:cNvSpPr>
          <p:nvPr>
            <p:ph type="sldImg"/>
          </p:nvPr>
        </p:nvSpPr>
        <p:spPr>
          <a:xfrm>
            <a:off x="422280" y="1241280"/>
            <a:ext cx="5954400" cy="3350880"/>
          </a:xfrm>
          <a:prstGeom prst="rect">
            <a:avLst/>
          </a:prstGeom>
        </p:spPr>
      </p:sp>
      <p:sp>
        <p:nvSpPr>
          <p:cNvPr id="2676" name="PlaceHolder 2"/>
          <p:cNvSpPr>
            <a:spLocks noGrp="1"/>
          </p:cNvSpPr>
          <p:nvPr>
            <p:ph type="body"/>
          </p:nvPr>
        </p:nvSpPr>
        <p:spPr>
          <a:xfrm>
            <a:off x="680040" y="4778640"/>
            <a:ext cx="5438880" cy="39096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77" name="TextShape 3"/>
          <p:cNvSpPr txBox="1"/>
          <p:nvPr/>
        </p:nvSpPr>
        <p:spPr>
          <a:xfrm>
            <a:off x="3851280" y="9431640"/>
            <a:ext cx="2945880" cy="49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E69DEE-B323-4566-AC21-6B3D2061EB1D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76B0686-3F2B-427D-8E56-EAE61BC2F4A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01/11/2021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343036-FF5C-4C5D-84E8-340255DECA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4CEA5A6-0B36-41F9-9CB6-3663E6B9976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01/11/2021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1D78B8-1538-42F9-B024-C1DB28A6BA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6366CAB-046A-403D-9557-DB8596A64BE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01/11/2021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3F3885-9B02-4D32-B6F1-5BCEBE01B1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0C5B2C-5D39-4947-A527-1A637112624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01/11/2021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0DB344-7B09-412A-B023-8CE42F04A2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609480"/>
            <a:ext cx="103629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400" y="1981080"/>
            <a:ext cx="5079600" cy="4114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197760" y="1981080"/>
            <a:ext cx="507960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DESS RGTI 2003/2004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017D42-21F5-4C4C-AEF8-49F9F05FD4F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DCDA1E-F6B8-4FB2-B47A-988714901F8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01/11/2021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924A7F-6146-485F-9AA5-77DCD127C5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malika.smail@loria.fr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0" y="1983240"/>
            <a:ext cx="121917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Calibri Light"/>
              </a:rPr>
              <a:t>Bases de données et Systèmes d’information</a:t>
            </a:r>
            <a:br/>
            <a:r>
              <a:rPr b="0" lang="fr-FR" sz="4800" spc="-1" strike="noStrike">
                <a:solidFill>
                  <a:srgbClr val="000000"/>
                </a:solidFill>
                <a:latin typeface="Calibri Light"/>
              </a:rPr>
              <a:t>M2 IMSD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7A22FD-CD9D-4516-B7DD-EE80231C27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752480" y="4397400"/>
            <a:ext cx="9600840" cy="17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Malika SMAIL-TABBONE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Maître de conférences, HDR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malika.smail@loria.fr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Laboratoire de recherche : LORIA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7" name="Image 6" descr=""/>
          <p:cNvPicPr/>
          <p:nvPr/>
        </p:nvPicPr>
        <p:blipFill>
          <a:blip r:embed="rId2"/>
          <a:stretch/>
        </p:blipFill>
        <p:spPr>
          <a:xfrm>
            <a:off x="3574800" y="435960"/>
            <a:ext cx="3119760" cy="13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-24120" y="836640"/>
            <a:ext cx="836280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Soit l'extension d'une relation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Gène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77760" y="136440"/>
            <a:ext cx="10398600" cy="6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 Light"/>
              </a:rPr>
              <a:t>Peut-on identifier les clés candidates d'une relation à partir d'une extension ? </a:t>
            </a: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286" name="Table 3"/>
          <p:cNvGraphicFramePr/>
          <p:nvPr/>
        </p:nvGraphicFramePr>
        <p:xfrm>
          <a:off x="251640" y="1268640"/>
          <a:ext cx="8496720" cy="4887720"/>
        </p:xfrm>
        <a:graphic>
          <a:graphicData uri="http://schemas.openxmlformats.org/drawingml/2006/table">
            <a:tbl>
              <a:tblPr/>
              <a:tblGrid>
                <a:gridCol w="1237320"/>
                <a:gridCol w="1862280"/>
                <a:gridCol w="1385280"/>
                <a:gridCol w="1371600"/>
                <a:gridCol w="1319760"/>
                <a:gridCol w="1320480"/>
              </a:tblGrid>
              <a:tr h="468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symbole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séquence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localisation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début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fin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  <a:tr h="6116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HIST1H2AB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histone cluster 1, H2ab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ACCTCCAGTCAGTATAAATACTTCTCTGCCTTGCGTTC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6p22.1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26033320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26033796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  <a:tr h="7365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HIF1AN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hypoxia inducible factor 1, alpha subunit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TTTTTTTTTGGGGTCCGGAATAGGCGGAGCTTCCGGTT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10q24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102295641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102313681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  <a:tr h="847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RXFP1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relaxin/insulin-like family peptide receptor 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ATGGGAGTGGAAGGAGGGAGGACTGCTTTGTAACTGC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4q32.1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159442866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159574524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  <a:tr h="7945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RXFP2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relaxin/insulin-like family peptide receptor 2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AAGAATCCATCTCCCTTCATGCCAGTGAGGTTCTAGCT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13q13.1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32313679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32377009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  <a:tr h="792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insulin-degrading enzyme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GACCGCGCGGCGCCGCGGCTAGAGCATGCGCAGTGC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10q23-q25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94211441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94333852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  <a:tr h="6375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IGF1R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insulin-like growth factor 1 receptor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GCCGCCTTCGGAGTATTGTTTCCTTCGCCCTTGTTTT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15q26.3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99192272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99507759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EDDC3F-B9B3-4554-B341-34224C6F76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TextShape 1"/>
          <p:cNvSpPr txBox="1"/>
          <p:nvPr/>
        </p:nvSpPr>
        <p:spPr>
          <a:xfrm>
            <a:off x="987480" y="453600"/>
            <a:ext cx="7772040" cy="870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Exemple 5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Association N-M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90" name="Group 2"/>
          <p:cNvGrpSpPr/>
          <p:nvPr/>
        </p:nvGrpSpPr>
        <p:grpSpPr>
          <a:xfrm>
            <a:off x="1174320" y="1485720"/>
            <a:ext cx="9241560" cy="5712120"/>
            <a:chOff x="1174320" y="1485720"/>
            <a:chExt cx="9241560" cy="5712120"/>
          </a:xfrm>
        </p:grpSpPr>
        <p:sp>
          <p:nvSpPr>
            <p:cNvPr id="1691" name="CustomShape 3"/>
            <p:cNvSpPr/>
            <p:nvPr/>
          </p:nvSpPr>
          <p:spPr>
            <a:xfrm>
              <a:off x="5576400" y="4280760"/>
              <a:ext cx="157680" cy="420840"/>
            </a:xfrm>
            <a:prstGeom prst="downArrow">
              <a:avLst>
                <a:gd name="adj1" fmla="val 50000"/>
                <a:gd name="adj2" fmla="val 8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4"/>
            <p:cNvSpPr/>
            <p:nvPr/>
          </p:nvSpPr>
          <p:spPr>
            <a:xfrm>
              <a:off x="1558800" y="4714920"/>
              <a:ext cx="4575240" cy="173628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Etudiant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no_étu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nom, prénom, age, adresse)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Cours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intitulé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Inscrit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i="1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no_étu,  intitulé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no_groupe)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+ Deux dernières CI</a:t>
              </a:r>
              <a:endParaRPr b="0" lang="fr-FR" sz="1800" spc="-1" strike="noStrike">
                <a:latin typeface="Arial"/>
              </a:endParaRPr>
            </a:p>
          </p:txBody>
        </p:sp>
        <p:grpSp>
          <p:nvGrpSpPr>
            <p:cNvPr id="1693" name="Group 5"/>
            <p:cNvGrpSpPr/>
            <p:nvPr/>
          </p:nvGrpSpPr>
          <p:grpSpPr>
            <a:xfrm>
              <a:off x="2270880" y="1485720"/>
              <a:ext cx="6335640" cy="1877400"/>
              <a:chOff x="2270880" y="1485720"/>
              <a:chExt cx="6335640" cy="1877400"/>
            </a:xfrm>
          </p:grpSpPr>
          <p:sp>
            <p:nvSpPr>
              <p:cNvPr id="1694" name="CustomShape 6"/>
              <p:cNvSpPr/>
              <p:nvPr/>
            </p:nvSpPr>
            <p:spPr>
              <a:xfrm>
                <a:off x="7564320" y="2134800"/>
                <a:ext cx="5925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Cours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95" name="CustomShape 7"/>
              <p:cNvSpPr/>
              <p:nvPr/>
            </p:nvSpPr>
            <p:spPr>
              <a:xfrm>
                <a:off x="7300440" y="1963440"/>
                <a:ext cx="1306080" cy="745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6" name="CustomShape 8"/>
              <p:cNvSpPr/>
              <p:nvPr/>
            </p:nvSpPr>
            <p:spPr>
              <a:xfrm>
                <a:off x="5116320" y="1919160"/>
                <a:ext cx="1390320" cy="855360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7" name="Line 9"/>
              <p:cNvSpPr/>
              <p:nvPr/>
            </p:nvSpPr>
            <p:spPr>
              <a:xfrm flipV="1">
                <a:off x="4396680" y="2345760"/>
                <a:ext cx="727200" cy="18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8" name="Line 10"/>
              <p:cNvSpPr/>
              <p:nvPr/>
            </p:nvSpPr>
            <p:spPr>
              <a:xfrm>
                <a:off x="6506640" y="2347560"/>
                <a:ext cx="79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9" name="CustomShape 11"/>
              <p:cNvSpPr/>
              <p:nvPr/>
            </p:nvSpPr>
            <p:spPr>
              <a:xfrm>
                <a:off x="5461920" y="2168280"/>
                <a:ext cx="62604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Inscrit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700" name="CustomShape 12"/>
              <p:cNvSpPr/>
              <p:nvPr/>
            </p:nvSpPr>
            <p:spPr>
              <a:xfrm>
                <a:off x="4012920" y="1485720"/>
                <a:ext cx="383760" cy="257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100" spc="-1" strike="noStrike">
                    <a:solidFill>
                      <a:srgbClr val="000000"/>
                    </a:solidFill>
                    <a:latin typeface="Calibri"/>
                  </a:rPr>
                  <a:t>âge</a:t>
                </a:r>
                <a:endParaRPr b="0" lang="fr-FR" sz="1100" spc="-1" strike="noStrike">
                  <a:latin typeface="Arial"/>
                </a:endParaRPr>
              </a:p>
            </p:txBody>
          </p:sp>
          <p:sp>
            <p:nvSpPr>
              <p:cNvPr id="1701" name="CustomShape 13"/>
              <p:cNvSpPr/>
              <p:nvPr/>
            </p:nvSpPr>
            <p:spPr>
              <a:xfrm>
                <a:off x="3304800" y="2157120"/>
                <a:ext cx="78912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Etudiant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702" name="CustomShape 14"/>
              <p:cNvSpPr/>
              <p:nvPr/>
            </p:nvSpPr>
            <p:spPr>
              <a:xfrm>
                <a:off x="3128760" y="1955520"/>
                <a:ext cx="1258560" cy="744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3" name="CustomShape 15"/>
              <p:cNvSpPr/>
              <p:nvPr/>
            </p:nvSpPr>
            <p:spPr>
              <a:xfrm>
                <a:off x="2762280" y="2928600"/>
                <a:ext cx="440280" cy="257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100" spc="-1" strike="noStrike">
                    <a:solidFill>
                      <a:srgbClr val="000000"/>
                    </a:solidFill>
                    <a:latin typeface="Calibri"/>
                  </a:rPr>
                  <a:t>nom</a:t>
                </a:r>
                <a:endParaRPr b="0" lang="fr-FR" sz="1100" spc="-1" strike="noStrike">
                  <a:latin typeface="Arial"/>
                </a:endParaRPr>
              </a:p>
            </p:txBody>
          </p:sp>
          <p:sp>
            <p:nvSpPr>
              <p:cNvPr id="1704" name="CustomShape 16"/>
              <p:cNvSpPr/>
              <p:nvPr/>
            </p:nvSpPr>
            <p:spPr>
              <a:xfrm>
                <a:off x="3505320" y="2911320"/>
                <a:ext cx="630720" cy="257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100" spc="-1" strike="noStrike">
                    <a:solidFill>
                      <a:srgbClr val="000000"/>
                    </a:solidFill>
                    <a:latin typeface="Calibri"/>
                  </a:rPr>
                  <a:t>prénom</a:t>
                </a:r>
                <a:endParaRPr b="0" lang="fr-FR" sz="1100" spc="-1" strike="noStrike">
                  <a:latin typeface="Arial"/>
                </a:endParaRPr>
              </a:p>
            </p:txBody>
          </p:sp>
          <p:sp>
            <p:nvSpPr>
              <p:cNvPr id="1705" name="CustomShape 17"/>
              <p:cNvSpPr/>
              <p:nvPr/>
            </p:nvSpPr>
            <p:spPr>
              <a:xfrm>
                <a:off x="2628720" y="1503000"/>
                <a:ext cx="618480" cy="257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100" spc="-1" strike="noStrike">
                    <a:solidFill>
                      <a:srgbClr val="000000"/>
                    </a:solidFill>
                    <a:latin typeface="Calibri"/>
                  </a:rPr>
                  <a:t>adresse</a:t>
                </a:r>
                <a:endParaRPr b="0" lang="fr-FR" sz="1100" spc="-1" strike="noStrike">
                  <a:latin typeface="Arial"/>
                </a:endParaRPr>
              </a:p>
            </p:txBody>
          </p:sp>
          <p:sp>
            <p:nvSpPr>
              <p:cNvPr id="1706" name="Line 18"/>
              <p:cNvSpPr/>
              <p:nvPr/>
            </p:nvSpPr>
            <p:spPr>
              <a:xfrm>
                <a:off x="3282480" y="2703240"/>
                <a:ext cx="0" cy="1425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7" name="Line 19"/>
              <p:cNvSpPr/>
              <p:nvPr/>
            </p:nvSpPr>
            <p:spPr>
              <a:xfrm>
                <a:off x="4055400" y="2703240"/>
                <a:ext cx="0" cy="1425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8" name="Line 20"/>
              <p:cNvSpPr/>
              <p:nvPr/>
            </p:nvSpPr>
            <p:spPr>
              <a:xfrm flipV="1">
                <a:off x="3204720" y="1812600"/>
                <a:ext cx="0" cy="1429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9" name="Line 21"/>
              <p:cNvSpPr/>
              <p:nvPr/>
            </p:nvSpPr>
            <p:spPr>
              <a:xfrm flipV="1">
                <a:off x="4133160" y="1812600"/>
                <a:ext cx="0" cy="1429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Line 22"/>
              <p:cNvSpPr/>
              <p:nvPr/>
            </p:nvSpPr>
            <p:spPr>
              <a:xfrm flipV="1">
                <a:off x="5859000" y="2774520"/>
                <a:ext cx="0" cy="1429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1" name="CustomShape 23"/>
              <p:cNvSpPr/>
              <p:nvPr/>
            </p:nvSpPr>
            <p:spPr>
              <a:xfrm>
                <a:off x="7483320" y="2911320"/>
                <a:ext cx="585000" cy="257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1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intitulé</a:t>
                </a:r>
                <a:endParaRPr b="0" lang="fr-FR" sz="1100" spc="-1" strike="noStrike">
                  <a:latin typeface="Arial"/>
                </a:endParaRPr>
              </a:p>
            </p:txBody>
          </p:sp>
          <p:sp>
            <p:nvSpPr>
              <p:cNvPr id="1712" name="Line 24"/>
              <p:cNvSpPr/>
              <p:nvPr/>
            </p:nvSpPr>
            <p:spPr>
              <a:xfrm flipV="1">
                <a:off x="8091000" y="2712600"/>
                <a:ext cx="0" cy="1429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3" name="CustomShape 25"/>
              <p:cNvSpPr/>
              <p:nvPr/>
            </p:nvSpPr>
            <p:spPr>
              <a:xfrm>
                <a:off x="2270880" y="2166840"/>
                <a:ext cx="587880" cy="2577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1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no_étu</a:t>
                </a:r>
                <a:endParaRPr b="0" lang="fr-FR" sz="1100" spc="-1" strike="noStrike">
                  <a:latin typeface="Arial"/>
                </a:endParaRPr>
              </a:p>
            </p:txBody>
          </p:sp>
          <p:sp>
            <p:nvSpPr>
              <p:cNvPr id="1714" name="Line 26"/>
              <p:cNvSpPr/>
              <p:nvPr/>
            </p:nvSpPr>
            <p:spPr>
              <a:xfrm>
                <a:off x="2993400" y="2329920"/>
                <a:ext cx="135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CustomShape 27"/>
              <p:cNvSpPr/>
              <p:nvPr/>
            </p:nvSpPr>
            <p:spPr>
              <a:xfrm>
                <a:off x="4381200" y="2036520"/>
                <a:ext cx="40824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0,n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716" name="CustomShape 28"/>
              <p:cNvSpPr/>
              <p:nvPr/>
            </p:nvSpPr>
            <p:spPr>
              <a:xfrm>
                <a:off x="6860880" y="2012760"/>
                <a:ext cx="40824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0,n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717" name="CustomShape 29"/>
              <p:cNvSpPr/>
              <p:nvPr/>
            </p:nvSpPr>
            <p:spPr>
              <a:xfrm>
                <a:off x="5316480" y="2892240"/>
                <a:ext cx="802800" cy="4708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100" spc="-1" strike="noStrike">
                    <a:solidFill>
                      <a:srgbClr val="000000"/>
                    </a:solidFill>
                    <a:latin typeface="Calibri"/>
                  </a:rPr>
                  <a:t>no_groupe</a:t>
                </a:r>
                <a:endParaRPr b="0" lang="fr-FR" sz="11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fr-FR" sz="1100" spc="-1" strike="noStrike">
                  <a:latin typeface="Arial"/>
                </a:endParaRPr>
              </a:p>
            </p:txBody>
          </p:sp>
        </p:grpSp>
        <p:sp>
          <p:nvSpPr>
            <p:cNvPr id="1718" name="CustomShape 30"/>
            <p:cNvSpPr/>
            <p:nvPr/>
          </p:nvSpPr>
          <p:spPr>
            <a:xfrm>
              <a:off x="1393560" y="3405240"/>
              <a:ext cx="7603200" cy="11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marL="343080" indent="-34272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no_étu, intitulé  </a:t>
              </a:r>
              <a:r>
                <a:rPr b="0" lang="fr-FR" sz="1800" spc="-1" strike="noStrike">
                  <a:solidFill>
                    <a:srgbClr val="000000"/>
                  </a:solidFill>
                  <a:latin typeface="Symbol"/>
                </a:rPr>
                <a:t>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 no_groupe</a:t>
              </a:r>
              <a:endParaRPr b="0" lang="fr-FR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La suppression d'un étudiant doit entraîner la suppression de son inscription</a:t>
              </a:r>
              <a:endParaRPr b="0" lang="fr-FR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On ne peut supprimer un cours pour lequel il y a des inscrits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19" name="CustomShape 31"/>
            <p:cNvSpPr/>
            <p:nvPr/>
          </p:nvSpPr>
          <p:spPr>
            <a:xfrm>
              <a:off x="6335640" y="4257000"/>
              <a:ext cx="4080240" cy="294084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649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CREATE TABLE 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Inscrit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(no_étu  integer,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intitulé varchar(100), 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no_groupe tinyint,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PRIMARY KEY (no_étu,intitulé),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FOREIGN KEY (no_étu) REFERENCES                          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Etudiant 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ON DELETE CASCADE </a:t>
              </a: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FOREIGN KEY (intitulé) REFERENCES                          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Cours 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ON DELETE NO ACTION</a:t>
              </a: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700" spc="-1" strike="noStrike">
                <a:latin typeface="Arial"/>
              </a:endParaRPr>
            </a:p>
          </p:txBody>
        </p:sp>
        <p:sp>
          <p:nvSpPr>
            <p:cNvPr id="1720" name="CustomShape 32"/>
            <p:cNvSpPr/>
            <p:nvPr/>
          </p:nvSpPr>
          <p:spPr>
            <a:xfrm>
              <a:off x="1174320" y="3184560"/>
              <a:ext cx="34128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CI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1721" name="TextShape 3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359523-2749-441F-B744-5195EC5C59C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97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TextShape 1"/>
          <p:cNvSpPr txBox="1"/>
          <p:nvPr/>
        </p:nvSpPr>
        <p:spPr>
          <a:xfrm>
            <a:off x="949140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4C79E4-3CAD-4326-B1A9-11EE31C0D8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723" name="TextShape 2"/>
          <p:cNvSpPr txBox="1"/>
          <p:nvPr/>
        </p:nvSpPr>
        <p:spPr>
          <a:xfrm>
            <a:off x="1002240" y="424800"/>
            <a:ext cx="7772040" cy="91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Exemple 6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Association unaire 1-1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24" name="Group 3"/>
          <p:cNvGrpSpPr/>
          <p:nvPr/>
        </p:nvGrpSpPr>
        <p:grpSpPr>
          <a:xfrm>
            <a:off x="1230120" y="1557000"/>
            <a:ext cx="8915040" cy="5036400"/>
            <a:chOff x="1230120" y="1557000"/>
            <a:chExt cx="8915040" cy="5036400"/>
          </a:xfrm>
        </p:grpSpPr>
        <p:sp>
          <p:nvSpPr>
            <p:cNvPr id="1725" name="CustomShape 4"/>
            <p:cNvSpPr/>
            <p:nvPr/>
          </p:nvSpPr>
          <p:spPr>
            <a:xfrm>
              <a:off x="4209120" y="2490480"/>
              <a:ext cx="342720" cy="180720"/>
            </a:xfrm>
            <a:prstGeom prst="rightArrow">
              <a:avLst>
                <a:gd name="adj1" fmla="val 50000"/>
                <a:gd name="adj2" fmla="val 47368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CustomShape 5"/>
            <p:cNvSpPr/>
            <p:nvPr/>
          </p:nvSpPr>
          <p:spPr>
            <a:xfrm>
              <a:off x="5431320" y="1557000"/>
              <a:ext cx="4404600" cy="1431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r>
                <a:rPr b="0" lang="fr-FR" sz="1600" spc="-1" strike="noStrike" baseline="30000">
                  <a:solidFill>
                    <a:srgbClr val="000000"/>
                  </a:solidFill>
                  <a:latin typeface="Arial"/>
                </a:rPr>
                <a:t>ère</a:t>
              </a:r>
              <a:r>
                <a:rPr b="0" lang="fr-FR" sz="1600" spc="-1" strike="noStrike">
                  <a:solidFill>
                    <a:srgbClr val="000000"/>
                  </a:solidFill>
                  <a:latin typeface="Arial"/>
                </a:rPr>
                <a:t> possibilité :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idp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nom, prénom, </a:t>
              </a: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id_conjoint1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id_conjoint1 référence idp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id_conjoint1 attribut facultatif</a:t>
              </a:r>
              <a:endParaRPr b="0" lang="fr-FR" sz="1800" spc="-1" strike="noStrike">
                <a:latin typeface="Arial"/>
              </a:endParaRPr>
            </a:p>
          </p:txBody>
        </p:sp>
        <p:grpSp>
          <p:nvGrpSpPr>
            <p:cNvPr id="1727" name="Group 6"/>
            <p:cNvGrpSpPr/>
            <p:nvPr/>
          </p:nvGrpSpPr>
          <p:grpSpPr>
            <a:xfrm>
              <a:off x="1772280" y="1755720"/>
              <a:ext cx="1588320" cy="1041120"/>
              <a:chOff x="1772280" y="1755720"/>
              <a:chExt cx="1588320" cy="1041120"/>
            </a:xfrm>
          </p:grpSpPr>
          <p:sp>
            <p:nvSpPr>
              <p:cNvPr id="1728" name="CustomShape 7"/>
              <p:cNvSpPr/>
              <p:nvPr/>
            </p:nvSpPr>
            <p:spPr>
              <a:xfrm>
                <a:off x="1943280" y="2126880"/>
                <a:ext cx="1301400" cy="669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9" name="CustomShape 8"/>
              <p:cNvSpPr/>
              <p:nvPr/>
            </p:nvSpPr>
            <p:spPr>
              <a:xfrm>
                <a:off x="2066400" y="2308320"/>
                <a:ext cx="94932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Personne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1730" name="CustomShape 9"/>
              <p:cNvSpPr/>
              <p:nvPr/>
            </p:nvSpPr>
            <p:spPr>
              <a:xfrm>
                <a:off x="1772280" y="1755720"/>
                <a:ext cx="377640" cy="2728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2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idp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731" name="CustomShape 10"/>
              <p:cNvSpPr/>
              <p:nvPr/>
            </p:nvSpPr>
            <p:spPr>
              <a:xfrm>
                <a:off x="2165760" y="1755720"/>
                <a:ext cx="464400" cy="2728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200" spc="-1" strike="noStrike">
                    <a:solidFill>
                      <a:srgbClr val="000000"/>
                    </a:solidFill>
                    <a:latin typeface="Calibri"/>
                  </a:rPr>
                  <a:t>nom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732" name="Line 11"/>
              <p:cNvSpPr/>
              <p:nvPr/>
            </p:nvSpPr>
            <p:spPr>
              <a:xfrm flipV="1">
                <a:off x="2023560" y="1998360"/>
                <a:ext cx="0" cy="1281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3" name="Line 12"/>
              <p:cNvSpPr/>
              <p:nvPr/>
            </p:nvSpPr>
            <p:spPr>
              <a:xfrm flipV="1">
                <a:off x="2544120" y="1998360"/>
                <a:ext cx="0" cy="1281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4" name="CustomShape 13"/>
              <p:cNvSpPr/>
              <p:nvPr/>
            </p:nvSpPr>
            <p:spPr>
              <a:xfrm>
                <a:off x="2687400" y="1755720"/>
                <a:ext cx="673200" cy="2728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200" spc="-1" strike="noStrike">
                    <a:solidFill>
                      <a:srgbClr val="000000"/>
                    </a:solidFill>
                    <a:latin typeface="Calibri"/>
                  </a:rPr>
                  <a:t>prénom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735" name="Line 14"/>
              <p:cNvSpPr/>
              <p:nvPr/>
            </p:nvSpPr>
            <p:spPr>
              <a:xfrm flipV="1">
                <a:off x="3066120" y="1998360"/>
                <a:ext cx="0" cy="1281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6" name="Group 15"/>
            <p:cNvGrpSpPr/>
            <p:nvPr/>
          </p:nvGrpSpPr>
          <p:grpSpPr>
            <a:xfrm>
              <a:off x="1960560" y="3328200"/>
              <a:ext cx="1366560" cy="736920"/>
              <a:chOff x="1960560" y="3328200"/>
              <a:chExt cx="1366560" cy="736920"/>
            </a:xfrm>
          </p:grpSpPr>
          <p:sp>
            <p:nvSpPr>
              <p:cNvPr id="1737" name="Line 16"/>
              <p:cNvSpPr/>
              <p:nvPr/>
            </p:nvSpPr>
            <p:spPr>
              <a:xfrm flipV="1">
                <a:off x="1960560" y="3328200"/>
                <a:ext cx="683280" cy="3682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8" name="Line 17"/>
              <p:cNvSpPr/>
              <p:nvPr/>
            </p:nvSpPr>
            <p:spPr>
              <a:xfrm flipH="1" flipV="1">
                <a:off x="2643840" y="3328200"/>
                <a:ext cx="683280" cy="3682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9" name="Line 18"/>
              <p:cNvSpPr/>
              <p:nvPr/>
            </p:nvSpPr>
            <p:spPr>
              <a:xfrm>
                <a:off x="1960560" y="3696480"/>
                <a:ext cx="683280" cy="36864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0" name="Line 19"/>
              <p:cNvSpPr/>
              <p:nvPr/>
            </p:nvSpPr>
            <p:spPr>
              <a:xfrm flipH="1">
                <a:off x="2643840" y="3696480"/>
                <a:ext cx="683280" cy="36864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1" name="CustomShape 20"/>
            <p:cNvSpPr/>
            <p:nvPr/>
          </p:nvSpPr>
          <p:spPr>
            <a:xfrm>
              <a:off x="2109960" y="3524400"/>
              <a:ext cx="946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Mariage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42" name="CustomShape 21"/>
            <p:cNvSpPr/>
            <p:nvPr/>
          </p:nvSpPr>
          <p:spPr>
            <a:xfrm>
              <a:off x="1742040" y="2794320"/>
              <a:ext cx="43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0,1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743" name="CustomShape 22"/>
            <p:cNvSpPr/>
            <p:nvPr/>
          </p:nvSpPr>
          <p:spPr>
            <a:xfrm>
              <a:off x="3054600" y="2802240"/>
              <a:ext cx="43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0,1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744" name="CustomShape 23"/>
            <p:cNvSpPr/>
            <p:nvPr/>
          </p:nvSpPr>
          <p:spPr>
            <a:xfrm>
              <a:off x="1230120" y="3068280"/>
              <a:ext cx="10620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conjoint1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45" name="CustomShape 24"/>
            <p:cNvSpPr/>
            <p:nvPr/>
          </p:nvSpPr>
          <p:spPr>
            <a:xfrm>
              <a:off x="2962080" y="3068280"/>
              <a:ext cx="10620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conjoint2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46" name="Line 25"/>
            <p:cNvSpPr/>
            <p:nvPr/>
          </p:nvSpPr>
          <p:spPr>
            <a:xfrm>
              <a:off x="2304360" y="2791440"/>
              <a:ext cx="0" cy="7448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Line 26"/>
            <p:cNvSpPr/>
            <p:nvPr/>
          </p:nvSpPr>
          <p:spPr>
            <a:xfrm>
              <a:off x="2994840" y="2799360"/>
              <a:ext cx="0" cy="745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CustomShape 27"/>
            <p:cNvSpPr/>
            <p:nvPr/>
          </p:nvSpPr>
          <p:spPr>
            <a:xfrm>
              <a:off x="5431320" y="3051000"/>
              <a:ext cx="4713840" cy="243756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649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CREATE TABLE 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(idp integer,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nom varchar(100), 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prénom varchar(100),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id_conjoint1 integer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NULL</a:t>
              </a: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PRIMARY KEY (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idp</a:t>
              </a: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),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FOREIGN KEY (id_conjoint1) REFERENCES                          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Personne (idp) 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ON DELETE SET NULL)</a:t>
              </a:r>
              <a:endParaRPr b="0" lang="fr-FR" sz="1700" spc="-1" strike="noStrike">
                <a:latin typeface="Arial"/>
              </a:endParaRPr>
            </a:p>
          </p:txBody>
        </p:sp>
        <p:sp>
          <p:nvSpPr>
            <p:cNvPr id="1749" name="CustomShape 28"/>
            <p:cNvSpPr/>
            <p:nvPr/>
          </p:nvSpPr>
          <p:spPr>
            <a:xfrm>
              <a:off x="1267200" y="5559840"/>
              <a:ext cx="4936320" cy="103356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r>
                <a:rPr b="0" lang="fr-FR" sz="1600" spc="-1" strike="noStrike" baseline="30000">
                  <a:solidFill>
                    <a:srgbClr val="000000"/>
                  </a:solidFill>
                  <a:latin typeface="Arial"/>
                </a:rPr>
                <a:t>ème</a:t>
              </a:r>
              <a:r>
                <a:rPr b="0" lang="fr-FR" sz="1600" spc="-1" strike="noStrike">
                  <a:solidFill>
                    <a:srgbClr val="000000"/>
                  </a:solidFill>
                  <a:latin typeface="Arial"/>
                </a:rPr>
                <a:t> possibilité :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Arial"/>
                </a:rPr>
                <a:t>Personne</a:t>
              </a:r>
              <a:r>
                <a:rPr b="0" lang="fr-FR" sz="1600" spc="-1" strike="noStrike">
                  <a:solidFill>
                    <a:srgbClr val="000000"/>
                  </a:solidFill>
                  <a:latin typeface="Arial"/>
                </a:rPr>
                <a:t> (</a:t>
              </a: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Arial"/>
                </a:rPr>
                <a:t>idp</a:t>
              </a:r>
              <a:r>
                <a:rPr b="0" lang="fr-FR" sz="1600" spc="-1" strike="noStrike">
                  <a:solidFill>
                    <a:srgbClr val="000000"/>
                  </a:solidFill>
                  <a:latin typeface="Arial"/>
                </a:rPr>
                <a:t>, nom, prénom, </a:t>
              </a:r>
              <a:r>
                <a:rPr b="0" i="1" lang="fr-FR" sz="1600" spc="-1" strike="noStrike">
                  <a:solidFill>
                    <a:srgbClr val="000000"/>
                  </a:solidFill>
                  <a:latin typeface="Arial"/>
                </a:rPr>
                <a:t>id_conjoint2</a:t>
              </a:r>
              <a:r>
                <a:rPr b="0" lang="fr-FR" sz="1600" spc="-1" strike="noStrike">
                  <a:solidFill>
                    <a:srgbClr val="000000"/>
                  </a:solidFill>
                  <a:latin typeface="Arial"/>
                </a:rPr>
                <a:t>)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949140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4E6156-4A87-4DAC-99D3-E1D2C022A5C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97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1751" name="Group 2"/>
          <p:cNvGrpSpPr/>
          <p:nvPr/>
        </p:nvGrpSpPr>
        <p:grpSpPr>
          <a:xfrm>
            <a:off x="1797480" y="2137680"/>
            <a:ext cx="8383320" cy="3899880"/>
            <a:chOff x="1797480" y="2137680"/>
            <a:chExt cx="8383320" cy="3899880"/>
          </a:xfrm>
        </p:grpSpPr>
        <p:grpSp>
          <p:nvGrpSpPr>
            <p:cNvPr id="1752" name="Group 3"/>
            <p:cNvGrpSpPr/>
            <p:nvPr/>
          </p:nvGrpSpPr>
          <p:grpSpPr>
            <a:xfrm>
              <a:off x="1797480" y="2137680"/>
              <a:ext cx="2121120" cy="2695320"/>
              <a:chOff x="1797480" y="2137680"/>
              <a:chExt cx="2121120" cy="2695320"/>
            </a:xfrm>
          </p:grpSpPr>
          <p:grpSp>
            <p:nvGrpSpPr>
              <p:cNvPr id="1753" name="Group 4"/>
              <p:cNvGrpSpPr/>
              <p:nvPr/>
            </p:nvGrpSpPr>
            <p:grpSpPr>
              <a:xfrm>
                <a:off x="1918080" y="2137680"/>
                <a:ext cx="1665000" cy="1272240"/>
                <a:chOff x="1918080" y="2137680"/>
                <a:chExt cx="1665000" cy="1272240"/>
              </a:xfrm>
            </p:grpSpPr>
            <p:sp>
              <p:nvSpPr>
                <p:cNvPr id="1754" name="CustomShape 5"/>
                <p:cNvSpPr/>
                <p:nvPr/>
              </p:nvSpPr>
              <p:spPr>
                <a:xfrm>
                  <a:off x="2103120" y="2658600"/>
                  <a:ext cx="1411920" cy="7513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5" name="CustomShape 6"/>
                <p:cNvSpPr/>
                <p:nvPr/>
              </p:nvSpPr>
              <p:spPr>
                <a:xfrm>
                  <a:off x="2202840" y="2775600"/>
                  <a:ext cx="949320" cy="3337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fr-FR" sz="1600" spc="-1" strike="noStrike">
                      <a:solidFill>
                        <a:srgbClr val="000000"/>
                      </a:solidFill>
                      <a:latin typeface="Calibri"/>
                    </a:rPr>
                    <a:t>Personne</a:t>
                  </a:r>
                  <a:endParaRPr b="0" lang="fr-FR" sz="1600" spc="-1" strike="noStrike">
                    <a:latin typeface="Arial"/>
                  </a:endParaRPr>
                </a:p>
              </p:txBody>
            </p:sp>
            <p:sp>
              <p:nvSpPr>
                <p:cNvPr id="1756" name="CustomShape 7"/>
                <p:cNvSpPr/>
                <p:nvPr/>
              </p:nvSpPr>
              <p:spPr>
                <a:xfrm>
                  <a:off x="1918080" y="2137680"/>
                  <a:ext cx="377640" cy="2728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fr-FR" sz="1200" spc="-1" strike="noStrike" u="sng">
                      <a:solidFill>
                        <a:srgbClr val="000000"/>
                      </a:solidFill>
                      <a:uFillTx/>
                      <a:latin typeface="Calibri"/>
                    </a:rPr>
                    <a:t>idp</a:t>
                  </a:r>
                  <a:endParaRPr b="0" lang="fr-FR" sz="1200" spc="-1" strike="noStrike">
                    <a:latin typeface="Arial"/>
                  </a:endParaRPr>
                </a:p>
              </p:txBody>
            </p:sp>
            <p:sp>
              <p:nvSpPr>
                <p:cNvPr id="1757" name="CustomShape 8"/>
                <p:cNvSpPr/>
                <p:nvPr/>
              </p:nvSpPr>
              <p:spPr>
                <a:xfrm>
                  <a:off x="2343960" y="2137680"/>
                  <a:ext cx="464400" cy="2728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</a:rPr>
                    <a:t>nom</a:t>
                  </a:r>
                  <a:endParaRPr b="0" lang="fr-FR" sz="1200" spc="-1" strike="noStrike">
                    <a:latin typeface="Arial"/>
                  </a:endParaRPr>
                </a:p>
              </p:txBody>
            </p:sp>
            <p:sp>
              <p:nvSpPr>
                <p:cNvPr id="1758" name="Line 9"/>
                <p:cNvSpPr/>
                <p:nvPr/>
              </p:nvSpPr>
              <p:spPr>
                <a:xfrm flipV="1">
                  <a:off x="2190240" y="2514600"/>
                  <a:ext cx="0" cy="14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9" name="Line 10"/>
                <p:cNvSpPr/>
                <p:nvPr/>
              </p:nvSpPr>
              <p:spPr>
                <a:xfrm flipV="1">
                  <a:off x="2754720" y="2514600"/>
                  <a:ext cx="0" cy="14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0" name="CustomShape 11"/>
                <p:cNvSpPr/>
                <p:nvPr/>
              </p:nvSpPr>
              <p:spPr>
                <a:xfrm>
                  <a:off x="2909880" y="2137680"/>
                  <a:ext cx="673200" cy="2728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</a:rPr>
                    <a:t>prénom</a:t>
                  </a:r>
                  <a:endParaRPr b="0" lang="fr-FR" sz="1200" spc="-1" strike="noStrike">
                    <a:latin typeface="Arial"/>
                  </a:endParaRPr>
                </a:p>
              </p:txBody>
            </p:sp>
            <p:sp>
              <p:nvSpPr>
                <p:cNvPr id="1761" name="Line 12"/>
                <p:cNvSpPr/>
                <p:nvPr/>
              </p:nvSpPr>
              <p:spPr>
                <a:xfrm flipV="1">
                  <a:off x="3321000" y="2514600"/>
                  <a:ext cx="0" cy="14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62" name="Group 13"/>
              <p:cNvGrpSpPr/>
              <p:nvPr/>
            </p:nvGrpSpPr>
            <p:grpSpPr>
              <a:xfrm>
                <a:off x="2044440" y="4006440"/>
                <a:ext cx="1482480" cy="826560"/>
                <a:chOff x="2044440" y="4006440"/>
                <a:chExt cx="1482480" cy="826560"/>
              </a:xfrm>
            </p:grpSpPr>
            <p:sp>
              <p:nvSpPr>
                <p:cNvPr id="1763" name="Line 14"/>
                <p:cNvSpPr/>
                <p:nvPr/>
              </p:nvSpPr>
              <p:spPr>
                <a:xfrm flipV="1">
                  <a:off x="2044440" y="4006440"/>
                  <a:ext cx="741240" cy="4132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4" name="Line 15"/>
                <p:cNvSpPr/>
                <p:nvPr/>
              </p:nvSpPr>
              <p:spPr>
                <a:xfrm flipH="1" flipV="1">
                  <a:off x="2785680" y="4006440"/>
                  <a:ext cx="741240" cy="4132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5" name="Line 16"/>
                <p:cNvSpPr/>
                <p:nvPr/>
              </p:nvSpPr>
              <p:spPr>
                <a:xfrm>
                  <a:off x="2044440" y="4419720"/>
                  <a:ext cx="741240" cy="4132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6" name="Line 17"/>
                <p:cNvSpPr/>
                <p:nvPr/>
              </p:nvSpPr>
              <p:spPr>
                <a:xfrm flipH="1">
                  <a:off x="2785680" y="4419720"/>
                  <a:ext cx="741240" cy="4132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67" name="CustomShape 18"/>
              <p:cNvSpPr/>
              <p:nvPr/>
            </p:nvSpPr>
            <p:spPr>
              <a:xfrm>
                <a:off x="2371320" y="4198680"/>
                <a:ext cx="9172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Filiation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768" name="Line 19"/>
              <p:cNvSpPr/>
              <p:nvPr/>
            </p:nvSpPr>
            <p:spPr>
              <a:xfrm>
                <a:off x="2468880" y="3404520"/>
                <a:ext cx="0" cy="7797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9" name="Line 20"/>
              <p:cNvSpPr/>
              <p:nvPr/>
            </p:nvSpPr>
            <p:spPr>
              <a:xfrm>
                <a:off x="3218040" y="3413520"/>
                <a:ext cx="0" cy="8355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0" name="CustomShape 21"/>
              <p:cNvSpPr/>
              <p:nvPr/>
            </p:nvSpPr>
            <p:spPr>
              <a:xfrm>
                <a:off x="1921680" y="3418560"/>
                <a:ext cx="44028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0,n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1771" name="CustomShape 22"/>
              <p:cNvSpPr/>
              <p:nvPr/>
            </p:nvSpPr>
            <p:spPr>
              <a:xfrm>
                <a:off x="3232440" y="3416400"/>
                <a:ext cx="43560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0,1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1772" name="CustomShape 23"/>
              <p:cNvSpPr/>
              <p:nvPr/>
            </p:nvSpPr>
            <p:spPr>
              <a:xfrm>
                <a:off x="1797480" y="3680640"/>
                <a:ext cx="55764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fr-FR" sz="1600" spc="-1" strike="noStrike">
                    <a:solidFill>
                      <a:srgbClr val="000000"/>
                    </a:solidFill>
                    <a:latin typeface="Calibri"/>
                  </a:rPr>
                  <a:t>père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1773" name="CustomShape 24"/>
              <p:cNvSpPr/>
              <p:nvPr/>
            </p:nvSpPr>
            <p:spPr>
              <a:xfrm>
                <a:off x="3187440" y="3685320"/>
                <a:ext cx="73116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fr-FR" sz="1600" spc="-1" strike="noStrike">
                    <a:solidFill>
                      <a:srgbClr val="000000"/>
                    </a:solidFill>
                    <a:latin typeface="Calibri"/>
                  </a:rPr>
                  <a:t>enfant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sp>
          <p:nvSpPr>
            <p:cNvPr id="1774" name="CustomShape 25"/>
            <p:cNvSpPr/>
            <p:nvPr/>
          </p:nvSpPr>
          <p:spPr>
            <a:xfrm>
              <a:off x="4687560" y="2883600"/>
              <a:ext cx="342720" cy="180720"/>
            </a:xfrm>
            <a:prstGeom prst="rightArrow">
              <a:avLst>
                <a:gd name="adj1" fmla="val 50000"/>
                <a:gd name="adj2" fmla="val 47368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CustomShape 26"/>
            <p:cNvSpPr/>
            <p:nvPr/>
          </p:nvSpPr>
          <p:spPr>
            <a:xfrm>
              <a:off x="5466960" y="2247840"/>
              <a:ext cx="4165200" cy="118764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idp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nom, prénom, </a:t>
              </a: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id_père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id_père référence idp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id_père à valeur facultative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76" name="CustomShape 27"/>
            <p:cNvSpPr/>
            <p:nvPr/>
          </p:nvSpPr>
          <p:spPr>
            <a:xfrm>
              <a:off x="5466960" y="3858480"/>
              <a:ext cx="4713840" cy="217908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649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CREATE TABLE 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(idp integrer  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nom varchar(100), 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prénom varchar(100),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id_père integer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NULL</a:t>
              </a: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PRIMARY KEY (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idp</a:t>
              </a: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),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FOREIGN KEY (id_père) REFERENCES                          </a:t>
              </a:r>
              <a:endParaRPr b="0" lang="fr-FR" sz="17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700" spc="-1" strike="noStrike">
                  <a:solidFill>
                    <a:srgbClr val="000000"/>
                  </a:solidFill>
                  <a:latin typeface="Calibri"/>
                </a:rPr>
                <a:t>Personne (idp) </a:t>
              </a:r>
              <a:r>
                <a:rPr b="1" lang="fr-FR" sz="1700" spc="-1" strike="noStrike">
                  <a:solidFill>
                    <a:srgbClr val="000000"/>
                  </a:solidFill>
                  <a:latin typeface="Calibri"/>
                </a:rPr>
                <a:t>ON DELETE SET NULL)</a:t>
              </a:r>
              <a:endParaRPr b="0" lang="fr-FR" sz="1700" spc="-1" strike="noStrike">
                <a:latin typeface="Arial"/>
              </a:endParaRPr>
            </a:p>
          </p:txBody>
        </p:sp>
      </p:grpSp>
      <p:sp>
        <p:nvSpPr>
          <p:cNvPr id="1777" name="CustomShape 28"/>
          <p:cNvSpPr/>
          <p:nvPr/>
        </p:nvSpPr>
        <p:spPr>
          <a:xfrm>
            <a:off x="1002240" y="424800"/>
            <a:ext cx="777204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Exemple 7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Association unaire 1-N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TextShape 1"/>
          <p:cNvSpPr txBox="1"/>
          <p:nvPr/>
        </p:nvSpPr>
        <p:spPr>
          <a:xfrm>
            <a:off x="949140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6DED3C-9260-4416-AE8D-3DBB6E7B1A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779" name="TextShape 2"/>
          <p:cNvSpPr txBox="1"/>
          <p:nvPr/>
        </p:nvSpPr>
        <p:spPr>
          <a:xfrm>
            <a:off x="984240" y="383040"/>
            <a:ext cx="7772040" cy="954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Exemple 8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Association ternaire (arité 3)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80" name="Group 3"/>
          <p:cNvGrpSpPr/>
          <p:nvPr/>
        </p:nvGrpSpPr>
        <p:grpSpPr>
          <a:xfrm>
            <a:off x="904680" y="1580040"/>
            <a:ext cx="10432440" cy="4985640"/>
            <a:chOff x="904680" y="1580040"/>
            <a:chExt cx="10432440" cy="4985640"/>
          </a:xfrm>
        </p:grpSpPr>
        <p:sp>
          <p:nvSpPr>
            <p:cNvPr id="1781" name="CustomShape 4"/>
            <p:cNvSpPr/>
            <p:nvPr/>
          </p:nvSpPr>
          <p:spPr>
            <a:xfrm rot="5196600">
              <a:off x="4641120" y="4349520"/>
              <a:ext cx="342720" cy="180720"/>
            </a:xfrm>
            <a:prstGeom prst="rightArrow">
              <a:avLst>
                <a:gd name="adj1" fmla="val 50000"/>
                <a:gd name="adj2" fmla="val 47368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CustomShape 5"/>
            <p:cNvSpPr/>
            <p:nvPr/>
          </p:nvSpPr>
          <p:spPr>
            <a:xfrm>
              <a:off x="904680" y="4676400"/>
              <a:ext cx="7978680" cy="188928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Quatre relations :</a:t>
              </a:r>
              <a:endParaRPr b="0" lang="fr-F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Référent</a:t>
              </a:r>
              <a:r>
                <a:rPr b="1" lang="fr-FR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(</a:t>
              </a:r>
              <a:r>
                <a:rPr b="0" lang="fr-FR" sz="2000" spc="-1" strike="noStrike" u="sng">
                  <a:solidFill>
                    <a:srgbClr val="000000"/>
                  </a:solidFill>
                  <a:uFillTx/>
                  <a:latin typeface="Calibri"/>
                </a:rPr>
                <a:t>idR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Ingénieur (</a:t>
              </a:r>
              <a:r>
                <a:rPr b="0" lang="fr-FR" sz="2000" spc="-1" strike="noStrike" u="sng">
                  <a:solidFill>
                    <a:srgbClr val="000000"/>
                  </a:solidFill>
                  <a:uFillTx/>
                  <a:latin typeface="Calibri"/>
                </a:rPr>
                <a:t>idI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Projet(</a:t>
              </a:r>
              <a:r>
                <a:rPr b="0" lang="fr-FR" sz="2000" spc="-1" strike="noStrike" u="sng">
                  <a:solidFill>
                    <a:srgbClr val="000000"/>
                  </a:solidFill>
                  <a:uFillTx/>
                  <a:latin typeface="Calibri"/>
                </a:rPr>
                <a:t>nomProjet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1" lang="fr-FR" sz="2000" spc="-1" strike="noStrike">
                  <a:solidFill>
                    <a:srgbClr val="000000"/>
                  </a:solidFill>
                  <a:latin typeface="Calibri"/>
                </a:rPr>
                <a:t>Affectation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(</a:t>
              </a:r>
              <a:r>
                <a:rPr b="0" i="1" lang="fr-FR" sz="2000" spc="-1" strike="noStrike" u="sng">
                  <a:solidFill>
                    <a:srgbClr val="000000"/>
                  </a:solidFill>
                  <a:uFillTx/>
                  <a:latin typeface="Calibri"/>
                </a:rPr>
                <a:t>idI, nomProjet</a:t>
              </a:r>
              <a:r>
                <a:rPr b="0" i="1" lang="fr-FR" sz="2000" spc="-1" strike="noStrike">
                  <a:solidFill>
                    <a:srgbClr val="000000"/>
                  </a:solidFill>
                  <a:latin typeface="Calibri"/>
                </a:rPr>
                <a:t>, idR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3 clés étrangères :   Affectation.idI , Affectation.idR, Affectation.nomProjet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83" name="CustomShape 6"/>
            <p:cNvSpPr/>
            <p:nvPr/>
          </p:nvSpPr>
          <p:spPr>
            <a:xfrm>
              <a:off x="2673000" y="1927080"/>
              <a:ext cx="979200" cy="386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CustomShape 7"/>
            <p:cNvSpPr/>
            <p:nvPr/>
          </p:nvSpPr>
          <p:spPr>
            <a:xfrm>
              <a:off x="1162080" y="2845440"/>
              <a:ext cx="1036800" cy="445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CustomShape 8"/>
            <p:cNvSpPr/>
            <p:nvPr/>
          </p:nvSpPr>
          <p:spPr>
            <a:xfrm>
              <a:off x="2678040" y="2918160"/>
              <a:ext cx="99936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Affectation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786" name="CustomShape 9"/>
            <p:cNvSpPr/>
            <p:nvPr/>
          </p:nvSpPr>
          <p:spPr>
            <a:xfrm>
              <a:off x="2827800" y="3874320"/>
              <a:ext cx="67644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Projet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787" name="CustomShape 10"/>
            <p:cNvSpPr/>
            <p:nvPr/>
          </p:nvSpPr>
          <p:spPr>
            <a:xfrm>
              <a:off x="1264680" y="2867400"/>
              <a:ext cx="88668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Référent</a:t>
              </a:r>
              <a:endParaRPr b="0" lang="fr-FR" sz="1600" spc="-1" strike="noStrike">
                <a:latin typeface="Arial"/>
              </a:endParaRPr>
            </a:p>
          </p:txBody>
        </p:sp>
        <p:grpSp>
          <p:nvGrpSpPr>
            <p:cNvPr id="1788" name="Group 11"/>
            <p:cNvGrpSpPr/>
            <p:nvPr/>
          </p:nvGrpSpPr>
          <p:grpSpPr>
            <a:xfrm>
              <a:off x="2499840" y="2633400"/>
              <a:ext cx="1325160" cy="874800"/>
              <a:chOff x="2499840" y="2633400"/>
              <a:chExt cx="1325160" cy="874800"/>
            </a:xfrm>
          </p:grpSpPr>
          <p:grpSp>
            <p:nvGrpSpPr>
              <p:cNvPr id="1789" name="Group 12"/>
              <p:cNvGrpSpPr/>
              <p:nvPr/>
            </p:nvGrpSpPr>
            <p:grpSpPr>
              <a:xfrm>
                <a:off x="2499840" y="2633400"/>
                <a:ext cx="1325160" cy="437400"/>
                <a:chOff x="2499840" y="2633400"/>
                <a:chExt cx="1325160" cy="437400"/>
              </a:xfrm>
            </p:grpSpPr>
            <p:sp>
              <p:nvSpPr>
                <p:cNvPr id="1790" name="Line 13"/>
                <p:cNvSpPr/>
                <p:nvPr/>
              </p:nvSpPr>
              <p:spPr>
                <a:xfrm flipV="1">
                  <a:off x="2499840" y="2633400"/>
                  <a:ext cx="662760" cy="4374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91" name="Line 14"/>
                <p:cNvSpPr/>
                <p:nvPr/>
              </p:nvSpPr>
              <p:spPr>
                <a:xfrm>
                  <a:off x="3162600" y="2633400"/>
                  <a:ext cx="662400" cy="4374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92" name="Group 15"/>
              <p:cNvGrpSpPr/>
              <p:nvPr/>
            </p:nvGrpSpPr>
            <p:grpSpPr>
              <a:xfrm>
                <a:off x="2499840" y="3070800"/>
                <a:ext cx="1325160" cy="437400"/>
                <a:chOff x="2499840" y="3070800"/>
                <a:chExt cx="1325160" cy="437400"/>
              </a:xfrm>
            </p:grpSpPr>
            <p:sp>
              <p:nvSpPr>
                <p:cNvPr id="1793" name="Line 16"/>
                <p:cNvSpPr/>
                <p:nvPr/>
              </p:nvSpPr>
              <p:spPr>
                <a:xfrm>
                  <a:off x="2499840" y="3070800"/>
                  <a:ext cx="662760" cy="4374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94" name="Line 17"/>
                <p:cNvSpPr/>
                <p:nvPr/>
              </p:nvSpPr>
              <p:spPr>
                <a:xfrm flipV="1">
                  <a:off x="3162600" y="3070800"/>
                  <a:ext cx="662400" cy="4374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795" name="CustomShape 18"/>
            <p:cNvSpPr/>
            <p:nvPr/>
          </p:nvSpPr>
          <p:spPr>
            <a:xfrm>
              <a:off x="2706480" y="1906200"/>
              <a:ext cx="96444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Ingénieur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796" name="CustomShape 19"/>
            <p:cNvSpPr/>
            <p:nvPr/>
          </p:nvSpPr>
          <p:spPr>
            <a:xfrm>
              <a:off x="2568960" y="3853080"/>
              <a:ext cx="1137240" cy="350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Line 20"/>
            <p:cNvSpPr/>
            <p:nvPr/>
          </p:nvSpPr>
          <p:spPr>
            <a:xfrm>
              <a:off x="2198880" y="3068280"/>
              <a:ext cx="300960" cy="25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Line 21"/>
            <p:cNvSpPr/>
            <p:nvPr/>
          </p:nvSpPr>
          <p:spPr>
            <a:xfrm flipV="1">
              <a:off x="3162600" y="2313720"/>
              <a:ext cx="0" cy="3196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Line 22"/>
            <p:cNvSpPr/>
            <p:nvPr/>
          </p:nvSpPr>
          <p:spPr>
            <a:xfrm flipV="1">
              <a:off x="3177720" y="3513600"/>
              <a:ext cx="0" cy="320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CustomShape 23"/>
            <p:cNvSpPr/>
            <p:nvPr/>
          </p:nvSpPr>
          <p:spPr>
            <a:xfrm>
              <a:off x="1206720" y="2390400"/>
              <a:ext cx="37908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 u="sng">
                  <a:solidFill>
                    <a:srgbClr val="000000"/>
                  </a:solidFill>
                  <a:uFillTx/>
                  <a:latin typeface="Calibri"/>
                </a:rPr>
                <a:t>idR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01" name="Line 24"/>
            <p:cNvSpPr/>
            <p:nvPr/>
          </p:nvSpPr>
          <p:spPr>
            <a:xfrm flipV="1">
              <a:off x="1372320" y="2706480"/>
              <a:ext cx="0" cy="1440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CustomShape 25"/>
            <p:cNvSpPr/>
            <p:nvPr/>
          </p:nvSpPr>
          <p:spPr>
            <a:xfrm>
              <a:off x="3110400" y="1589400"/>
              <a:ext cx="33516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 u="sng">
                  <a:solidFill>
                    <a:srgbClr val="000000"/>
                  </a:solidFill>
                  <a:uFillTx/>
                  <a:latin typeface="Calibri"/>
                </a:rPr>
                <a:t>idI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03" name="Line 26"/>
            <p:cNvSpPr/>
            <p:nvPr/>
          </p:nvSpPr>
          <p:spPr>
            <a:xfrm flipV="1">
              <a:off x="3102120" y="1790280"/>
              <a:ext cx="0" cy="143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CustomShape 27"/>
            <p:cNvSpPr/>
            <p:nvPr/>
          </p:nvSpPr>
          <p:spPr>
            <a:xfrm>
              <a:off x="1879920" y="3504600"/>
              <a:ext cx="83628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 u="sng">
                  <a:solidFill>
                    <a:srgbClr val="000000"/>
                  </a:solidFill>
                  <a:uFillTx/>
                  <a:latin typeface="Calibri"/>
                </a:rPr>
                <a:t>nomProjet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05" name="Line 28"/>
            <p:cNvSpPr/>
            <p:nvPr/>
          </p:nvSpPr>
          <p:spPr>
            <a:xfrm>
              <a:off x="2616120" y="3686400"/>
              <a:ext cx="0" cy="1638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CustomShape 29"/>
            <p:cNvSpPr/>
            <p:nvPr/>
          </p:nvSpPr>
          <p:spPr>
            <a:xfrm>
              <a:off x="2158200" y="2745720"/>
              <a:ext cx="44028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0,n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807" name="CustomShape 30"/>
            <p:cNvSpPr/>
            <p:nvPr/>
          </p:nvSpPr>
          <p:spPr>
            <a:xfrm>
              <a:off x="3185280" y="3458160"/>
              <a:ext cx="44028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0,n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808" name="CustomShape 31"/>
            <p:cNvSpPr/>
            <p:nvPr/>
          </p:nvSpPr>
          <p:spPr>
            <a:xfrm>
              <a:off x="3168000" y="2340000"/>
              <a:ext cx="44028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0,n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809" name="CustomShape 32"/>
            <p:cNvSpPr/>
            <p:nvPr/>
          </p:nvSpPr>
          <p:spPr>
            <a:xfrm>
              <a:off x="4812840" y="1899360"/>
              <a:ext cx="6524280" cy="1919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85840" indent="-28548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Un ingénieur travaillant dans un projet a exactement un référent </a:t>
              </a:r>
              <a:endParaRPr b="0" lang="fr-FR" sz="20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Il peut avoir plusieurs référents dans différents projets</a:t>
              </a:r>
              <a:endParaRPr b="0" lang="fr-FR" sz="20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Un référent peut intervenir dans plusieurs projets </a:t>
              </a:r>
              <a:endParaRPr b="0" lang="fr-F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20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DF : idI, nomProjet </a:t>
              </a:r>
              <a:r>
                <a:rPr b="0" lang="fr-FR" sz="2000" spc="-1" strike="noStrike">
                  <a:solidFill>
                    <a:srgbClr val="000000"/>
                  </a:solidFill>
                  <a:latin typeface="Symbol"/>
                </a:rPr>
                <a:t></a:t>
              </a: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 idR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1810" name="CustomShape 33"/>
            <p:cNvSpPr/>
            <p:nvPr/>
          </p:nvSpPr>
          <p:spPr>
            <a:xfrm>
              <a:off x="4525200" y="1580040"/>
              <a:ext cx="38376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Calibri"/>
                </a:rPr>
                <a:t>CI</a:t>
              </a:r>
              <a:endParaRPr b="0" lang="fr-FR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A8F458-A597-44FD-BA26-A41E4693E4A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103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812" name="CustomShape 2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485567-B6F4-409A-8127-AD309E94D2A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103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813" name="TextShape 3"/>
          <p:cNvSpPr txBox="1"/>
          <p:nvPr/>
        </p:nvSpPr>
        <p:spPr>
          <a:xfrm>
            <a:off x="1218600" y="497880"/>
            <a:ext cx="977148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 Black"/>
              </a:rPr>
              <a:t>Exemple complet de transformation de l'exemple VPC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4" name="CustomShape 4"/>
          <p:cNvSpPr/>
          <p:nvPr/>
        </p:nvSpPr>
        <p:spPr>
          <a:xfrm>
            <a:off x="3367440" y="4564080"/>
            <a:ext cx="6933960" cy="21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Client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numCli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,nom,prénom,ddn,rue,CP,ville)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Produit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numProd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libellé, pu, </a:t>
            </a:r>
            <a:r>
              <a:rPr b="1" i="1" lang="fr-FR" sz="2000" spc="-1" strike="noStrike">
                <a:solidFill>
                  <a:srgbClr val="000000"/>
                </a:solidFill>
                <a:latin typeface="Courier New"/>
              </a:rPr>
              <a:t>numFour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Fournisseur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numFour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raisonSoc)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Commande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i="1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numCli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i="1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numProd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date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quantité)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815" name="Group 5"/>
          <p:cNvGrpSpPr/>
          <p:nvPr/>
        </p:nvGrpSpPr>
        <p:grpSpPr>
          <a:xfrm>
            <a:off x="3238920" y="1515600"/>
            <a:ext cx="5912280" cy="2714040"/>
            <a:chOff x="3238920" y="1515600"/>
            <a:chExt cx="5912280" cy="2714040"/>
          </a:xfrm>
        </p:grpSpPr>
        <p:sp>
          <p:nvSpPr>
            <p:cNvPr id="1816" name="CustomShape 6"/>
            <p:cNvSpPr/>
            <p:nvPr/>
          </p:nvSpPr>
          <p:spPr>
            <a:xfrm>
              <a:off x="3238920" y="2260080"/>
              <a:ext cx="1505880" cy="410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CustomShape 7"/>
            <p:cNvSpPr/>
            <p:nvPr/>
          </p:nvSpPr>
          <p:spPr>
            <a:xfrm>
              <a:off x="7432920" y="2209320"/>
              <a:ext cx="1505880" cy="410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CustomShape 8"/>
            <p:cNvSpPr/>
            <p:nvPr/>
          </p:nvSpPr>
          <p:spPr>
            <a:xfrm>
              <a:off x="5561280" y="2277720"/>
              <a:ext cx="88812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</a:rPr>
                <a:t>commande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19" name="CustomShape 9"/>
            <p:cNvSpPr/>
            <p:nvPr/>
          </p:nvSpPr>
          <p:spPr>
            <a:xfrm>
              <a:off x="3603960" y="2277720"/>
              <a:ext cx="61092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Client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820" name="CustomShape 10"/>
            <p:cNvSpPr/>
            <p:nvPr/>
          </p:nvSpPr>
          <p:spPr>
            <a:xfrm>
              <a:off x="7829640" y="2277720"/>
              <a:ext cx="73116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Produit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821" name="Line 11"/>
            <p:cNvSpPr/>
            <p:nvPr/>
          </p:nvSpPr>
          <p:spPr>
            <a:xfrm>
              <a:off x="4744800" y="2466360"/>
              <a:ext cx="45936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Line 12"/>
            <p:cNvSpPr/>
            <p:nvPr/>
          </p:nvSpPr>
          <p:spPr>
            <a:xfrm>
              <a:off x="6710400" y="2466360"/>
              <a:ext cx="72216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23" name="Group 13"/>
            <p:cNvGrpSpPr/>
            <p:nvPr/>
          </p:nvGrpSpPr>
          <p:grpSpPr>
            <a:xfrm>
              <a:off x="5204160" y="2156760"/>
              <a:ext cx="1506240" cy="617400"/>
              <a:chOff x="5204160" y="2156760"/>
              <a:chExt cx="1506240" cy="617400"/>
            </a:xfrm>
          </p:grpSpPr>
          <p:grpSp>
            <p:nvGrpSpPr>
              <p:cNvPr id="1824" name="Group 14"/>
              <p:cNvGrpSpPr/>
              <p:nvPr/>
            </p:nvGrpSpPr>
            <p:grpSpPr>
              <a:xfrm>
                <a:off x="5204160" y="2156760"/>
                <a:ext cx="1506240" cy="308880"/>
                <a:chOff x="5204160" y="2156760"/>
                <a:chExt cx="1506240" cy="308880"/>
              </a:xfrm>
            </p:grpSpPr>
            <p:sp>
              <p:nvSpPr>
                <p:cNvPr id="1825" name="Line 15"/>
                <p:cNvSpPr/>
                <p:nvPr/>
              </p:nvSpPr>
              <p:spPr>
                <a:xfrm flipV="1">
                  <a:off x="5204160" y="2156760"/>
                  <a:ext cx="753120" cy="3088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6" name="Line 16"/>
                <p:cNvSpPr/>
                <p:nvPr/>
              </p:nvSpPr>
              <p:spPr>
                <a:xfrm>
                  <a:off x="5957280" y="2156760"/>
                  <a:ext cx="753120" cy="3088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827" name="Group 17"/>
              <p:cNvGrpSpPr/>
              <p:nvPr/>
            </p:nvGrpSpPr>
            <p:grpSpPr>
              <a:xfrm>
                <a:off x="5204160" y="2465640"/>
                <a:ext cx="1506240" cy="308520"/>
                <a:chOff x="5204160" y="2465640"/>
                <a:chExt cx="1506240" cy="308520"/>
              </a:xfrm>
            </p:grpSpPr>
            <p:sp>
              <p:nvSpPr>
                <p:cNvPr id="1828" name="Line 18"/>
                <p:cNvSpPr/>
                <p:nvPr/>
              </p:nvSpPr>
              <p:spPr>
                <a:xfrm>
                  <a:off x="5204160" y="2465640"/>
                  <a:ext cx="753120" cy="3085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9" name="Line 19"/>
                <p:cNvSpPr/>
                <p:nvPr/>
              </p:nvSpPr>
              <p:spPr>
                <a:xfrm flipV="1">
                  <a:off x="5957280" y="2465640"/>
                  <a:ext cx="753120" cy="3085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830" name="CustomShape 20"/>
            <p:cNvSpPr/>
            <p:nvPr/>
          </p:nvSpPr>
          <p:spPr>
            <a:xfrm>
              <a:off x="4340880" y="2861640"/>
              <a:ext cx="673200" cy="136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 u="sng">
                  <a:solidFill>
                    <a:srgbClr val="000000"/>
                  </a:solidFill>
                  <a:uFillTx/>
                  <a:latin typeface="Calibri"/>
                </a:rPr>
                <a:t>numCli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nom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prénom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ddn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rue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CP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ville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31" name="Line 21"/>
            <p:cNvSpPr/>
            <p:nvPr/>
          </p:nvSpPr>
          <p:spPr>
            <a:xfrm>
              <a:off x="3894480" y="2939400"/>
              <a:ext cx="2610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Line 22"/>
            <p:cNvSpPr/>
            <p:nvPr/>
          </p:nvSpPr>
          <p:spPr>
            <a:xfrm>
              <a:off x="3894480" y="3133080"/>
              <a:ext cx="2610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Line 23"/>
            <p:cNvSpPr/>
            <p:nvPr/>
          </p:nvSpPr>
          <p:spPr>
            <a:xfrm>
              <a:off x="3894480" y="3298320"/>
              <a:ext cx="2610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Line 24"/>
            <p:cNvSpPr/>
            <p:nvPr/>
          </p:nvSpPr>
          <p:spPr>
            <a:xfrm>
              <a:off x="3894480" y="3544200"/>
              <a:ext cx="2610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Line 25"/>
            <p:cNvSpPr/>
            <p:nvPr/>
          </p:nvSpPr>
          <p:spPr>
            <a:xfrm>
              <a:off x="3894480" y="3750480"/>
              <a:ext cx="2610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Line 26"/>
            <p:cNvSpPr/>
            <p:nvPr/>
          </p:nvSpPr>
          <p:spPr>
            <a:xfrm>
              <a:off x="3894480" y="3966480"/>
              <a:ext cx="2610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Line 27"/>
            <p:cNvSpPr/>
            <p:nvPr/>
          </p:nvSpPr>
          <p:spPr>
            <a:xfrm flipV="1">
              <a:off x="7956000" y="1593360"/>
              <a:ext cx="0" cy="615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Line 28"/>
            <p:cNvSpPr/>
            <p:nvPr/>
          </p:nvSpPr>
          <p:spPr>
            <a:xfrm>
              <a:off x="3894480" y="2671200"/>
              <a:ext cx="0" cy="15415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Line 29"/>
            <p:cNvSpPr/>
            <p:nvPr/>
          </p:nvSpPr>
          <p:spPr>
            <a:xfrm>
              <a:off x="3894480" y="4212720"/>
              <a:ext cx="2610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Line 30"/>
            <p:cNvSpPr/>
            <p:nvPr/>
          </p:nvSpPr>
          <p:spPr>
            <a:xfrm>
              <a:off x="7956000" y="200268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Line 31"/>
            <p:cNvSpPr/>
            <p:nvPr/>
          </p:nvSpPr>
          <p:spPr>
            <a:xfrm>
              <a:off x="7956000" y="179784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Line 32"/>
            <p:cNvSpPr/>
            <p:nvPr/>
          </p:nvSpPr>
          <p:spPr>
            <a:xfrm>
              <a:off x="8218800" y="220932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Line 33"/>
            <p:cNvSpPr/>
            <p:nvPr/>
          </p:nvSpPr>
          <p:spPr>
            <a:xfrm>
              <a:off x="7956000" y="159336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CustomShape 34"/>
            <p:cNvSpPr/>
            <p:nvPr/>
          </p:nvSpPr>
          <p:spPr>
            <a:xfrm>
              <a:off x="8395560" y="1515600"/>
              <a:ext cx="755640" cy="637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 u="sng">
                  <a:solidFill>
                    <a:srgbClr val="000000"/>
                  </a:solidFill>
                  <a:uFillTx/>
                  <a:latin typeface="Calibri"/>
                </a:rPr>
                <a:t>numProd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libellé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pu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45" name="Line 35"/>
            <p:cNvSpPr/>
            <p:nvPr/>
          </p:nvSpPr>
          <p:spPr>
            <a:xfrm flipV="1">
              <a:off x="5924160" y="1593360"/>
              <a:ext cx="0" cy="5634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Line 36"/>
            <p:cNvSpPr/>
            <p:nvPr/>
          </p:nvSpPr>
          <p:spPr>
            <a:xfrm>
              <a:off x="5924160" y="159336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Line 37"/>
            <p:cNvSpPr/>
            <p:nvPr/>
          </p:nvSpPr>
          <p:spPr>
            <a:xfrm>
              <a:off x="5924160" y="184896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CustomShape 38"/>
            <p:cNvSpPr/>
            <p:nvPr/>
          </p:nvSpPr>
          <p:spPr>
            <a:xfrm>
              <a:off x="6376680" y="1566360"/>
              <a:ext cx="705240" cy="455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date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quantité</a:t>
              </a:r>
              <a:endParaRPr b="0" lang="fr-FR" sz="1200" spc="-1" strike="noStrike">
                <a:latin typeface="Arial"/>
              </a:endParaRPr>
            </a:p>
          </p:txBody>
        </p:sp>
        <p:grpSp>
          <p:nvGrpSpPr>
            <p:cNvPr id="1849" name="Group 39"/>
            <p:cNvGrpSpPr/>
            <p:nvPr/>
          </p:nvGrpSpPr>
          <p:grpSpPr>
            <a:xfrm>
              <a:off x="7629120" y="2866320"/>
              <a:ext cx="1506240" cy="615960"/>
              <a:chOff x="7629120" y="2866320"/>
              <a:chExt cx="1506240" cy="615960"/>
            </a:xfrm>
          </p:grpSpPr>
          <p:grpSp>
            <p:nvGrpSpPr>
              <p:cNvPr id="1850" name="Group 40"/>
              <p:cNvGrpSpPr/>
              <p:nvPr/>
            </p:nvGrpSpPr>
            <p:grpSpPr>
              <a:xfrm>
                <a:off x="7629120" y="2866320"/>
                <a:ext cx="1506240" cy="308160"/>
                <a:chOff x="7629120" y="2866320"/>
                <a:chExt cx="1506240" cy="308160"/>
              </a:xfrm>
            </p:grpSpPr>
            <p:sp>
              <p:nvSpPr>
                <p:cNvPr id="1851" name="Line 41"/>
                <p:cNvSpPr/>
                <p:nvPr/>
              </p:nvSpPr>
              <p:spPr>
                <a:xfrm flipV="1">
                  <a:off x="7629120" y="2866320"/>
                  <a:ext cx="753120" cy="3081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52" name="Line 42"/>
                <p:cNvSpPr/>
                <p:nvPr/>
              </p:nvSpPr>
              <p:spPr>
                <a:xfrm>
                  <a:off x="8382240" y="2866320"/>
                  <a:ext cx="753120" cy="3081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853" name="Group 43"/>
              <p:cNvGrpSpPr/>
              <p:nvPr/>
            </p:nvGrpSpPr>
            <p:grpSpPr>
              <a:xfrm>
                <a:off x="7629120" y="3174480"/>
                <a:ext cx="1506240" cy="307800"/>
                <a:chOff x="7629120" y="3174480"/>
                <a:chExt cx="1506240" cy="307800"/>
              </a:xfrm>
            </p:grpSpPr>
            <p:sp>
              <p:nvSpPr>
                <p:cNvPr id="1854" name="Line 44"/>
                <p:cNvSpPr/>
                <p:nvPr/>
              </p:nvSpPr>
              <p:spPr>
                <a:xfrm>
                  <a:off x="7629120" y="3174480"/>
                  <a:ext cx="753120" cy="307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55" name="Line 45"/>
                <p:cNvSpPr/>
                <p:nvPr/>
              </p:nvSpPr>
              <p:spPr>
                <a:xfrm flipV="1">
                  <a:off x="8382240" y="3174480"/>
                  <a:ext cx="753120" cy="3078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856" name="CustomShape 46"/>
            <p:cNvSpPr/>
            <p:nvPr/>
          </p:nvSpPr>
          <p:spPr>
            <a:xfrm>
              <a:off x="8052120" y="3098520"/>
              <a:ext cx="61992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200" spc="-1" strike="noStrike">
                  <a:solidFill>
                    <a:srgbClr val="000000"/>
                  </a:solidFill>
                  <a:latin typeface="Calibri"/>
                </a:rPr>
                <a:t>fournit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57" name="Line 47"/>
            <p:cNvSpPr/>
            <p:nvPr/>
          </p:nvSpPr>
          <p:spPr>
            <a:xfrm flipV="1">
              <a:off x="8415360" y="3482280"/>
              <a:ext cx="0" cy="206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CustomShape 48"/>
            <p:cNvSpPr/>
            <p:nvPr/>
          </p:nvSpPr>
          <p:spPr>
            <a:xfrm>
              <a:off x="7629480" y="3688920"/>
              <a:ext cx="1505880" cy="409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CustomShape 49"/>
            <p:cNvSpPr/>
            <p:nvPr/>
          </p:nvSpPr>
          <p:spPr>
            <a:xfrm>
              <a:off x="7812720" y="3725280"/>
              <a:ext cx="104976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Fournisseur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860" name="Line 50"/>
            <p:cNvSpPr/>
            <p:nvPr/>
          </p:nvSpPr>
          <p:spPr>
            <a:xfrm flipH="1">
              <a:off x="7169760" y="3852360"/>
              <a:ext cx="45936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Line 51"/>
            <p:cNvSpPr/>
            <p:nvPr/>
          </p:nvSpPr>
          <p:spPr>
            <a:xfrm flipV="1">
              <a:off x="7169760" y="3339360"/>
              <a:ext cx="0" cy="5130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Line 52"/>
            <p:cNvSpPr/>
            <p:nvPr/>
          </p:nvSpPr>
          <p:spPr>
            <a:xfrm flipH="1">
              <a:off x="6906960" y="333936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Line 53"/>
            <p:cNvSpPr/>
            <p:nvPr/>
          </p:nvSpPr>
          <p:spPr>
            <a:xfrm flipH="1">
              <a:off x="6906960" y="3544200"/>
              <a:ext cx="262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CustomShape 54"/>
            <p:cNvSpPr/>
            <p:nvPr/>
          </p:nvSpPr>
          <p:spPr>
            <a:xfrm>
              <a:off x="6065280" y="3263400"/>
              <a:ext cx="775440" cy="455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 u="sng">
                  <a:solidFill>
                    <a:srgbClr val="000000"/>
                  </a:solidFill>
                  <a:uFillTx/>
                  <a:latin typeface="Calibri"/>
                </a:rPr>
                <a:t>numFour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raisonSoc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65" name="Line 55"/>
            <p:cNvSpPr/>
            <p:nvPr/>
          </p:nvSpPr>
          <p:spPr>
            <a:xfrm flipV="1">
              <a:off x="8415360" y="2660040"/>
              <a:ext cx="0" cy="206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CustomShape 56"/>
            <p:cNvSpPr/>
            <p:nvPr/>
          </p:nvSpPr>
          <p:spPr>
            <a:xfrm>
              <a:off x="4853520" y="2134800"/>
              <a:ext cx="39600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1,N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67" name="CustomShape 57"/>
            <p:cNvSpPr/>
            <p:nvPr/>
          </p:nvSpPr>
          <p:spPr>
            <a:xfrm>
              <a:off x="6869880" y="2174400"/>
              <a:ext cx="42660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1,M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68" name="CustomShape 58"/>
            <p:cNvSpPr/>
            <p:nvPr/>
          </p:nvSpPr>
          <p:spPr>
            <a:xfrm>
              <a:off x="8443080" y="2661840"/>
              <a:ext cx="37476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1,1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869" name="CustomShape 59"/>
            <p:cNvSpPr/>
            <p:nvPr/>
          </p:nvSpPr>
          <p:spPr>
            <a:xfrm>
              <a:off x="8545320" y="3423960"/>
              <a:ext cx="396000" cy="2728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1,N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870" name="CustomShape 60"/>
          <p:cNvSpPr/>
          <p:nvPr/>
        </p:nvSpPr>
        <p:spPr>
          <a:xfrm flipH="1" flipV="1">
            <a:off x="2843640" y="4597560"/>
            <a:ext cx="380520" cy="205704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CustomShape 61"/>
          <p:cNvSpPr/>
          <p:nvPr/>
        </p:nvSpPr>
        <p:spPr>
          <a:xfrm>
            <a:off x="1616760" y="5251320"/>
            <a:ext cx="121752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Modèle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relationnel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2" name="CustomShape 62"/>
          <p:cNvSpPr/>
          <p:nvPr/>
        </p:nvSpPr>
        <p:spPr>
          <a:xfrm flipH="1" flipV="1">
            <a:off x="1924560" y="1515600"/>
            <a:ext cx="380520" cy="205704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63"/>
          <p:cNvSpPr/>
          <p:nvPr/>
        </p:nvSpPr>
        <p:spPr>
          <a:xfrm>
            <a:off x="709200" y="1989000"/>
            <a:ext cx="1269360" cy="913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Modèle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Entité-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Association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B2D9EF-4EEA-4132-9074-0D248F2D3AF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104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875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relationnel de données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Dépendances fonctionnelles et normalisation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Entité-Association (E/A)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Transformation d’un modèle E/A en modèle relationnel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SQL LDD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Algèbre relationnelle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LMD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6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Principaux chapitres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TextShape 1"/>
          <p:cNvSpPr txBox="1"/>
          <p:nvPr/>
        </p:nvSpPr>
        <p:spPr>
          <a:xfrm>
            <a:off x="333000" y="167040"/>
            <a:ext cx="10515240" cy="960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imes New Roman"/>
              </a:rPr>
              <a:t>SQL (Structured Query Language)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C2B682-B987-4173-9DC2-BEC4D387D18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106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879" name="CustomShape 3"/>
          <p:cNvSpPr/>
          <p:nvPr/>
        </p:nvSpPr>
        <p:spPr>
          <a:xfrm>
            <a:off x="291960" y="1220040"/>
            <a:ext cx="11352600" cy="44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SQL est le langage de tous les SGBD relationnels. Il comporte 3  parties :</a:t>
            </a: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LDD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(Langage de Définition de Données) pour créer, modifier et supprimer des définitions de tables (schémas) ou de vues</a:t>
            </a:r>
            <a:endParaRPr b="0" lang="fr-FR" sz="24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create table, drop table, alter table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LMD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(Langage de Manipulation de Données) pour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Interrogation des données : SELECT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Mise à jour des données : INSERT, UPDATE, DELETE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LCD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(Langage de Contrôle de Données) pour gérer les privilèges d’accès :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grant, revoke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880" name="CustomShape 4"/>
          <p:cNvSpPr/>
          <p:nvPr/>
        </p:nvSpPr>
        <p:spPr>
          <a:xfrm>
            <a:off x="1462680" y="5979240"/>
            <a:ext cx="7682040" cy="7002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SGBD utilisé dans ce cours : MySQL. Syntaxe complète sur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http://dev.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mysql.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com/doc/refman/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5.1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/en/sql-syntax.html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AA09A6-51B3-47A4-A9F6-A5236668B2AE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106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882" name="TextShape 2"/>
          <p:cNvSpPr txBox="1"/>
          <p:nvPr/>
        </p:nvSpPr>
        <p:spPr>
          <a:xfrm>
            <a:off x="564120" y="152280"/>
            <a:ext cx="84578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 marL="711360" indent="-711000"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Environnement MySQL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3" name="CustomShape 3"/>
          <p:cNvSpPr/>
          <p:nvPr/>
        </p:nvSpPr>
        <p:spPr>
          <a:xfrm>
            <a:off x="2514600" y="1600200"/>
            <a:ext cx="1294920" cy="761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4"/>
          <p:cNvSpPr/>
          <p:nvPr/>
        </p:nvSpPr>
        <p:spPr>
          <a:xfrm>
            <a:off x="2590920" y="1644480"/>
            <a:ext cx="9918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Client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5" name="CustomShape 5"/>
          <p:cNvSpPr/>
          <p:nvPr/>
        </p:nvSpPr>
        <p:spPr>
          <a:xfrm>
            <a:off x="2514600" y="2666880"/>
            <a:ext cx="1447560" cy="761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6"/>
          <p:cNvSpPr/>
          <p:nvPr/>
        </p:nvSpPr>
        <p:spPr>
          <a:xfrm>
            <a:off x="2590920" y="2743200"/>
            <a:ext cx="14475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Client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mysqldump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7" name="CustomShape 7"/>
          <p:cNvSpPr/>
          <p:nvPr/>
        </p:nvSpPr>
        <p:spPr>
          <a:xfrm>
            <a:off x="2514600" y="3733920"/>
            <a:ext cx="1599840" cy="761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8"/>
          <p:cNvSpPr/>
          <p:nvPr/>
        </p:nvSpPr>
        <p:spPr>
          <a:xfrm>
            <a:off x="2590920" y="3778200"/>
            <a:ext cx="1752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Client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mysqlimport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9" name="CustomShape 9"/>
          <p:cNvSpPr/>
          <p:nvPr/>
        </p:nvSpPr>
        <p:spPr>
          <a:xfrm>
            <a:off x="2238480" y="4648320"/>
            <a:ext cx="1952280" cy="761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10"/>
          <p:cNvSpPr/>
          <p:nvPr/>
        </p:nvSpPr>
        <p:spPr>
          <a:xfrm>
            <a:off x="2309760" y="4724280"/>
            <a:ext cx="1804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omic Sans MS"/>
              </a:rPr>
              <a:t>Client web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omic Sans MS"/>
              </a:rPr>
              <a:t>phpMyAdmin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91" name="CustomShape 11"/>
          <p:cNvSpPr/>
          <p:nvPr/>
        </p:nvSpPr>
        <p:spPr>
          <a:xfrm>
            <a:off x="6629400" y="1676520"/>
            <a:ext cx="2630880" cy="114264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12"/>
          <p:cNvSpPr/>
          <p:nvPr/>
        </p:nvSpPr>
        <p:spPr>
          <a:xfrm>
            <a:off x="7417440" y="1889280"/>
            <a:ext cx="11426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Serveur mysqld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93" name="CustomShape 13"/>
          <p:cNvSpPr/>
          <p:nvPr/>
        </p:nvSpPr>
        <p:spPr>
          <a:xfrm>
            <a:off x="7192080" y="3581280"/>
            <a:ext cx="2057040" cy="1904760"/>
          </a:xfrm>
          <a:prstGeom prst="can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Base de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données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94" name="Line 14"/>
          <p:cNvSpPr/>
          <p:nvPr/>
        </p:nvSpPr>
        <p:spPr>
          <a:xfrm>
            <a:off x="3809880" y="1981080"/>
            <a:ext cx="2819520" cy="228600"/>
          </a:xfrm>
          <a:prstGeom prst="line">
            <a:avLst/>
          </a:prstGeom>
          <a:ln w="9525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Line 15"/>
          <p:cNvSpPr/>
          <p:nvPr/>
        </p:nvSpPr>
        <p:spPr>
          <a:xfrm flipV="1">
            <a:off x="3962160" y="2438280"/>
            <a:ext cx="2667240" cy="609480"/>
          </a:xfrm>
          <a:prstGeom prst="line">
            <a:avLst/>
          </a:prstGeom>
          <a:ln w="9525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Line 16"/>
          <p:cNvSpPr/>
          <p:nvPr/>
        </p:nvSpPr>
        <p:spPr>
          <a:xfrm flipV="1">
            <a:off x="4114800" y="2666880"/>
            <a:ext cx="2438280" cy="1447920"/>
          </a:xfrm>
          <a:prstGeom prst="line">
            <a:avLst/>
          </a:prstGeom>
          <a:ln w="9525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Line 17"/>
          <p:cNvSpPr/>
          <p:nvPr/>
        </p:nvSpPr>
        <p:spPr>
          <a:xfrm flipV="1">
            <a:off x="4190760" y="2819160"/>
            <a:ext cx="2514600" cy="2362320"/>
          </a:xfrm>
          <a:prstGeom prst="line">
            <a:avLst/>
          </a:prstGeom>
          <a:ln w="9525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Line 18"/>
          <p:cNvSpPr/>
          <p:nvPr/>
        </p:nvSpPr>
        <p:spPr>
          <a:xfrm>
            <a:off x="8106120" y="2819160"/>
            <a:ext cx="0" cy="762120"/>
          </a:xfrm>
          <a:prstGeom prst="line">
            <a:avLst/>
          </a:prstGeom>
          <a:ln w="28575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19"/>
          <p:cNvSpPr/>
          <p:nvPr/>
        </p:nvSpPr>
        <p:spPr>
          <a:xfrm rot="231600">
            <a:off x="4419360" y="1752480"/>
            <a:ext cx="124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Connexion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0" name="CustomShape 20"/>
          <p:cNvSpPr/>
          <p:nvPr/>
        </p:nvSpPr>
        <p:spPr>
          <a:xfrm rot="20823600">
            <a:off x="4419360" y="2452680"/>
            <a:ext cx="124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Connexion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1" name="CustomShape 21"/>
          <p:cNvSpPr/>
          <p:nvPr/>
        </p:nvSpPr>
        <p:spPr>
          <a:xfrm rot="19901400">
            <a:off x="4495320" y="3062160"/>
            <a:ext cx="124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Connexion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2" name="CustomShape 22"/>
          <p:cNvSpPr/>
          <p:nvPr/>
        </p:nvSpPr>
        <p:spPr>
          <a:xfrm rot="19390200">
            <a:off x="4571280" y="3748320"/>
            <a:ext cx="124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Connexion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3" name="CustomShape 23"/>
          <p:cNvSpPr/>
          <p:nvPr/>
        </p:nvSpPr>
        <p:spPr>
          <a:xfrm>
            <a:off x="2514600" y="5562720"/>
            <a:ext cx="1676160" cy="761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24"/>
          <p:cNvSpPr/>
          <p:nvPr/>
        </p:nvSpPr>
        <p:spPr>
          <a:xfrm>
            <a:off x="2590920" y="5638680"/>
            <a:ext cx="1523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Client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mysqladmin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5" name="Line 25"/>
          <p:cNvSpPr/>
          <p:nvPr/>
        </p:nvSpPr>
        <p:spPr>
          <a:xfrm flipV="1">
            <a:off x="4190760" y="2819160"/>
            <a:ext cx="2971800" cy="3124440"/>
          </a:xfrm>
          <a:prstGeom prst="line">
            <a:avLst/>
          </a:prstGeom>
          <a:ln w="9525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26"/>
          <p:cNvSpPr/>
          <p:nvPr/>
        </p:nvSpPr>
        <p:spPr>
          <a:xfrm rot="18834000">
            <a:off x="4513320" y="4525560"/>
            <a:ext cx="124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Connexion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B9E8F7-CEC8-4F2D-A2E6-3764D158DE8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106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08" name="CustomShape 2"/>
          <p:cNvSpPr/>
          <p:nvPr/>
        </p:nvSpPr>
        <p:spPr>
          <a:xfrm>
            <a:off x="480600" y="1464840"/>
            <a:ext cx="1111428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SQL : Langage de Définition de Données</a:t>
            </a:r>
            <a:endParaRPr b="0" lang="fr-FR" sz="3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b="0" lang="fr-FR" sz="32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Commandes pour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créer/modifier/supprimer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des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schémas de tables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et des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vues</a:t>
            </a:r>
            <a:endParaRPr b="0" lang="fr-FR" sz="2400" spc="-1" strike="noStrike">
              <a:latin typeface="Arial"/>
            </a:endParaRPr>
          </a:p>
          <a:p>
            <a:pPr marL="914400" indent="-285480">
              <a:lnSpc>
                <a:spcPct val="2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-  Création de schéma (CREATE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Modification de schéma (ALTER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Suppression de schéma (DROP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Création/Suppression de vues (CREATE VIEW, DROP VIEW)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909" name="CustomShape 3"/>
          <p:cNvSpPr/>
          <p:nvPr/>
        </p:nvSpPr>
        <p:spPr>
          <a:xfrm>
            <a:off x="480600" y="142920"/>
            <a:ext cx="1126980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SQL LDD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0D303A-623F-4653-B153-82900A8C7FBA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106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11" name="TextShape 2"/>
          <p:cNvSpPr txBox="1"/>
          <p:nvPr/>
        </p:nvSpPr>
        <p:spPr>
          <a:xfrm>
            <a:off x="525600" y="191520"/>
            <a:ext cx="8572320" cy="799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CREATE TABLE : Création de schéma de 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2" name="TextShape 3"/>
          <p:cNvSpPr txBox="1"/>
          <p:nvPr/>
        </p:nvSpPr>
        <p:spPr>
          <a:xfrm>
            <a:off x="525600" y="4214880"/>
            <a:ext cx="9272520" cy="2428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577800" indent="-5774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CA" sz="2800" spc="-1" strike="noStrike">
                <a:solidFill>
                  <a:srgbClr val="000000"/>
                </a:solidFill>
                <a:latin typeface="Calibri"/>
              </a:rPr>
              <a:t>Ce qui se passe dans le SGBD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52560" indent="-49500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Calibri"/>
              </a:rPr>
              <a:t>Vérification : syntaxe correcte ? Utilisateur a le droit de créer une table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52560" indent="-49500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Calibri"/>
              </a:rPr>
              <a:t>Si tout est OK, création de la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327320" indent="-412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Calibri"/>
              </a:rPr>
              <a:t>schéma stocké dans le catalogue du système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327320" indent="-412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Calibri"/>
              </a:rPr>
              <a:t>Réservation de l'espace disque pour les futurs tuples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3" name="CustomShape 4"/>
          <p:cNvSpPr/>
          <p:nvPr/>
        </p:nvSpPr>
        <p:spPr>
          <a:xfrm>
            <a:off x="3024000" y="1214280"/>
            <a:ext cx="6504120" cy="2529720"/>
          </a:xfrm>
          <a:prstGeom prst="rect">
            <a:avLst/>
          </a:prstGeom>
          <a:solidFill>
            <a:schemeClr val="bg1"/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CREATE TABLE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Samples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indivID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INT UNSIGNED AUTO_INCREMENT,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speciesID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INT UNSIGNED ,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bodyMass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DECIMAL (5,3),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hindFoot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DECIMAL(3,2),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PRIMARY KEY (indivID),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FOREIGN KEY (speciesID), REFERENCES Species(speciesID),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65960" y="1332720"/>
            <a:ext cx="11487600" cy="54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Clé étrangère d’une relation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: attribut(s) de cette relation qui forme(nt) la clé d’une autre relation ou dont la valeur est unique dans l'autre relation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Une relation peut avoir plusieurs clés étrangères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Notation : clé étrangère en 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italique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dans le schéma (ou soulignée en pointillés)</a:t>
            </a:r>
            <a:endParaRPr b="0" lang="fr-FR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ex.</a:t>
            </a:r>
            <a:r>
              <a:rPr b="1" lang="fr-FR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Soit la base de données :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Buveur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nob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,nom,prénom)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Vin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nov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cru, millésime,degré)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Conso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i="1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nob,nov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Courier New"/>
              </a:rPr>
              <a:t>,date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,quantité)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i="1" lang="fr-FR" sz="2000" spc="-1" strike="noStrike">
                <a:solidFill>
                  <a:srgbClr val="000000"/>
                </a:solidFill>
                <a:latin typeface="Times New Roman"/>
              </a:rPr>
              <a:t>Conso.nov}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 : clé étrangère dans Conso qui référence  {</a:t>
            </a:r>
            <a:r>
              <a:rPr b="0" i="1" lang="fr-FR" sz="2000" spc="-1" strike="noStrike">
                <a:solidFill>
                  <a:srgbClr val="000000"/>
                </a:solidFill>
                <a:latin typeface="Times New Roman"/>
              </a:rPr>
              <a:t>Vin.nov}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i="1" lang="fr-FR" sz="2000" spc="-1" strike="noStrike">
                <a:solidFill>
                  <a:srgbClr val="000000"/>
                </a:solidFill>
                <a:latin typeface="Times New Roman"/>
              </a:rPr>
              <a:t>Conso.nob} 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: clé étrangère dans Conso qui référence {</a:t>
            </a:r>
            <a:r>
              <a:rPr b="0" i="1" lang="fr-FR" sz="2000" spc="-1" strike="noStrike">
                <a:solidFill>
                  <a:srgbClr val="000000"/>
                </a:solidFill>
                <a:latin typeface="Times New Roman"/>
              </a:rPr>
              <a:t>Buveur.nob}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80600" y="142920"/>
            <a:ext cx="777204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Clé étrangère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E62AAB-7DA6-4AFF-9206-1A3A811AE6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6CFC6F-63A8-4BE6-9268-FB9A55ADEA52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106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15" name="TextShape 2"/>
          <p:cNvSpPr txBox="1"/>
          <p:nvPr/>
        </p:nvSpPr>
        <p:spPr>
          <a:xfrm>
            <a:off x="227880" y="1523880"/>
            <a:ext cx="9754200" cy="4609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Contraintes exprimables avec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CREATE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Contrainte de clé primaire : PRIMARY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Contrainte d'unicité : UNIQUE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Contraintes  de clé étrangère : FOREIGN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Contraintes sur les valeurs possibles d'un attribut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Type de données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Valeur obligatoire  :NOT NULL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Valeur  faculative  : NULL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Valeur par défaut  (constante) : DEFAULT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7a8eaa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7a8eaa"/>
                </a:solidFill>
                <a:latin typeface="Calibri"/>
              </a:rPr>
              <a:t>Condition quelconque : CHECK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6" name="CustomShape 3"/>
          <p:cNvSpPr/>
          <p:nvPr/>
        </p:nvSpPr>
        <p:spPr>
          <a:xfrm>
            <a:off x="227880" y="196920"/>
            <a:ext cx="777204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CREATE TABLE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1BA4C2-33C8-4FBE-92A9-99704AAD34E9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18" name="CustomShape 2"/>
          <p:cNvSpPr/>
          <p:nvPr/>
        </p:nvSpPr>
        <p:spPr>
          <a:xfrm>
            <a:off x="227880" y="4315680"/>
            <a:ext cx="77720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r>
              <a:rPr b="0" lang="fr-CA" sz="2400" spc="-1" strike="noStrike">
                <a:solidFill>
                  <a:srgbClr val="000000"/>
                </a:solidFill>
                <a:latin typeface="Garamond"/>
              </a:rPr>
              <a:t>Forme de </a:t>
            </a:r>
            <a:r>
              <a:rPr b="0" lang="fr-CA" sz="2400" spc="-1" strike="noStrike">
                <a:solidFill>
                  <a:srgbClr val="ff0000"/>
                </a:solidFill>
                <a:latin typeface="Garamond"/>
              </a:rPr>
              <a:t>défAttribut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19" name="CustomShape 3"/>
          <p:cNvSpPr/>
          <p:nvPr/>
        </p:nvSpPr>
        <p:spPr>
          <a:xfrm>
            <a:off x="3718080" y="1461960"/>
            <a:ext cx="1839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4"/>
          <p:cNvSpPr/>
          <p:nvPr/>
        </p:nvSpPr>
        <p:spPr>
          <a:xfrm>
            <a:off x="1648800" y="2019240"/>
            <a:ext cx="5562360" cy="19198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CREATE TABLE nomTable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fr-FR" sz="2000" spc="-1" strike="noStrike">
                <a:solidFill>
                  <a:srgbClr val="ff0000"/>
                </a:solidFill>
                <a:latin typeface="Courier New"/>
              </a:rPr>
              <a:t>défAttribut1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ff0000"/>
                </a:solidFill>
                <a:latin typeface="Courier New"/>
              </a:rPr>
              <a:t>défAttribut2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,…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ed7d31"/>
                </a:solidFill>
                <a:latin typeface="Courier New"/>
              </a:rPr>
              <a:t>défContrainte1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ed7d31"/>
                </a:solidFill>
                <a:latin typeface="Courier New"/>
              </a:rPr>
              <a:t>défContrainte2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,…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),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21" name="CustomShape 5"/>
          <p:cNvSpPr/>
          <p:nvPr/>
        </p:nvSpPr>
        <p:spPr>
          <a:xfrm>
            <a:off x="255960" y="4888080"/>
            <a:ext cx="97437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nomAttribut type [DEFAULT valeur] [NOT] NULL [AUTO_INCREMENT]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22" name="CustomShape 6"/>
          <p:cNvSpPr/>
          <p:nvPr/>
        </p:nvSpPr>
        <p:spPr>
          <a:xfrm>
            <a:off x="227880" y="196920"/>
            <a:ext cx="922716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CREATE TABLE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317954-5064-4D13-978B-13901DCD19CF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24" name="CustomShape 2"/>
          <p:cNvSpPr/>
          <p:nvPr/>
        </p:nvSpPr>
        <p:spPr>
          <a:xfrm>
            <a:off x="3718080" y="1461960"/>
            <a:ext cx="1839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3"/>
          <p:cNvSpPr/>
          <p:nvPr/>
        </p:nvSpPr>
        <p:spPr>
          <a:xfrm>
            <a:off x="2060280" y="1461960"/>
            <a:ext cx="5562360" cy="19198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CREATE TABLE nomTable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fr-FR" sz="2000" spc="-1" strike="noStrike">
                <a:solidFill>
                  <a:srgbClr val="ff0000"/>
                </a:solidFill>
                <a:latin typeface="Courier New"/>
              </a:rPr>
              <a:t>défAttribut1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ff0000"/>
                </a:solidFill>
                <a:latin typeface="Courier New"/>
              </a:rPr>
              <a:t>défAttribut2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,…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ed7d31"/>
                </a:solidFill>
                <a:latin typeface="Courier New"/>
              </a:rPr>
              <a:t>défContrainte1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ed7d31"/>
                </a:solidFill>
                <a:latin typeface="Courier New"/>
              </a:rPr>
              <a:t>défContrainte2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,…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),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26" name="CustomShape 4"/>
          <p:cNvSpPr/>
          <p:nvPr/>
        </p:nvSpPr>
        <p:spPr>
          <a:xfrm>
            <a:off x="303120" y="3715200"/>
            <a:ext cx="77720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r>
              <a:rPr b="0" lang="fr-CA" sz="2400" spc="-1" strike="noStrike">
                <a:solidFill>
                  <a:srgbClr val="000000"/>
                </a:solidFill>
                <a:latin typeface="Garamond"/>
              </a:rPr>
              <a:t>Formes possibles de </a:t>
            </a:r>
            <a:r>
              <a:rPr b="0" lang="fr-CA" sz="2400" spc="-1" strike="noStrike">
                <a:solidFill>
                  <a:srgbClr val="ed7d31"/>
                </a:solidFill>
                <a:latin typeface="Garamond"/>
              </a:rPr>
              <a:t>défContrainte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27" name="CustomShape 5"/>
          <p:cNvSpPr/>
          <p:nvPr/>
        </p:nvSpPr>
        <p:spPr>
          <a:xfrm>
            <a:off x="408240" y="4442760"/>
            <a:ext cx="1031112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[CONSTRAINT </a:t>
            </a:r>
            <a:r>
              <a:rPr b="0" i="1" lang="fr-FR" sz="1800" spc="-1" strike="noStrike">
                <a:solidFill>
                  <a:srgbClr val="000000"/>
                </a:solidFill>
                <a:latin typeface="Courier New"/>
              </a:rPr>
              <a:t>nom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Cont]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PRIMARY KEY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(nomAttribut1, nomAttribut2 …)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[CONSTRAINT nomCont]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UNIQUE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(nomAttribut1, nomAttribut2 …)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[CONSTRAINT nomCont]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FOREIGN KEY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(nomAttribut1, nomAttribut2 …)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REFERENCES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autreNomTable (autreNomAtt1, autreNomAtt2 …)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28" name="CustomShape 6"/>
          <p:cNvSpPr/>
          <p:nvPr/>
        </p:nvSpPr>
        <p:spPr>
          <a:xfrm>
            <a:off x="227880" y="196920"/>
            <a:ext cx="922716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CREATE TABLE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5B35D5-1210-4637-BA94-B30BD1D10374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30" name="CustomShape 2"/>
          <p:cNvSpPr/>
          <p:nvPr/>
        </p:nvSpPr>
        <p:spPr>
          <a:xfrm>
            <a:off x="-280440" y="48240"/>
            <a:ext cx="77720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omic Sans MS"/>
              </a:rPr>
              <a:t>Types de données dans MySQL</a:t>
            </a:r>
            <a:endParaRPr b="0" lang="fr-FR" sz="2800" spc="-1" strike="noStrike">
              <a:latin typeface="Arial"/>
            </a:endParaRPr>
          </a:p>
        </p:txBody>
      </p:sp>
      <p:graphicFrame>
        <p:nvGraphicFramePr>
          <p:cNvPr id="1931" name="Table 3"/>
          <p:cNvGraphicFramePr/>
          <p:nvPr/>
        </p:nvGraphicFramePr>
        <p:xfrm>
          <a:off x="1943280" y="908640"/>
          <a:ext cx="8328600" cy="5150160"/>
        </p:xfrm>
        <a:graphic>
          <a:graphicData uri="http://schemas.openxmlformats.org/drawingml/2006/table">
            <a:tbl>
              <a:tblPr/>
              <a:tblGrid>
                <a:gridCol w="2742120"/>
                <a:gridCol w="5586480"/>
              </a:tblGrid>
              <a:tr h="4863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fr-FR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Type</a:t>
                      </a:r>
                      <a:endParaRPr b="0" lang="fr-FR" sz="2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fr-FR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Valeurs possibles</a:t>
                      </a:r>
                      <a:endParaRPr b="0" lang="fr-FR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3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char(n)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Chaînes de caractères de taille fixe </a:t>
                      </a:r>
                      <a:r>
                        <a:rPr b="1" i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3f3"/>
                    </a:solidFill>
                  </a:tcPr>
                </a:tc>
              </a:tr>
              <a:tr h="4863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varchar(n)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Chaînes de taille variable entre 0 et  </a:t>
                      </a:r>
                      <a:r>
                        <a:rPr b="1" i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3f3"/>
                    </a:solidFill>
                  </a:tcPr>
                </a:tc>
              </a:tr>
              <a:tr h="4863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text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Chaines de grande taille (jusqu'à 64k octets)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3f3"/>
                    </a:solidFill>
                  </a:tcPr>
                </a:tc>
              </a:tr>
              <a:tr h="4863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tinyint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 –128 à 127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</a:tr>
              <a:tr h="4863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smallint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 –32768  à  32767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</a:tr>
              <a:tr h="7056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integer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integer unsigned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Entiers relatifs (Z)   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Entier naturels, positifs  (N) 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</a:tr>
              <a:tr h="4863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float, real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 (nombres réels)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</a:tr>
              <a:tr h="5547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numeric(m,d)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Nombres à </a:t>
                      </a:r>
                      <a:r>
                        <a:rPr b="1" i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chiffres dont </a:t>
                      </a:r>
                      <a:r>
                        <a:rPr b="1" i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 </a:t>
                      </a: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décimales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9d9d"/>
                    </a:solidFill>
                  </a:tcPr>
                </a:tc>
              </a:tr>
              <a:tr h="48528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 cap="small">
                          <a:solidFill>
                            <a:srgbClr val="000000"/>
                          </a:solidFill>
                          <a:latin typeface="Times New Roman"/>
                        </a:rPr>
                        <a:t>date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 dates !   (penser à STR_TO_DATE)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TextShape 1"/>
          <p:cNvSpPr txBox="1"/>
          <p:nvPr/>
        </p:nvSpPr>
        <p:spPr>
          <a:xfrm>
            <a:off x="807732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949240-EA7C-4670-925E-867D468C7602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33" name="CustomShape 2"/>
          <p:cNvSpPr/>
          <p:nvPr/>
        </p:nvSpPr>
        <p:spPr>
          <a:xfrm>
            <a:off x="1776600" y="955440"/>
            <a:ext cx="846252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343080" indent="-342720">
              <a:lnSpc>
                <a:spcPct val="100000"/>
              </a:lnSpc>
              <a:buClr>
                <a:srgbClr val="e7e6e6"/>
              </a:buClr>
              <a:buSzPct val="75000"/>
              <a:buFont typeface="Wingdings" charset="2"/>
              <a:buChar char=""/>
            </a:pPr>
            <a:r>
              <a:rPr b="0" lang="fr-CA" sz="2400" spc="-1" strike="noStrike">
                <a:solidFill>
                  <a:srgbClr val="000000"/>
                </a:solidFill>
                <a:latin typeface="Garamond"/>
              </a:rPr>
              <a:t>Types énumérés</a:t>
            </a:r>
            <a:endParaRPr b="0" lang="fr-FR" sz="24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r>
              <a:rPr b="1" lang="fr-CA" sz="1800" spc="-1" strike="noStrike">
                <a:solidFill>
                  <a:srgbClr val="000000"/>
                </a:solidFill>
                <a:latin typeface="Garamond"/>
              </a:rPr>
              <a:t>ENUM ('valeur1', 'valeur2', … 'valeurN')</a:t>
            </a:r>
            <a:endParaRPr b="0" lang="fr-FR" sz="18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Garamond"/>
              </a:rPr>
              <a:t>Chaque élément du type peut prendre une valeur unique parmi la liste de valeurs</a:t>
            </a:r>
            <a:endParaRPr b="0" lang="fr-FR" sz="1600" spc="-1" strike="noStrike">
              <a:latin typeface="Arial"/>
            </a:endParaRPr>
          </a:p>
          <a:p>
            <a:pPr marL="1143000" indent="-228240">
              <a:lnSpc>
                <a:spcPct val="9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934" name="CustomShape 3"/>
          <p:cNvSpPr/>
          <p:nvPr/>
        </p:nvSpPr>
        <p:spPr>
          <a:xfrm>
            <a:off x="304920" y="226440"/>
            <a:ext cx="8100720" cy="6796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Type énuméré (ENUM)  et type ensemble (SET)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935" name="CustomShape 4"/>
          <p:cNvSpPr/>
          <p:nvPr/>
        </p:nvSpPr>
        <p:spPr>
          <a:xfrm>
            <a:off x="1776600" y="2333880"/>
            <a:ext cx="6629040" cy="131004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CREATE TABLE EMPLOYE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(numEmp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INTEGER,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sexe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ENUM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('M','F'),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…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36" name="CustomShape 5"/>
          <p:cNvSpPr/>
          <p:nvPr/>
        </p:nvSpPr>
        <p:spPr>
          <a:xfrm>
            <a:off x="1776600" y="5072040"/>
            <a:ext cx="8643600" cy="131004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CREATE TABLE FILM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(titre  VARCHAR(100),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genre 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SET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('C','S.F.','Horreur','Policier','autre')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...)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37" name="CustomShape 6"/>
          <p:cNvSpPr/>
          <p:nvPr/>
        </p:nvSpPr>
        <p:spPr>
          <a:xfrm>
            <a:off x="1776600" y="3525480"/>
            <a:ext cx="8462520" cy="1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1143000" indent="-228240">
              <a:lnSpc>
                <a:spcPct val="9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e7e6e6"/>
              </a:buClr>
              <a:buSzPct val="75000"/>
              <a:buFont typeface="Wingdings" charset="2"/>
              <a:buChar char=""/>
              <a:tabLst>
                <a:tab algn="l" pos="0"/>
              </a:tabLst>
            </a:pPr>
            <a:r>
              <a:rPr b="0" lang="fr-CA" sz="2400" spc="-1" strike="noStrike">
                <a:solidFill>
                  <a:srgbClr val="000000"/>
                </a:solidFill>
                <a:latin typeface="Garamond"/>
              </a:rPr>
              <a:t>Types ensembles de valeurs</a:t>
            </a:r>
            <a:endParaRPr b="0" lang="fr-FR" sz="24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r>
              <a:rPr b="1" lang="fr-CA" sz="1800" spc="-1" strike="noStrike">
                <a:solidFill>
                  <a:srgbClr val="000000"/>
                </a:solidFill>
                <a:latin typeface="Garamond"/>
              </a:rPr>
              <a:t>SET ('valeur1', 'valeur2', … 'valeurN')</a:t>
            </a:r>
            <a:endParaRPr b="0" lang="fr-FR" sz="18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Garamond"/>
              </a:rPr>
              <a:t>Chaque élément du type peut prendre plusieurs valeurs parmi la liste de valeurs</a:t>
            </a:r>
            <a:endParaRPr b="0" lang="fr-FR" sz="16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CustomShape 1"/>
          <p:cNvSpPr/>
          <p:nvPr/>
        </p:nvSpPr>
        <p:spPr>
          <a:xfrm>
            <a:off x="807732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9C415430-A7BD-4C65-BBA7-5707EE6885F8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110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1939" name="CustomShape 2"/>
          <p:cNvSpPr/>
          <p:nvPr/>
        </p:nvSpPr>
        <p:spPr>
          <a:xfrm>
            <a:off x="959400" y="1124640"/>
            <a:ext cx="8600760" cy="29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Deux  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familles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d'encodage de caractères (CHAR et VARCHAR)</a:t>
            </a:r>
            <a:endParaRPr b="0" lang="fr-FR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Jeux de caractères </a:t>
            </a: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nationaux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(ex: iso-8859-1 ou latin1) </a:t>
            </a:r>
            <a:endParaRPr b="0" lang="fr-FR" sz="22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Pour encoder des caractères dans un seul système d'écriture (une langue ou un groupe de langues utilisant un même alphabet)</a:t>
            </a:r>
            <a:endParaRPr b="0" lang="fr-FR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Jeux de caractères </a:t>
            </a: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internationaux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(ex: UTF-8) ou standards </a:t>
            </a: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Unicode</a:t>
            </a:r>
            <a:endParaRPr b="0" lang="fr-FR" sz="22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Pour encoder des caractères dans n'importe quel système d'écriture (et donc n'importe quelle langue)</a:t>
            </a:r>
            <a:endParaRPr b="0" lang="fr-FR" sz="22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tabLst>
                <a:tab algn="l" pos="0"/>
              </a:tabLst>
            </a:pPr>
            <a:endParaRPr b="0" lang="fr-FR" sz="2200" spc="-1" strike="noStrike">
              <a:latin typeface="Arial"/>
            </a:endParaRPr>
          </a:p>
        </p:txBody>
      </p:sp>
      <p:sp>
        <p:nvSpPr>
          <p:cNvPr id="1940" name="CustomShape 3"/>
          <p:cNvSpPr/>
          <p:nvPr/>
        </p:nvSpPr>
        <p:spPr>
          <a:xfrm>
            <a:off x="102240" y="133200"/>
            <a:ext cx="11865960" cy="9093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Ensemble de caractères : CHARACTER SET et Interclassement : COLLATION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(1/2)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41" name="CustomShape 4"/>
          <p:cNvSpPr/>
          <p:nvPr/>
        </p:nvSpPr>
        <p:spPr>
          <a:xfrm>
            <a:off x="958320" y="4077000"/>
            <a:ext cx="8600760" cy="21600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CHARACTER SET (ou CHARSET) : Ensemble de caractères  et leurs codes</a:t>
            </a:r>
            <a:endParaRPr b="0" lang="fr-FR" sz="2000" spc="-1" strike="noStrike">
              <a:latin typeface="Arial"/>
            </a:endParaRPr>
          </a:p>
          <a:p>
            <a:pPr lvl="3" marL="12574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ex: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utf8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COLLATION : règles pour interclasser et comparer les caractères d'un CHARSET</a:t>
            </a:r>
            <a:endParaRPr b="0" lang="fr-FR" sz="20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1" lang="fr-CA" sz="2000" spc="-1" strike="noStrike">
                <a:solidFill>
                  <a:srgbClr val="000000"/>
                </a:solidFill>
                <a:latin typeface="Calibri"/>
              </a:rPr>
              <a:t>utf8_general_ci</a:t>
            </a:r>
            <a:r>
              <a:rPr b="0" lang="fr-CA" sz="2000" spc="-1" strike="noStrike">
                <a:solidFill>
                  <a:srgbClr val="000000"/>
                </a:solidFill>
                <a:latin typeface="Calibri"/>
              </a:rPr>
              <a:t> : comparaison insensible à la casse (</a:t>
            </a:r>
            <a:r>
              <a:rPr b="0" i="1" lang="fr-CA" sz="2000" spc="-1" strike="noStrike">
                <a:solidFill>
                  <a:srgbClr val="000000"/>
                </a:solidFill>
                <a:latin typeface="Calibri"/>
              </a:rPr>
              <a:t>case insensitive</a:t>
            </a:r>
            <a:r>
              <a:rPr b="0" lang="fr-CA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0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1" lang="fr-CA" sz="2000" spc="-1" strike="noStrike">
                <a:solidFill>
                  <a:srgbClr val="000000"/>
                </a:solidFill>
                <a:latin typeface="Calibri"/>
              </a:rPr>
              <a:t>utf8_bin</a:t>
            </a:r>
            <a:r>
              <a:rPr b="0" lang="fr-CA" sz="2000" spc="-1" strike="noStrike">
                <a:solidFill>
                  <a:srgbClr val="000000"/>
                </a:solidFill>
                <a:latin typeface="Calibri"/>
              </a:rPr>
              <a:t> : comparaison sensible à la casse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TextShape 1"/>
          <p:cNvSpPr txBox="1"/>
          <p:nvPr/>
        </p:nvSpPr>
        <p:spPr>
          <a:xfrm>
            <a:off x="8439480" y="657216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F16E47-D6A0-45DA-8541-6CE000EAA75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110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43" name="CustomShape 2"/>
          <p:cNvSpPr/>
          <p:nvPr/>
        </p:nvSpPr>
        <p:spPr>
          <a:xfrm>
            <a:off x="648360" y="1244520"/>
            <a:ext cx="860076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On peut préciser le CHARSET et COLLATION au niveau :</a:t>
            </a:r>
            <a:endParaRPr b="0" lang="fr-FR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d'une base de données /  d'une table  / d'un attribut d'une table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944" name="CustomShape 3"/>
          <p:cNvSpPr/>
          <p:nvPr/>
        </p:nvSpPr>
        <p:spPr>
          <a:xfrm>
            <a:off x="503280" y="2828880"/>
            <a:ext cx="8928720" cy="22273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CREATE TABLE Gène </a:t>
            </a:r>
            <a:endParaRPr b="0" lang="fr-FR" sz="1800" spc="-1" strike="noStrike">
              <a:latin typeface="Arial"/>
            </a:endParaRPr>
          </a:p>
          <a:p>
            <a:pPr marL="179280" indent="-17892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symbole VARCHAR(20)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CHARSET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</a:rPr>
              <a:t>utf8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COLLATE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</a:rPr>
              <a:t>utf8_bin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nom varchar(300),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espèce varchar(100),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PRIMARY KEY (symbole)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CHARSET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</a:rPr>
              <a:t>utf8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COLLATE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</a:rPr>
              <a:t>utf8_general_ci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45" name="CustomShape 4"/>
          <p:cNvSpPr/>
          <p:nvPr/>
        </p:nvSpPr>
        <p:spPr>
          <a:xfrm>
            <a:off x="1698480" y="5056560"/>
            <a:ext cx="5825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CHARSET/COLLATION par défaut pour les attributs de la table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46" name="CustomShape 5"/>
          <p:cNvSpPr/>
          <p:nvPr/>
        </p:nvSpPr>
        <p:spPr>
          <a:xfrm>
            <a:off x="4633200" y="2104200"/>
            <a:ext cx="4480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CHARSET/COLLATION spécifique pour </a:t>
            </a:r>
            <a:r>
              <a:rPr b="1" i="1" lang="fr-FR" sz="1800" spc="-1" strike="noStrike">
                <a:solidFill>
                  <a:srgbClr val="000000"/>
                </a:solidFill>
                <a:latin typeface="Calibri"/>
              </a:rPr>
              <a:t>symbole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47" name="CustomShape 6"/>
          <p:cNvSpPr/>
          <p:nvPr/>
        </p:nvSpPr>
        <p:spPr>
          <a:xfrm flipV="1">
            <a:off x="3575880" y="4796280"/>
            <a:ext cx="360" cy="27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7"/>
          <p:cNvSpPr/>
          <p:nvPr/>
        </p:nvSpPr>
        <p:spPr>
          <a:xfrm>
            <a:off x="6744240" y="2493000"/>
            <a:ext cx="36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8"/>
          <p:cNvSpPr/>
          <p:nvPr/>
        </p:nvSpPr>
        <p:spPr>
          <a:xfrm>
            <a:off x="511920" y="5624280"/>
            <a:ext cx="9027360" cy="1007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Dans cet exemple, tous les attributs chaînes de caractères sont codés en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utf8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et comparés sans tenir compte de la casse (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</a:rPr>
              <a:t>utf8_general_ci)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SAUF pour l’attribut symbole (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</a:rPr>
              <a:t>utf8_bin)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50" name="CustomShape 9"/>
          <p:cNvSpPr/>
          <p:nvPr/>
        </p:nvSpPr>
        <p:spPr>
          <a:xfrm>
            <a:off x="102240" y="133200"/>
            <a:ext cx="12407040" cy="9093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Ensemble de caractères : CHARACTER SET et Interclassement : COLLATION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(2/2)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1E3010-3782-407B-9E81-9E45450AD4B3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52" name="TextShape 2"/>
          <p:cNvSpPr txBox="1"/>
          <p:nvPr/>
        </p:nvSpPr>
        <p:spPr>
          <a:xfrm>
            <a:off x="425520" y="300600"/>
            <a:ext cx="864360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2600" spc="-1" strike="noStrike">
                <a:solidFill>
                  <a:srgbClr val="000000"/>
                </a:solidFill>
                <a:latin typeface="Calibri Light"/>
              </a:rPr>
              <a:t>Attribut obligatoire (NOT NULL) ou facultatif (NULL)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3" name="CustomShape 3"/>
          <p:cNvSpPr/>
          <p:nvPr/>
        </p:nvSpPr>
        <p:spPr>
          <a:xfrm>
            <a:off x="680040" y="3765600"/>
            <a:ext cx="9766800" cy="25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343080" indent="-342720">
              <a:lnSpc>
                <a:spcPct val="100000"/>
              </a:lnSpc>
              <a:buClr>
                <a:srgbClr val="e7e6e6"/>
              </a:buClr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Garamond"/>
              </a:rPr>
              <a:t>Ici les attributs </a:t>
            </a: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téléphone</a:t>
            </a:r>
            <a:r>
              <a:rPr b="0" lang="fr-FR" sz="2800" spc="-1" strike="noStrike">
                <a:solidFill>
                  <a:srgbClr val="000000"/>
                </a:solidFill>
                <a:latin typeface="Garamond"/>
              </a:rPr>
              <a:t> et </a:t>
            </a: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ddn</a:t>
            </a:r>
            <a:r>
              <a:rPr b="0" lang="fr-FR" sz="2800" spc="-1" strike="noStrike">
                <a:solidFill>
                  <a:srgbClr val="000000"/>
                </a:solidFill>
                <a:latin typeface="Garamond"/>
              </a:rPr>
              <a:t> sont  faculatifs </a:t>
            </a:r>
            <a:endParaRPr b="0" lang="fr-FR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Le système leur donne la valeur </a:t>
            </a: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NULL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 si aucune valeur n'est fournie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7e6e6"/>
              </a:buClr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Garamond"/>
              </a:rPr>
              <a:t>Les attributs </a:t>
            </a: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noClient</a:t>
            </a:r>
            <a:r>
              <a:rPr b="0" lang="fr-FR" sz="2800" spc="-1" strike="noStrike">
                <a:solidFill>
                  <a:srgbClr val="000000"/>
                </a:solidFill>
                <a:latin typeface="Garamond"/>
              </a:rPr>
              <a:t> et </a:t>
            </a: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nom</a:t>
            </a:r>
            <a:r>
              <a:rPr b="0" lang="fr-FR" sz="2800" spc="-1" strike="noStrike">
                <a:solidFill>
                  <a:srgbClr val="000000"/>
                </a:solidFill>
                <a:latin typeface="Garamond"/>
              </a:rPr>
              <a:t> sont obligatoires </a:t>
            </a:r>
            <a:endParaRPr b="0" lang="fr-FR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On doit leur donner une valeur lors d'insertions de tuples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54" name="CustomShape 4"/>
          <p:cNvSpPr/>
          <p:nvPr/>
        </p:nvSpPr>
        <p:spPr>
          <a:xfrm>
            <a:off x="1616400" y="1861560"/>
            <a:ext cx="7056360" cy="16149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CREATE TABLE Client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(noClient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INTEGER UNSIGNED NOT NULL,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VARCHAR(50)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NOT NULL,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ddn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DATE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NULL,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téléphone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VARCHAR(15) ) ,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AF0E24-F552-46D2-A327-79A17C6AB403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56" name="TextShape 2"/>
          <p:cNvSpPr txBox="1"/>
          <p:nvPr/>
        </p:nvSpPr>
        <p:spPr>
          <a:xfrm>
            <a:off x="499320" y="154080"/>
            <a:ext cx="777204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Contrainte de clé primaire (PRIMARY KEY)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7" name="TextShape 3"/>
          <p:cNvSpPr txBox="1"/>
          <p:nvPr/>
        </p:nvSpPr>
        <p:spPr>
          <a:xfrm>
            <a:off x="720000" y="909720"/>
            <a:ext cx="8686440" cy="1018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 tuples ne peuvent pas avoir la même valeur des attributs de la clé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et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les attributs de la clé sont obligatoires (NOT NULL)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8" name="CustomShape 4"/>
          <p:cNvSpPr/>
          <p:nvPr/>
        </p:nvSpPr>
        <p:spPr>
          <a:xfrm>
            <a:off x="2133720" y="4876920"/>
            <a:ext cx="784836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9" name="CustomShape 5"/>
          <p:cNvSpPr/>
          <p:nvPr/>
        </p:nvSpPr>
        <p:spPr>
          <a:xfrm>
            <a:off x="843480" y="1857240"/>
            <a:ext cx="748296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La clé primaire de la table Commande est formée des 3 attributs : noClient , noProd et dateCde.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60" name="CustomShape 6"/>
          <p:cNvSpPr/>
          <p:nvPr/>
        </p:nvSpPr>
        <p:spPr>
          <a:xfrm>
            <a:off x="700920" y="2643120"/>
            <a:ext cx="8286480" cy="17362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CREATE TABLE Commande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(noClient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noProd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dateCommande DATE,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quantité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DEFAULT 1,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PRIMARY KEY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(noClient,noProd,dateCommande)),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61" name="CustomShape 7"/>
          <p:cNvSpPr/>
          <p:nvPr/>
        </p:nvSpPr>
        <p:spPr>
          <a:xfrm>
            <a:off x="114480" y="4567320"/>
            <a:ext cx="11935800" cy="2284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Commande(noClient, noProd, dateCommande, quantité)  VALUES (1, 10, sysdate(), 3),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Commande VALUES (1, 20, sysdate(), 2),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Commande VALUES (2, 20, sysdate(), 5),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Commande VALUES (3, 10, sysdate(), 2),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Commande (noClient, noProd, dateCommande) VALUES (1, 30, sysdate()),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Commande VALUES (1, 20, sysdate(), 1),   % doublon de clé si sysdate ne renvoie qu’une date et pas un instant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TextShape 1"/>
          <p:cNvSpPr txBox="1"/>
          <p:nvPr/>
        </p:nvSpPr>
        <p:spPr>
          <a:xfrm>
            <a:off x="7180560" y="647244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C466A0-C2AB-4EB8-8B09-2E0A4736A3AA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63" name="TextShape 2"/>
          <p:cNvSpPr txBox="1"/>
          <p:nvPr/>
        </p:nvSpPr>
        <p:spPr>
          <a:xfrm>
            <a:off x="208080" y="160920"/>
            <a:ext cx="7924320" cy="739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DEFAULT et AUTO_INCREMENT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4" name="CustomShape 3"/>
          <p:cNvSpPr/>
          <p:nvPr/>
        </p:nvSpPr>
        <p:spPr>
          <a:xfrm>
            <a:off x="370080" y="2989800"/>
            <a:ext cx="8820000" cy="21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343080" indent="-342720">
              <a:lnSpc>
                <a:spcPct val="100000"/>
              </a:lnSpc>
              <a:buClr>
                <a:srgbClr val="e7e6e6"/>
              </a:buClr>
              <a:buFont typeface="Wingdings" charset="2"/>
              <a:buChar char=""/>
            </a:pPr>
            <a:r>
              <a:rPr b="1" lang="fr-FR" sz="1800" spc="-1" strike="noStrike" cap="small">
                <a:solidFill>
                  <a:srgbClr val="000000"/>
                </a:solidFill>
                <a:latin typeface="Courier New"/>
              </a:rPr>
              <a:t>auto_increment</a:t>
            </a: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: la valeur de </a:t>
            </a: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noClient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 est donnée en séquence par le système (1, 2, ...)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7e6e6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Les attributs </a:t>
            </a: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ville 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et </a:t>
            </a: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ddn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 sont  faculatifs 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Le système donne la valeur 'Nancy'  à </a:t>
            </a:r>
            <a:r>
              <a:rPr b="1" lang="fr-FR" sz="2000" spc="-1" strike="noStrike">
                <a:solidFill>
                  <a:srgbClr val="000000"/>
                </a:solidFill>
                <a:latin typeface="Garamond"/>
              </a:rPr>
              <a:t>ville</a:t>
            </a: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 si aucune valeur n'est fournie à l'insertion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965" name="CustomShape 4"/>
          <p:cNvSpPr/>
          <p:nvPr/>
        </p:nvSpPr>
        <p:spPr>
          <a:xfrm>
            <a:off x="639360" y="1191240"/>
            <a:ext cx="8352720" cy="14619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CREATE TABLE Client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(noClient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AUTO_INCREMENT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PRIMARY KEY,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VARCHAR(50)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NOT NULL,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ddn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NULL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ville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VARCHAR(100)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DEFAULT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'Nancy') ,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66" name="CustomShape 5"/>
          <p:cNvSpPr/>
          <p:nvPr/>
        </p:nvSpPr>
        <p:spPr>
          <a:xfrm>
            <a:off x="298440" y="5143680"/>
            <a:ext cx="8572320" cy="1187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Client(nom) VALUES ('A.Martin'),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Client(nom, ville)  VALUES ('B.Faure', 'Metz'),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Client(nom, ddn, ville)  VALUES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('F.Faure', STR_TO_DATE ('01/01/1960', '%d/%m/%Y'),'Metz'),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80600" y="142920"/>
            <a:ext cx="777204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Autres contraintes d’intégrité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57200" y="1600200"/>
            <a:ext cx="106513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Contraintes de bon sens ou liées au domaine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les données doivent vérifier certaines conditions pour être cohérentes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Exemples :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superficie &gt; 0  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millésime &gt; 1900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annéeDébutProjet &lt; annéeFinProjet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00CDB4-1AC2-4F65-9305-E6C92061931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82C16C-D38E-4F75-BB45-E3B41D0B1C8F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68" name="TextShape 2"/>
          <p:cNvSpPr txBox="1"/>
          <p:nvPr/>
        </p:nvSpPr>
        <p:spPr>
          <a:xfrm>
            <a:off x="419760" y="220680"/>
            <a:ext cx="777204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Contrainte d'unicité (UNIQUE)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9" name="TextShape 3"/>
          <p:cNvSpPr txBox="1"/>
          <p:nvPr/>
        </p:nvSpPr>
        <p:spPr>
          <a:xfrm>
            <a:off x="617040" y="1324080"/>
            <a:ext cx="10927080" cy="921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seule clé primaire par table mais d'autres attributs peuvent avoir des valeurs uniques pour chaque tuple.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0" name="CustomShape 4"/>
          <p:cNvSpPr/>
          <p:nvPr/>
        </p:nvSpPr>
        <p:spPr>
          <a:xfrm>
            <a:off x="2133720" y="4876920"/>
            <a:ext cx="784836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CustomShape 5"/>
          <p:cNvSpPr/>
          <p:nvPr/>
        </p:nvSpPr>
        <p:spPr>
          <a:xfrm>
            <a:off x="617040" y="2435400"/>
            <a:ext cx="10736640" cy="338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CREATE TABLE Citoyen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(noCI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INTEGER UNSIGNED 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noSécu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INTEGER UNSIGNED NULL,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noPassport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INTEGER UNSIGNED  NULL,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nom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VARCHAR(50) NOT NULL, 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prénom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VARCHAR(50) NOT NULL,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constraint PK-citoyen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PRIMARY KEY (numCI),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UNIQUE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(noSécu),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UNIQUE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(noPassport)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) ,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TextShape 1"/>
          <p:cNvSpPr txBox="1"/>
          <p:nvPr/>
        </p:nvSpPr>
        <p:spPr>
          <a:xfrm>
            <a:off x="866772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D34667-9274-40D7-900F-4B624DC5A70D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73" name="TextShape 2"/>
          <p:cNvSpPr txBox="1"/>
          <p:nvPr/>
        </p:nvSpPr>
        <p:spPr>
          <a:xfrm>
            <a:off x="382320" y="110160"/>
            <a:ext cx="928656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Contrainte de clé étrangère (FOREIGN KEY ... REFERENCES)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4" name="TextShape 3"/>
          <p:cNvSpPr txBox="1"/>
          <p:nvPr/>
        </p:nvSpPr>
        <p:spPr>
          <a:xfrm>
            <a:off x="739800" y="1143000"/>
            <a:ext cx="8229240" cy="690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noClient  dans Commande fait référence à la clé primaire de la table Client. Idem pour numProd dans la table Produit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5" name="CustomShape 4"/>
          <p:cNvSpPr/>
          <p:nvPr/>
        </p:nvSpPr>
        <p:spPr>
          <a:xfrm>
            <a:off x="2133720" y="4876920"/>
            <a:ext cx="784836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CustomShape 5"/>
          <p:cNvSpPr/>
          <p:nvPr/>
        </p:nvSpPr>
        <p:spPr>
          <a:xfrm>
            <a:off x="701640" y="4924440"/>
            <a:ext cx="861012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343080" indent="-342720">
              <a:lnSpc>
                <a:spcPct val="100000"/>
              </a:lnSpc>
              <a:buClr>
                <a:srgbClr val="e7e6e6"/>
              </a:buClr>
              <a:buSzPct val="75000"/>
              <a:buFont typeface="Monotype Sorts" charset="2"/>
              <a:buChar char=""/>
            </a:pPr>
            <a:r>
              <a:rPr b="0" lang="fr-CA" sz="2200" spc="-1" strike="noStrike">
                <a:solidFill>
                  <a:srgbClr val="000000"/>
                </a:solidFill>
                <a:latin typeface="Garamond"/>
              </a:rPr>
              <a:t>Les tables </a:t>
            </a:r>
            <a:r>
              <a:rPr b="1" lang="fr-CA" sz="2200" spc="-1" strike="noStrike">
                <a:solidFill>
                  <a:srgbClr val="000000"/>
                </a:solidFill>
                <a:latin typeface="Garamond"/>
              </a:rPr>
              <a:t>Client</a:t>
            </a:r>
            <a:r>
              <a:rPr b="0" lang="fr-CA" sz="2200" spc="-1" strike="noStrike">
                <a:solidFill>
                  <a:srgbClr val="000000"/>
                </a:solidFill>
                <a:latin typeface="Garamond"/>
              </a:rPr>
              <a:t>  et </a:t>
            </a:r>
            <a:r>
              <a:rPr b="1" lang="fr-CA" sz="2200" spc="-1" strike="noStrike">
                <a:solidFill>
                  <a:srgbClr val="000000"/>
                </a:solidFill>
                <a:latin typeface="Garamond"/>
              </a:rPr>
              <a:t>Produit</a:t>
            </a:r>
            <a:r>
              <a:rPr b="0" lang="fr-CA" sz="2200" spc="-1" strike="noStrike">
                <a:solidFill>
                  <a:srgbClr val="000000"/>
                </a:solidFill>
                <a:latin typeface="Garamond"/>
              </a:rPr>
              <a:t> doivent avoir été créées</a:t>
            </a:r>
            <a:endParaRPr b="0" lang="fr-FR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7e6e6"/>
              </a:buClr>
              <a:buSzPct val="75000"/>
              <a:buFont typeface="Monotype Sorts" charset="2"/>
              <a:buChar char=""/>
            </a:pPr>
            <a:r>
              <a:rPr b="0" lang="fr-CA" sz="2200" spc="-1" strike="noStrike">
                <a:solidFill>
                  <a:srgbClr val="000000"/>
                </a:solidFill>
                <a:latin typeface="Garamond"/>
              </a:rPr>
              <a:t>La cible d'une référence doit  être  </a:t>
            </a:r>
            <a:r>
              <a:rPr b="1" lang="fr-CA" sz="2200" spc="-1" strike="noStrike">
                <a:solidFill>
                  <a:srgbClr val="000000"/>
                </a:solidFill>
                <a:latin typeface="Garamond"/>
              </a:rPr>
              <a:t>clé primaire </a:t>
            </a:r>
            <a:r>
              <a:rPr b="0" lang="fr-CA" sz="2200" spc="-1" strike="noStrike">
                <a:solidFill>
                  <a:srgbClr val="000000"/>
                </a:solidFill>
                <a:latin typeface="Garamond"/>
              </a:rPr>
              <a:t>ou </a:t>
            </a:r>
            <a:r>
              <a:rPr b="1" lang="fr-CA" sz="2200" spc="-1" strike="noStrike">
                <a:solidFill>
                  <a:srgbClr val="000000"/>
                </a:solidFill>
                <a:latin typeface="Garamond"/>
              </a:rPr>
              <a:t>unique</a:t>
            </a:r>
            <a:endParaRPr b="0" lang="fr-FR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7e6e6"/>
              </a:buClr>
              <a:buSzPct val="75000"/>
              <a:buFont typeface="Monotype Sorts" charset="2"/>
              <a:buChar char=""/>
            </a:pPr>
            <a:r>
              <a:rPr b="0" lang="fr-FR" sz="2200" spc="-1" strike="noStrike">
                <a:solidFill>
                  <a:srgbClr val="000000"/>
                </a:solidFill>
                <a:latin typeface="Garamond"/>
              </a:rPr>
              <a:t>On ne peut ajouter des commandes que si le client/produit  existe déjà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977" name="CustomShape 6"/>
          <p:cNvSpPr/>
          <p:nvPr/>
        </p:nvSpPr>
        <p:spPr>
          <a:xfrm>
            <a:off x="1225800" y="2041560"/>
            <a:ext cx="10661040" cy="283356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CREATE TABLE Commande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(noCommande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PRIMARY KEY,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noClient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noProd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dateCommande DATE NOT NULL,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quantité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DEFAULT 1,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CONSTRAINT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FK_commande_client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FOREIGN KEY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(noClient)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REFERENCES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Client(noClient),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CONSTRAINT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FK_commande_produit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FOREIGN KEY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(noProd)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REFERENCES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Produit(noProd)),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8" name="CustomShape 7"/>
          <p:cNvSpPr/>
          <p:nvPr/>
        </p:nvSpPr>
        <p:spPr>
          <a:xfrm>
            <a:off x="8477280" y="5153040"/>
            <a:ext cx="2410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Cible de la clé étrangère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9" name="CustomShape 8"/>
          <p:cNvSpPr/>
          <p:nvPr/>
        </p:nvSpPr>
        <p:spPr>
          <a:xfrm flipH="1" flipV="1" rot="5400000">
            <a:off x="8674560" y="4665600"/>
            <a:ext cx="428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chemeClr val="tx1"/>
            </a:solidFill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0" name="CustomShape 9"/>
          <p:cNvSpPr/>
          <p:nvPr/>
        </p:nvSpPr>
        <p:spPr>
          <a:xfrm rot="5400000">
            <a:off x="8689320" y="3498840"/>
            <a:ext cx="426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chemeClr val="tx1"/>
            </a:solidFill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1" name="Line 10"/>
          <p:cNvSpPr/>
          <p:nvPr/>
        </p:nvSpPr>
        <p:spPr>
          <a:xfrm>
            <a:off x="8901360" y="3286080"/>
            <a:ext cx="1071720" cy="144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Line 11"/>
          <p:cNvSpPr/>
          <p:nvPr/>
        </p:nvSpPr>
        <p:spPr>
          <a:xfrm>
            <a:off x="10012320" y="3286080"/>
            <a:ext cx="0" cy="157140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224484-183B-4A06-9EBA-133F3FE5EC3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84" name="CustomShape 2"/>
          <p:cNvSpPr/>
          <p:nvPr/>
        </p:nvSpPr>
        <p:spPr>
          <a:xfrm>
            <a:off x="389520" y="85680"/>
            <a:ext cx="9543600" cy="9140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Que faire en cas de mise à jour de la cible d’une clé étrangère ?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985" name="CustomShape 3"/>
          <p:cNvSpPr/>
          <p:nvPr/>
        </p:nvSpPr>
        <p:spPr>
          <a:xfrm>
            <a:off x="2023920" y="4857840"/>
            <a:ext cx="784836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CustomShape 4"/>
          <p:cNvSpPr/>
          <p:nvPr/>
        </p:nvSpPr>
        <p:spPr>
          <a:xfrm>
            <a:off x="1335960" y="1974240"/>
            <a:ext cx="8929440" cy="310716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CREATE TABLE Commande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(noCommande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PRIMARY KEY,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noClient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noProd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UNSIGNED 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dateCommande DATE NOT NULL,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quantité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INTEGER DEFAULT 1,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CONSTRAINT FK1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FOREIGN KEY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(noClient)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REFERENCES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Client(noClient),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CONSTRAINT FK2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FOREIGN KEY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(noProd)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REFERENCES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Produit(noProd) </a:t>
            </a:r>
            <a:r>
              <a:rPr b="1" lang="fr-FR" sz="1800" spc="-1" strike="noStrike">
                <a:solidFill>
                  <a:srgbClr val="c00000"/>
                </a:solidFill>
                <a:latin typeface="Courier New"/>
              </a:rPr>
              <a:t>ON DELETE CASCADE ON UPDATE CASCADE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7" name="CustomShape 5"/>
          <p:cNvSpPr/>
          <p:nvPr/>
        </p:nvSpPr>
        <p:spPr>
          <a:xfrm>
            <a:off x="389520" y="1064880"/>
            <a:ext cx="113176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2400" spc="-1" strike="noStrike">
                <a:solidFill>
                  <a:srgbClr val="000000"/>
                </a:solidFill>
                <a:latin typeface="Garamond"/>
              </a:rPr>
              <a:t>En cas de tentative de suppression ou de modification d’un produit, que devinnent ses commandes? Les supprimer ou les modifier en cascade</a:t>
            </a: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1988" name="Table 6"/>
          <p:cNvGraphicFramePr/>
          <p:nvPr/>
        </p:nvGraphicFramePr>
        <p:xfrm>
          <a:off x="389520" y="4903200"/>
          <a:ext cx="8857800" cy="0"/>
        </p:xfrm>
        <a:graphic>
          <a:graphicData uri="http://schemas.openxmlformats.org/drawingml/2006/table">
            <a:tbl>
              <a:tblPr/>
              <a:tblGrid>
                <a:gridCol w="4429080"/>
                <a:gridCol w="442908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Tester sur machine :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) Créer les tables produit, Client, Commande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2) Insérer deux clients et deux produits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3) Insérer 4 commandes des 2 produits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par les clients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4) Supprimer un produit de la table Produit. Vérifier Commande.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5) Modifier le numéro de l’autre produit dans la table Produit. Vérifier Commande.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A2B1A4-8E50-4714-9149-A609C1BA5CC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90" name="CustomShape 2"/>
          <p:cNvSpPr/>
          <p:nvPr/>
        </p:nvSpPr>
        <p:spPr>
          <a:xfrm>
            <a:off x="457200" y="220320"/>
            <a:ext cx="7772040" cy="7855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SQL LDD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1991" name="CustomShape 3"/>
          <p:cNvSpPr/>
          <p:nvPr/>
        </p:nvSpPr>
        <p:spPr>
          <a:xfrm>
            <a:off x="641880" y="1421280"/>
            <a:ext cx="971064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SQL : Langage de Définition de Données</a:t>
            </a:r>
            <a:endParaRPr b="0" lang="fr-FR" sz="3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b="0" lang="fr-FR" sz="32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Créer/modifier/supprimer  des schémas de tables et des vues</a:t>
            </a:r>
            <a:endParaRPr b="0" lang="fr-FR" sz="2400" spc="-1" strike="noStrike">
              <a:latin typeface="Arial"/>
            </a:endParaRPr>
          </a:p>
          <a:p>
            <a:pPr marL="914400" indent="-285480">
              <a:lnSpc>
                <a:spcPct val="2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-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de schéma (CREATE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Modification de schéma (ALTER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Suppression de schéma (DROP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Création/Suppression de vues (CREATE VIEW, DROP VIEW)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17C5FF-3D3D-4BF9-9058-681B05F668B4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93" name="TextShape 2"/>
          <p:cNvSpPr txBox="1"/>
          <p:nvPr/>
        </p:nvSpPr>
        <p:spPr>
          <a:xfrm>
            <a:off x="817200" y="1298160"/>
            <a:ext cx="8610120" cy="2266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Une fois une table créée et des données insérées dedans, on peut :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ajouter un attribut (nom, type, défaut, NOT NULL uniquement)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modifier ou supprimer le type ou la valeur par défaut d'un attribut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supprimer un attribut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ajouter une contrainte de clé primaire  ou de clé étrangère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supprimer la clé primaire  ou une clé étrangère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Désactivier/activer  les clés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4" name="CustomShape 3"/>
          <p:cNvSpPr/>
          <p:nvPr/>
        </p:nvSpPr>
        <p:spPr>
          <a:xfrm>
            <a:off x="548280" y="3798720"/>
            <a:ext cx="9072360" cy="28029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ALTER TABLE nomTable 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ADD [COLUMN] (attribut type [DEFAULT valeur][contrainte]) 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MODIFY [COLUMN](attribut [type][DEFAULT val ][contrainte])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DROP [COLUMN] attribut 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ADD [CONSTRAINT nom] PRIMARY KEY (liste_attributs)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ADD [CONSTRAINT nom] FOREIGN KEY (liste_attributs)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REFERENCES nom_table(liste_attributs)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DROP PRIMARY KEY 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DROP FOREIGN KEY nomFK  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{DISABLE | ENABLE} KEYS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fr-FR" sz="1800" spc="-1" strike="noStrike">
              <a:latin typeface="Arial"/>
            </a:endParaRPr>
          </a:p>
          <a:p>
            <a:pPr lvl="1" marL="817560" indent="-360000">
              <a:lnSpc>
                <a:spcPct val="9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RENAME  TO [nouvelle_BD.]nouveau_nom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5" name="CustomShape 4"/>
          <p:cNvSpPr/>
          <p:nvPr/>
        </p:nvSpPr>
        <p:spPr>
          <a:xfrm>
            <a:off x="227880" y="196920"/>
            <a:ext cx="922716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ALTER TABLE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TextShape 1"/>
          <p:cNvSpPr txBox="1"/>
          <p:nvPr/>
        </p:nvSpPr>
        <p:spPr>
          <a:xfrm>
            <a:off x="833436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C8C92F-71B3-4221-BF84-C92A35ADB985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124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97" name="TextShape 2"/>
          <p:cNvSpPr txBox="1"/>
          <p:nvPr/>
        </p:nvSpPr>
        <p:spPr>
          <a:xfrm>
            <a:off x="333360" y="262080"/>
            <a:ext cx="8000640" cy="62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2160" rIns="92160" tIns="46080" bIns="46080" anchor="ctr">
            <a:normAutofit/>
          </a:bodyPr>
          <a:p>
            <a:pPr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Exemples de modification de schéma de 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8" name="CustomShape 3"/>
          <p:cNvSpPr/>
          <p:nvPr/>
        </p:nvSpPr>
        <p:spPr>
          <a:xfrm>
            <a:off x="1595520" y="1157400"/>
            <a:ext cx="800064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ALTER TABLE client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ADD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(TEL_PORTABLE CHAR(10)),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99" name="CustomShape 4"/>
          <p:cNvSpPr/>
          <p:nvPr/>
        </p:nvSpPr>
        <p:spPr>
          <a:xfrm>
            <a:off x="1595520" y="3000240"/>
            <a:ext cx="800064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ALTER TABLE client 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DROP COLUMN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TEL_PORTABLE, 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00" name="CustomShape 5"/>
          <p:cNvSpPr/>
          <p:nvPr/>
        </p:nvSpPr>
        <p:spPr>
          <a:xfrm>
            <a:off x="1595520" y="1785960"/>
            <a:ext cx="907236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ALTER TABLE client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MODIFY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(ADR_CLIENT CHAR(200) NOT NULL),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01" name="CustomShape 6"/>
          <p:cNvSpPr/>
          <p:nvPr/>
        </p:nvSpPr>
        <p:spPr>
          <a:xfrm>
            <a:off x="1614600" y="2428920"/>
            <a:ext cx="581976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ALTER TABLE produit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DROP PRIMARY KEY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02" name="CustomShape 7"/>
          <p:cNvSpPr/>
          <p:nvPr/>
        </p:nvSpPr>
        <p:spPr>
          <a:xfrm>
            <a:off x="1595520" y="4052160"/>
            <a:ext cx="800064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ALTER TABLE client 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RENAME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TO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ACHETEUR,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03" name="CustomShape 8"/>
          <p:cNvSpPr/>
          <p:nvPr/>
        </p:nvSpPr>
        <p:spPr>
          <a:xfrm>
            <a:off x="1595520" y="3552120"/>
            <a:ext cx="8000640" cy="364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ALTER TABLE commande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DISABLE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KEYS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6C8C65-7A35-43C0-9C24-F05E69376A0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125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05" name="CustomShape 2"/>
          <p:cNvSpPr/>
          <p:nvPr/>
        </p:nvSpPr>
        <p:spPr>
          <a:xfrm>
            <a:off x="641880" y="1421280"/>
            <a:ext cx="971064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SQL : Langage de Définition de Données</a:t>
            </a:r>
            <a:endParaRPr b="0" lang="fr-FR" sz="3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b="0" lang="fr-FR" sz="32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Créer/modifier/supprimer  des schémas de tables et des vues</a:t>
            </a:r>
            <a:endParaRPr b="0" lang="fr-FR" sz="2400" spc="-1" strike="noStrike">
              <a:latin typeface="Arial"/>
            </a:endParaRPr>
          </a:p>
          <a:p>
            <a:pPr marL="914400" indent="-285480">
              <a:lnSpc>
                <a:spcPct val="2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-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de schéma (CREATE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Modification de schéma (ALTER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Suppression de schéma (DROP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Création/Suppression de vues (CREATE VIEW, DROP VIEW)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006" name="CustomShape 3"/>
          <p:cNvSpPr/>
          <p:nvPr/>
        </p:nvSpPr>
        <p:spPr>
          <a:xfrm>
            <a:off x="822960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546F4957-79E3-4093-BD0B-3B042960B7AA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125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2007" name="CustomShape 4"/>
          <p:cNvSpPr/>
          <p:nvPr/>
        </p:nvSpPr>
        <p:spPr>
          <a:xfrm>
            <a:off x="227880" y="196920"/>
            <a:ext cx="922716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CREATE TABLE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03FFD4-95CA-4DB4-B41A-E49578C3A0BA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125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09" name="TextShape 2"/>
          <p:cNvSpPr txBox="1"/>
          <p:nvPr/>
        </p:nvSpPr>
        <p:spPr>
          <a:xfrm>
            <a:off x="836640" y="2881440"/>
            <a:ext cx="8888040" cy="2428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suppression des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tuples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la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suppression du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schéma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la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Suppression des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index et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vues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liées à la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0" name="CustomShape 3"/>
          <p:cNvSpPr/>
          <p:nvPr/>
        </p:nvSpPr>
        <p:spPr>
          <a:xfrm>
            <a:off x="2452680" y="5038920"/>
            <a:ext cx="4531320" cy="107748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DROP TABLE Commande,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DROP TABLE Produit,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DROP TABLE Client,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11" name="CustomShape 4"/>
          <p:cNvSpPr/>
          <p:nvPr/>
        </p:nvSpPr>
        <p:spPr>
          <a:xfrm>
            <a:off x="227880" y="196920"/>
            <a:ext cx="922716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DROP TABLE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012" name="CustomShape 5"/>
          <p:cNvSpPr/>
          <p:nvPr/>
        </p:nvSpPr>
        <p:spPr>
          <a:xfrm>
            <a:off x="2102400" y="1835640"/>
            <a:ext cx="4571640" cy="4194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DROP TABLE nom_table,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BD122D-2DCB-4C38-99A8-32DC047C7BC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125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14" name="CustomShape 2"/>
          <p:cNvSpPr/>
          <p:nvPr/>
        </p:nvSpPr>
        <p:spPr>
          <a:xfrm>
            <a:off x="163800" y="305280"/>
            <a:ext cx="7772040" cy="7855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SQL LDD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015" name="CustomShape 3"/>
          <p:cNvSpPr/>
          <p:nvPr/>
        </p:nvSpPr>
        <p:spPr>
          <a:xfrm>
            <a:off x="525240" y="1421280"/>
            <a:ext cx="982728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SQL : Langage de Définition de Données</a:t>
            </a:r>
            <a:endParaRPr b="0" lang="fr-FR" sz="3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b="0" lang="fr-FR" sz="32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Créer/modifier/supprimer  des schémas de tables et des vues</a:t>
            </a:r>
            <a:endParaRPr b="0" lang="fr-FR" sz="2400" spc="-1" strike="noStrike">
              <a:latin typeface="Arial"/>
            </a:endParaRPr>
          </a:p>
          <a:p>
            <a:pPr marL="914400" indent="-285480">
              <a:lnSpc>
                <a:spcPct val="2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-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Création de schéma (CREATE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Modification de schéma (ALTER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Suppression de schéma (DROP TABLE)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Création/Suppression de vues (CREATE VIEW, DROP VIEW)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016" name="CustomShape 4"/>
          <p:cNvSpPr/>
          <p:nvPr/>
        </p:nvSpPr>
        <p:spPr>
          <a:xfrm>
            <a:off x="8229600" y="6400800"/>
            <a:ext cx="1904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AD88DA72-47A6-49EC-B5FA-69FC300A7097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125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197D86-7D70-4F97-9935-18695036B8DA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125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18" name="TextShape 2"/>
          <p:cNvSpPr txBox="1"/>
          <p:nvPr/>
        </p:nvSpPr>
        <p:spPr>
          <a:xfrm>
            <a:off x="183960" y="2579400"/>
            <a:ext cx="11321640" cy="2665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vue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est une table virtuelle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2760" indent="27936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ses tuples ne sont pas stockés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2760" indent="27936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C’est sa définition qui est stockée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2760" indent="27936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ses tuples sont générés à chaque appel de la vue (ou presque)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Définir, comme une vue, la liste des produits (nom et prix) chers, dont le prix passe 500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€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9" name="CustomShape 3"/>
          <p:cNvSpPr/>
          <p:nvPr/>
        </p:nvSpPr>
        <p:spPr>
          <a:xfrm>
            <a:off x="817560" y="5169240"/>
            <a:ext cx="8267760" cy="118764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CREATE VIEW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Produit_cher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(nomProduit,prix) AS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(SELECT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libellé, prixUnitaire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prixUnitaire &gt; 500)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20" name="CustomShape 4"/>
          <p:cNvSpPr/>
          <p:nvPr/>
        </p:nvSpPr>
        <p:spPr>
          <a:xfrm>
            <a:off x="227880" y="196920"/>
            <a:ext cx="922716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CREATE VIEW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021" name="CustomShape 5"/>
          <p:cNvSpPr/>
          <p:nvPr/>
        </p:nvSpPr>
        <p:spPr>
          <a:xfrm>
            <a:off x="775440" y="1580760"/>
            <a:ext cx="9477360" cy="8218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91960" indent="-291600">
              <a:lnSpc>
                <a:spcPct val="10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CREATE VIEW nom_de_la_vue[(liste_attributs)]  </a:t>
            </a:r>
            <a:endParaRPr b="0" lang="fr-FR" sz="2400" spc="-1" strike="noStrike">
              <a:latin typeface="Arial"/>
            </a:endParaRPr>
          </a:p>
          <a:p>
            <a:pPr marL="291960" indent="-291600">
              <a:lnSpc>
                <a:spcPct val="10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AS  commande_SELECT_de_définition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21360" y="2876400"/>
            <a:ext cx="777204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Quelques exemples de schémas de BD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E85D7D-CBB3-4E1B-8D75-1DE24F82DF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A9E343-3F19-4BE0-95D0-EB3901ADAE5F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129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23" name="TextShape 2"/>
          <p:cNvSpPr txBox="1"/>
          <p:nvPr/>
        </p:nvSpPr>
        <p:spPr>
          <a:xfrm>
            <a:off x="331200" y="1259640"/>
            <a:ext cx="10836000" cy="128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fois créée, une vue est utilisable comme une table dans les commandes SELECT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Liste des produits chers dont le nom comporte  'de luxe’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4" name="CustomShape 3"/>
          <p:cNvSpPr/>
          <p:nvPr/>
        </p:nvSpPr>
        <p:spPr>
          <a:xfrm>
            <a:off x="572760" y="2474280"/>
            <a:ext cx="5515200" cy="91332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  <a:tabLst>
                <a:tab algn="l" pos="125892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125892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Produit_cher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125892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   nomProduit like '%de luxe%'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25" name="CustomShape 4"/>
          <p:cNvSpPr/>
          <p:nvPr/>
        </p:nvSpPr>
        <p:spPr>
          <a:xfrm>
            <a:off x="1018440" y="5755680"/>
            <a:ext cx="7772040" cy="600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291960" indent="-291600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DROP VIEW nom_vue,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26" name="CustomShape 5"/>
          <p:cNvSpPr/>
          <p:nvPr/>
        </p:nvSpPr>
        <p:spPr>
          <a:xfrm>
            <a:off x="195840" y="3757680"/>
            <a:ext cx="885780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Numéro des produits chers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27" name="CustomShape 6"/>
          <p:cNvSpPr/>
          <p:nvPr/>
        </p:nvSpPr>
        <p:spPr>
          <a:xfrm>
            <a:off x="395280" y="4424400"/>
            <a:ext cx="8214840" cy="118692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numProd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 p JOIN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Produit_cher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pc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ON (p.libellé=pc.nomProduit)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28" name="CustomShape 7"/>
          <p:cNvSpPr/>
          <p:nvPr/>
        </p:nvSpPr>
        <p:spPr>
          <a:xfrm>
            <a:off x="195840" y="114120"/>
            <a:ext cx="922716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808080"/>
                </a:solidFill>
                <a:latin typeface="Garamond"/>
              </a:rPr>
              <a:t>SQL LDD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Garamond"/>
              </a:rPr>
              <a:t>DROP VIEW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FE109E-EDC5-4B6A-B244-6E759D2A9594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130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30" name="CustomShape 2"/>
          <p:cNvSpPr/>
          <p:nvPr/>
        </p:nvSpPr>
        <p:spPr>
          <a:xfrm>
            <a:off x="479880" y="228600"/>
            <a:ext cx="7772040" cy="7617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Intérêt des Vues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031" name="CustomShape 3"/>
          <p:cNvSpPr/>
          <p:nvPr/>
        </p:nvSpPr>
        <p:spPr>
          <a:xfrm>
            <a:off x="838080" y="1501920"/>
            <a:ext cx="11353320" cy="43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291960" indent="-291600">
              <a:lnSpc>
                <a:spcPct val="11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Masquer les opérations de jointure</a:t>
            </a:r>
            <a:endParaRPr b="0" lang="fr-FR" sz="2800" spc="-1" strike="noStrike">
              <a:latin typeface="Arial"/>
            </a:endParaRPr>
          </a:p>
          <a:p>
            <a:pPr marL="291960" indent="-291600">
              <a:lnSpc>
                <a:spcPct val="11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Sauvegarder des requêtes complexes et simplifier l’écriture d’autres requêtes</a:t>
            </a:r>
            <a:endParaRPr b="0" lang="fr-FR" sz="2800" spc="-1" strike="noStrike">
              <a:latin typeface="Arial"/>
            </a:endParaRPr>
          </a:p>
          <a:p>
            <a:pPr marL="291960" indent="-291600">
              <a:lnSpc>
                <a:spcPct val="11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Masquer les lignes ou les colonnes confidentielles aux utilisateurs non autorisés </a:t>
            </a:r>
            <a:endParaRPr b="0" lang="fr-FR" sz="2800" spc="-1" strike="noStrike">
              <a:latin typeface="Arial"/>
            </a:endParaRPr>
          </a:p>
          <a:p>
            <a:pPr lvl="1" marL="914400" indent="-456840">
              <a:lnSpc>
                <a:spcPct val="110000"/>
              </a:lnSpc>
              <a:buClr>
                <a:srgbClr val="000000"/>
              </a:buClr>
              <a:buFont typeface="Calibri Light"/>
              <a:buAutoNum type="arabicParenR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Je créé une vue (ou plusieurs)  sur mes tables qui contiennent ce que je veux rendre accessible aux stagiaires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10000"/>
              </a:lnSpc>
              <a:buClr>
                <a:srgbClr val="000000"/>
              </a:buClr>
              <a:buFont typeface="Calibri Light"/>
              <a:buAutoNum type="arabicParenR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Je donne le droit d’accès aux stagiaires à cette vue et non sur ma table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4D37B4-A800-4FB1-B63E-4A601EF6004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130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33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relationnel de données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Dépendances fonctionnelles et normalisation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Entité-Association (E/A)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Transformation d’un modèle E/A en modèle relationnel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LDD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Algèbre relationnelle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LMD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4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Principaux chapitres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F90C58-1EB9-45B8-BEBD-B8BE262F29A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132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36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Algèbre : ensemble avec des opérations fermées sur cet ensemble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Algèbre relationnelle : Opérations (opérateurs) permettant de faire des requêtes sur des BD relationnelles. Un opérateur s’applique sur une ou deux relations et donne en résultat une 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Restriction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Projection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Produit cartésien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Jointure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Intersection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Différence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7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Times New Roman"/>
              </a:rPr>
              <a:t>Algèbre relationnelle : késako 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167FE3-3FFA-4D80-8617-859BA0F654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39" name="CustomShape 2"/>
          <p:cNvSpPr/>
          <p:nvPr/>
        </p:nvSpPr>
        <p:spPr>
          <a:xfrm>
            <a:off x="10249560" y="321120"/>
            <a:ext cx="1142640" cy="13712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0" name="CustomShape 3"/>
          <p:cNvSpPr/>
          <p:nvPr/>
        </p:nvSpPr>
        <p:spPr>
          <a:xfrm>
            <a:off x="10327680" y="2786760"/>
            <a:ext cx="1142640" cy="13712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Line 4"/>
          <p:cNvSpPr/>
          <p:nvPr/>
        </p:nvSpPr>
        <p:spPr>
          <a:xfrm>
            <a:off x="10555920" y="278640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Line 5"/>
          <p:cNvSpPr/>
          <p:nvPr/>
        </p:nvSpPr>
        <p:spPr>
          <a:xfrm>
            <a:off x="10784520" y="278640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Line 6"/>
          <p:cNvSpPr/>
          <p:nvPr/>
        </p:nvSpPr>
        <p:spPr>
          <a:xfrm>
            <a:off x="11013120" y="278640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Line 7"/>
          <p:cNvSpPr/>
          <p:nvPr/>
        </p:nvSpPr>
        <p:spPr>
          <a:xfrm>
            <a:off x="11241720" y="278640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Line 8"/>
          <p:cNvSpPr/>
          <p:nvPr/>
        </p:nvSpPr>
        <p:spPr>
          <a:xfrm>
            <a:off x="10327320" y="301500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6" name="Line 9"/>
          <p:cNvSpPr/>
          <p:nvPr/>
        </p:nvSpPr>
        <p:spPr>
          <a:xfrm>
            <a:off x="10327320" y="324360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7" name="Line 10"/>
          <p:cNvSpPr/>
          <p:nvPr/>
        </p:nvSpPr>
        <p:spPr>
          <a:xfrm>
            <a:off x="10327320" y="347220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Line 11"/>
          <p:cNvSpPr/>
          <p:nvPr/>
        </p:nvSpPr>
        <p:spPr>
          <a:xfrm>
            <a:off x="10327320" y="370080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9" name="Line 12"/>
          <p:cNvSpPr/>
          <p:nvPr/>
        </p:nvSpPr>
        <p:spPr>
          <a:xfrm>
            <a:off x="10327320" y="392940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13"/>
          <p:cNvSpPr/>
          <p:nvPr/>
        </p:nvSpPr>
        <p:spPr>
          <a:xfrm>
            <a:off x="10556280" y="2786760"/>
            <a:ext cx="228240" cy="137124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1" name="CustomShape 14"/>
          <p:cNvSpPr/>
          <p:nvPr/>
        </p:nvSpPr>
        <p:spPr>
          <a:xfrm>
            <a:off x="10404720" y="4234320"/>
            <a:ext cx="8362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Project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2" name="CustomShape 15"/>
          <p:cNvSpPr/>
          <p:nvPr/>
        </p:nvSpPr>
        <p:spPr>
          <a:xfrm>
            <a:off x="253080" y="122400"/>
            <a:ext cx="9240840" cy="29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latin typeface="Calibri"/>
              </a:rPr>
              <a:t>RESTRICT</a:t>
            </a:r>
            <a:r>
              <a:rPr b="0" lang="en-US" sz="2000" spc="-1" strike="noStrike">
                <a:latin typeface="Calibri"/>
              </a:rPr>
              <a:t>: Supprime les tuples qui ne vérifient pas une condition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restriction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d'une relation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à l'aide d'une condition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est une relation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R'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même schéma dont les tuples sont les tuples de R qui satisfont la condition logique C.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RESTRICT (R , C)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{&lt;x1, x2, … xp&gt; | &lt;x1, x2…xp&gt;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R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ET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&lt;x1,x2...,xp&gt; satisfait C}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latin typeface="Calibri"/>
              </a:rPr>
              <a:t>PROJECT</a:t>
            </a:r>
            <a:r>
              <a:rPr b="0" lang="en-US" sz="2000" spc="-1" strike="noStrike">
                <a:latin typeface="Calibri"/>
              </a:rPr>
              <a:t>: Supprime des attributs non  souhaités  (et les doublons!)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projection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R(A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1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2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,...,A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n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sur les attributs {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i1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i2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..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} est une relation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R' (A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i1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i2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 ...,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ip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dont les tuples sont obtenus par suppression des attributs de R n'appartenant pas à {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i1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i2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..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} et par suppression des tuples en double.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PROJECT (R , {A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i1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i2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, ..., A</a:t>
            </a:r>
            <a:r>
              <a:rPr b="1" lang="fr-FR" sz="2400" spc="-1" strike="noStrike" baseline="-16000">
                <a:solidFill>
                  <a:srgbClr val="000000"/>
                </a:solidFill>
                <a:latin typeface="Calibri"/>
              </a:rPr>
              <a:t>ip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})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053" name="CustomShape 16"/>
          <p:cNvSpPr/>
          <p:nvPr/>
        </p:nvSpPr>
        <p:spPr>
          <a:xfrm>
            <a:off x="10249560" y="321120"/>
            <a:ext cx="1142640" cy="13712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Line 17"/>
          <p:cNvSpPr/>
          <p:nvPr/>
        </p:nvSpPr>
        <p:spPr>
          <a:xfrm>
            <a:off x="10478160" y="32076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Line 18"/>
          <p:cNvSpPr/>
          <p:nvPr/>
        </p:nvSpPr>
        <p:spPr>
          <a:xfrm>
            <a:off x="10706760" y="32076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Line 19"/>
          <p:cNvSpPr/>
          <p:nvPr/>
        </p:nvSpPr>
        <p:spPr>
          <a:xfrm>
            <a:off x="10935360" y="32076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Line 20"/>
          <p:cNvSpPr/>
          <p:nvPr/>
        </p:nvSpPr>
        <p:spPr>
          <a:xfrm>
            <a:off x="11163960" y="320760"/>
            <a:ext cx="0" cy="1371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Line 21"/>
          <p:cNvSpPr/>
          <p:nvPr/>
        </p:nvSpPr>
        <p:spPr>
          <a:xfrm>
            <a:off x="10249560" y="54936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Line 22"/>
          <p:cNvSpPr/>
          <p:nvPr/>
        </p:nvSpPr>
        <p:spPr>
          <a:xfrm>
            <a:off x="10249560" y="77796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Line 23"/>
          <p:cNvSpPr/>
          <p:nvPr/>
        </p:nvSpPr>
        <p:spPr>
          <a:xfrm>
            <a:off x="10249560" y="100656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1" name="Line 24"/>
          <p:cNvSpPr/>
          <p:nvPr/>
        </p:nvSpPr>
        <p:spPr>
          <a:xfrm>
            <a:off x="10249560" y="123516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Line 25"/>
          <p:cNvSpPr/>
          <p:nvPr/>
        </p:nvSpPr>
        <p:spPr>
          <a:xfrm>
            <a:off x="10249560" y="1463760"/>
            <a:ext cx="1143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CustomShape 26"/>
          <p:cNvSpPr/>
          <p:nvPr/>
        </p:nvSpPr>
        <p:spPr>
          <a:xfrm>
            <a:off x="10249560" y="549720"/>
            <a:ext cx="1142640" cy="22824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4" name="CustomShape 27"/>
          <p:cNvSpPr/>
          <p:nvPr/>
        </p:nvSpPr>
        <p:spPr>
          <a:xfrm>
            <a:off x="10249560" y="1006920"/>
            <a:ext cx="1142640" cy="22824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28"/>
          <p:cNvSpPr/>
          <p:nvPr/>
        </p:nvSpPr>
        <p:spPr>
          <a:xfrm>
            <a:off x="10488240" y="1735560"/>
            <a:ext cx="882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Restrict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66" name="CustomShape 29"/>
          <p:cNvSpPr/>
          <p:nvPr/>
        </p:nvSpPr>
        <p:spPr>
          <a:xfrm>
            <a:off x="11261160" y="2786760"/>
            <a:ext cx="228240" cy="137124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A829D1-3396-468D-A4AC-71081E0C50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068" name="CustomShape 2"/>
          <p:cNvSpPr/>
          <p:nvPr/>
        </p:nvSpPr>
        <p:spPr>
          <a:xfrm>
            <a:off x="9823320" y="847800"/>
            <a:ext cx="685440" cy="9140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CustomShape 3"/>
          <p:cNvSpPr/>
          <p:nvPr/>
        </p:nvSpPr>
        <p:spPr>
          <a:xfrm>
            <a:off x="9875880" y="1424160"/>
            <a:ext cx="685440" cy="9140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0" name="CustomShape 4"/>
          <p:cNvSpPr/>
          <p:nvPr/>
        </p:nvSpPr>
        <p:spPr>
          <a:xfrm>
            <a:off x="11118600" y="1973520"/>
            <a:ext cx="685440" cy="914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5"/>
          <p:cNvSpPr/>
          <p:nvPr/>
        </p:nvSpPr>
        <p:spPr>
          <a:xfrm>
            <a:off x="11161440" y="2506680"/>
            <a:ext cx="685440" cy="914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2" name="CustomShape 6"/>
          <p:cNvSpPr/>
          <p:nvPr/>
        </p:nvSpPr>
        <p:spPr>
          <a:xfrm>
            <a:off x="10067040" y="3845520"/>
            <a:ext cx="685440" cy="9140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3" name="CustomShape 7"/>
          <p:cNvSpPr/>
          <p:nvPr/>
        </p:nvSpPr>
        <p:spPr>
          <a:xfrm>
            <a:off x="10119240" y="4379040"/>
            <a:ext cx="685440" cy="914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CustomShape 8"/>
          <p:cNvSpPr/>
          <p:nvPr/>
        </p:nvSpPr>
        <p:spPr>
          <a:xfrm>
            <a:off x="11175840" y="2506680"/>
            <a:ext cx="671040" cy="3805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CustomShape 9"/>
          <p:cNvSpPr/>
          <p:nvPr/>
        </p:nvSpPr>
        <p:spPr>
          <a:xfrm>
            <a:off x="9847080" y="1381320"/>
            <a:ext cx="661680" cy="3805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6" name="CustomShape 10"/>
          <p:cNvSpPr/>
          <p:nvPr/>
        </p:nvSpPr>
        <p:spPr>
          <a:xfrm>
            <a:off x="10090800" y="4379040"/>
            <a:ext cx="661680" cy="380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7" name="CustomShape 11"/>
          <p:cNvSpPr/>
          <p:nvPr/>
        </p:nvSpPr>
        <p:spPr>
          <a:xfrm>
            <a:off x="9891000" y="2295720"/>
            <a:ext cx="7405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78" name="CustomShape 12"/>
          <p:cNvSpPr/>
          <p:nvPr/>
        </p:nvSpPr>
        <p:spPr>
          <a:xfrm>
            <a:off x="10812960" y="3421080"/>
            <a:ext cx="12891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Intersection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79" name="CustomShape 13"/>
          <p:cNvSpPr/>
          <p:nvPr/>
        </p:nvSpPr>
        <p:spPr>
          <a:xfrm>
            <a:off x="10006200" y="5293440"/>
            <a:ext cx="11365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Difference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0" name="CustomShape 14"/>
          <p:cNvSpPr/>
          <p:nvPr/>
        </p:nvSpPr>
        <p:spPr>
          <a:xfrm>
            <a:off x="152280" y="1068480"/>
            <a:ext cx="9587880" cy="56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latin typeface="Calibri"/>
              </a:rPr>
              <a:t>UNION</a:t>
            </a:r>
            <a:r>
              <a:rPr b="0" lang="en-US" sz="2000" spc="-1" strike="noStrike">
                <a:latin typeface="Calibri"/>
              </a:rPr>
              <a:t>: réunir les tuples de deux tables (sans doublon)</a:t>
            </a:r>
            <a:endParaRPr b="0" lang="fr-FR" sz="2000" spc="-1" strike="noStrike">
              <a:latin typeface="Arial"/>
            </a:endParaRPr>
          </a:p>
          <a:p>
            <a:pPr marL="177840" indent="-177480">
              <a:lnSpc>
                <a:spcPct val="9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177840" indent="-177480">
              <a:lnSpc>
                <a:spcPct val="9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L'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union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deux relations R et S de même schéma (à des renommages près) est une relation T de même schéma contenant l'ensemble des tuples de R et S.</a:t>
            </a:r>
            <a:endParaRPr b="0" lang="fr-FR" sz="2400" spc="-1" strike="noStrike">
              <a:latin typeface="Arial"/>
            </a:endParaRPr>
          </a:p>
          <a:p>
            <a:pPr marL="457200" indent="-177480">
              <a:lnSpc>
                <a:spcPct val="90000"/>
              </a:lnSpc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457200" indent="-177480">
              <a:lnSpc>
                <a:spcPct val="9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UNION(R,S)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= {&lt;x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…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| 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R OU  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S}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latin typeface="Calibri"/>
              </a:rPr>
              <a:t>INTERSECTION</a:t>
            </a:r>
            <a:r>
              <a:rPr b="0" lang="en-US" sz="2000" spc="-1" strike="noStrike">
                <a:latin typeface="Calibri"/>
              </a:rPr>
              <a:t>: tuples présents dans les deux tables</a:t>
            </a:r>
            <a:endParaRPr b="0" lang="fr-FR" sz="2000" spc="-1" strike="noStrike"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INTERSECT(R,S)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= {&lt;x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…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| 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R 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ET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S}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latin typeface="Calibri"/>
              </a:rPr>
              <a:t>DIFFERENCE</a:t>
            </a:r>
            <a:r>
              <a:rPr b="0" lang="en-US" sz="2400" spc="-1" strike="noStrike">
                <a:latin typeface="Calibri"/>
              </a:rPr>
              <a:t>: tuples de la première table qui ne sont pas dans la seconde table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DIFF (R,S)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= {&lt;x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| 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R 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ET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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S}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081" name="CustomShape 15"/>
          <p:cNvSpPr/>
          <p:nvPr/>
        </p:nvSpPr>
        <p:spPr>
          <a:xfrm>
            <a:off x="479880" y="38880"/>
            <a:ext cx="719640" cy="71784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2" name="CustomShape 16"/>
          <p:cNvSpPr/>
          <p:nvPr/>
        </p:nvSpPr>
        <p:spPr>
          <a:xfrm>
            <a:off x="1341000" y="84960"/>
            <a:ext cx="87778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</a:rPr>
              <a:t>Interdit d'appliquer ces 3 opérations sur des relations qui n'ont pas des schémas compatibles (nombre et type des attributs)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CustomShape 1"/>
          <p:cNvSpPr/>
          <p:nvPr/>
        </p:nvSpPr>
        <p:spPr>
          <a:xfrm>
            <a:off x="119880" y="230400"/>
            <a:ext cx="8758800" cy="35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latin typeface="Calibri"/>
              </a:rPr>
              <a:t>PRODUCT</a:t>
            </a:r>
            <a:r>
              <a:rPr b="0" lang="en-US" sz="2000" spc="-1" strike="noStrike">
                <a:latin typeface="Calibri"/>
              </a:rPr>
              <a:t>: Fusionner les tuples des deux tables de toutes les façons possibles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266760" indent="-88560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produit cartésien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 deux relations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(de schémas quelconques) est une relation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ayant pour attributs la concaténation de ceux de R et de S et dont les tuples sont toutes les concaténations d'un tuple de R à  un tuple de S (renommage des attributs de même nom). </a:t>
            </a:r>
            <a:endParaRPr b="0" lang="fr-FR" sz="2400" spc="-1" strike="noStrike">
              <a:latin typeface="Arial"/>
            </a:endParaRPr>
          </a:p>
          <a:p>
            <a:pPr marL="457200" indent="-88560"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PRODUCT(R,S)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= {&lt;x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p,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p+1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p+2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p+k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| </a:t>
            </a:r>
            <a:endParaRPr b="0" lang="fr-FR" sz="2400" spc="-1" strike="noStrike">
              <a:latin typeface="Arial"/>
            </a:endParaRPr>
          </a:p>
          <a:p>
            <a:pPr marL="457200" indent="-88560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R   ET    &lt;x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p+1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p+2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… x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p+k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S}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: similaire à PRODUCT sauf que les tuples fusionnés doivent satisfaire une condition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jointure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deux relations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selon une condition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est l'ensemble des tuples du produit cartésien de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  et S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qui satisfont la condition de jointure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JOIN(R,S , C) = RESTRICT(PRODUCT(R,S) , C)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084" name="CustomShape 2"/>
          <p:cNvSpPr/>
          <p:nvPr/>
        </p:nvSpPr>
        <p:spPr>
          <a:xfrm>
            <a:off x="8894880" y="190800"/>
            <a:ext cx="553680" cy="8377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85" name="CustomShape 3"/>
          <p:cNvSpPr/>
          <p:nvPr/>
        </p:nvSpPr>
        <p:spPr>
          <a:xfrm>
            <a:off x="10342440" y="252720"/>
            <a:ext cx="553680" cy="642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86" name="CustomShape 4"/>
          <p:cNvSpPr/>
          <p:nvPr/>
        </p:nvSpPr>
        <p:spPr>
          <a:xfrm>
            <a:off x="9250920" y="1330560"/>
            <a:ext cx="1350360" cy="17427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  X  X’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  Y  Y’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   X  X’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   Y  Y’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   X  X’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  Y  Y’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87" name="CustomShape 5"/>
          <p:cNvSpPr/>
          <p:nvPr/>
        </p:nvSpPr>
        <p:spPr>
          <a:xfrm>
            <a:off x="9417960" y="541800"/>
            <a:ext cx="1312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Product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8" name="CustomShape 6"/>
          <p:cNvSpPr/>
          <p:nvPr/>
        </p:nvSpPr>
        <p:spPr>
          <a:xfrm>
            <a:off x="10713960" y="252720"/>
            <a:ext cx="553680" cy="642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X’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Y’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89" name="Line 7"/>
          <p:cNvSpPr/>
          <p:nvPr/>
        </p:nvSpPr>
        <p:spPr>
          <a:xfrm>
            <a:off x="10029600" y="895680"/>
            <a:ext cx="0" cy="401040"/>
          </a:xfrm>
          <a:prstGeom prst="line">
            <a:avLst/>
          </a:prstGeom>
          <a:ln w="2857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90" name="Group 8"/>
          <p:cNvGrpSpPr/>
          <p:nvPr/>
        </p:nvGrpSpPr>
        <p:grpSpPr>
          <a:xfrm>
            <a:off x="9925920" y="4068360"/>
            <a:ext cx="2361960" cy="2428560"/>
            <a:chOff x="9925920" y="4068360"/>
            <a:chExt cx="2361960" cy="2428560"/>
          </a:xfrm>
        </p:grpSpPr>
        <p:sp>
          <p:nvSpPr>
            <p:cNvPr id="2091" name="CustomShape 9"/>
            <p:cNvSpPr/>
            <p:nvPr/>
          </p:nvSpPr>
          <p:spPr>
            <a:xfrm>
              <a:off x="11483280" y="4084200"/>
              <a:ext cx="804600" cy="912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Line 10"/>
            <p:cNvSpPr/>
            <p:nvPr/>
          </p:nvSpPr>
          <p:spPr>
            <a:xfrm>
              <a:off x="11864160" y="4084200"/>
              <a:ext cx="0" cy="838080"/>
            </a:xfrm>
            <a:prstGeom prst="line">
              <a:avLst/>
            </a:prstGeom>
            <a:ln w="19050">
              <a:solidFill>
                <a:schemeClr val="bg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CustomShape 11"/>
            <p:cNvSpPr/>
            <p:nvPr/>
          </p:nvSpPr>
          <p:spPr>
            <a:xfrm>
              <a:off x="9930960" y="4068360"/>
              <a:ext cx="785520" cy="9284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CustomShape 12"/>
            <p:cNvSpPr/>
            <p:nvPr/>
          </p:nvSpPr>
          <p:spPr>
            <a:xfrm>
              <a:off x="9925920" y="4068360"/>
              <a:ext cx="775800" cy="8204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A1  B1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A2  B2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A3  B3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095" name="CustomShape 13"/>
            <p:cNvSpPr/>
            <p:nvPr/>
          </p:nvSpPr>
          <p:spPr>
            <a:xfrm>
              <a:off x="11497680" y="4068360"/>
              <a:ext cx="785520" cy="8204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B1  C1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B2  C2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B3  C3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096" name="Line 14"/>
            <p:cNvSpPr/>
            <p:nvPr/>
          </p:nvSpPr>
          <p:spPr>
            <a:xfrm>
              <a:off x="10260360" y="4068360"/>
              <a:ext cx="0" cy="838080"/>
            </a:xfrm>
            <a:prstGeom prst="line">
              <a:avLst/>
            </a:prstGeom>
            <a:ln w="19050">
              <a:solidFill>
                <a:schemeClr val="bg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97" name="Group 15"/>
            <p:cNvGrpSpPr/>
            <p:nvPr/>
          </p:nvGrpSpPr>
          <p:grpSpPr>
            <a:xfrm>
              <a:off x="10512000" y="5532120"/>
              <a:ext cx="1142640" cy="964800"/>
              <a:chOff x="10512000" y="5532120"/>
              <a:chExt cx="1142640" cy="964800"/>
            </a:xfrm>
          </p:grpSpPr>
          <p:sp>
            <p:nvSpPr>
              <p:cNvPr id="2098" name="CustomShape 16"/>
              <p:cNvSpPr/>
              <p:nvPr/>
            </p:nvSpPr>
            <p:spPr>
              <a:xfrm>
                <a:off x="10512000" y="5532120"/>
                <a:ext cx="1142640" cy="9648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9" name="CustomShape 17"/>
              <p:cNvSpPr/>
              <p:nvPr/>
            </p:nvSpPr>
            <p:spPr>
              <a:xfrm>
                <a:off x="10567800" y="5532120"/>
                <a:ext cx="1005480" cy="820440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A1  B1  C1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A2  B2  C2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A3  B3  C2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2100" name="Line 18"/>
              <p:cNvSpPr/>
              <p:nvPr/>
            </p:nvSpPr>
            <p:spPr>
              <a:xfrm>
                <a:off x="10892520" y="5532120"/>
                <a:ext cx="0" cy="838080"/>
              </a:xfrm>
              <a:prstGeom prst="line">
                <a:avLst/>
              </a:prstGeom>
              <a:ln w="19050">
                <a:solidFill>
                  <a:schemeClr val="bg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1" name="Line 19"/>
              <p:cNvSpPr/>
              <p:nvPr/>
            </p:nvSpPr>
            <p:spPr>
              <a:xfrm>
                <a:off x="11208600" y="5532120"/>
                <a:ext cx="0" cy="838080"/>
              </a:xfrm>
              <a:prstGeom prst="line">
                <a:avLst/>
              </a:prstGeom>
              <a:ln w="19050">
                <a:solidFill>
                  <a:schemeClr val="bg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02" name="Line 20"/>
            <p:cNvSpPr/>
            <p:nvPr/>
          </p:nvSpPr>
          <p:spPr>
            <a:xfrm>
              <a:off x="11068920" y="4892040"/>
              <a:ext cx="0" cy="533520"/>
            </a:xfrm>
            <a:prstGeom prst="line">
              <a:avLst/>
            </a:prstGeom>
            <a:ln w="2857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CustomShape 21"/>
            <p:cNvSpPr/>
            <p:nvPr/>
          </p:nvSpPr>
          <p:spPr>
            <a:xfrm>
              <a:off x="10796760" y="4484880"/>
              <a:ext cx="546840" cy="3646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Join</a:t>
              </a:r>
              <a:endParaRPr b="0" lang="fr-F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Subtype="257256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B35F6A-BEAF-40AE-B990-0B79A3E51C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05" name="CustomShape 2"/>
          <p:cNvSpPr/>
          <p:nvPr/>
        </p:nvSpPr>
        <p:spPr>
          <a:xfrm>
            <a:off x="457200" y="274680"/>
            <a:ext cx="11382480" cy="5612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A vous : écrire des requêtes algébriques 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106" name="CustomShape 3"/>
          <p:cNvSpPr/>
          <p:nvPr/>
        </p:nvSpPr>
        <p:spPr>
          <a:xfrm>
            <a:off x="539640" y="1031040"/>
            <a:ext cx="10814040" cy="55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Base de données de Vente par Correspondance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Client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ourier New"/>
              </a:rPr>
              <a:t>noClient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, nom, prénom, adresse)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Produit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ourier New"/>
              </a:rPr>
              <a:t>noProduit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, libellé, prixUnitaire)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Commande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ourier New"/>
              </a:rPr>
              <a:t>noCommande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i="1" lang="fr-FR" sz="2400" spc="-1" strike="noStrike">
                <a:solidFill>
                  <a:srgbClr val="000000"/>
                </a:solidFill>
                <a:latin typeface="Courier New"/>
              </a:rPr>
              <a:t>noClient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, dateCde, montant)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LigneCommande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i="1" lang="fr-FR" sz="2400" spc="-1" strike="noStrike" u="sng">
                <a:solidFill>
                  <a:srgbClr val="000000"/>
                </a:solidFill>
                <a:uFillTx/>
                <a:latin typeface="Courier New"/>
              </a:rPr>
              <a:t>NoCommande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i="1" lang="fr-FR" sz="2400" spc="-1" strike="noStrike" u="sng">
                <a:solidFill>
                  <a:srgbClr val="000000"/>
                </a:solidFill>
                <a:uFillTx/>
                <a:latin typeface="Courier New"/>
              </a:rPr>
              <a:t>noProduit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, quantité)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1) Libellé et prix unitaire de chaque produit.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2) Libellé des produits dont le prix est inférieur à 50€.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3) Trouver les produits commandés en quantité supérieure à 10 (en une commande) et dont le prix dépasse 100€. Afficher le numéro de chaque produit, son libellé ainsi que le numéro de la commande.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4) Numéro des produits qui n'ont pas été commandés.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TextShape 1"/>
          <p:cNvSpPr txBox="1"/>
          <p:nvPr/>
        </p:nvSpPr>
        <p:spPr>
          <a:xfrm>
            <a:off x="9053640" y="6435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92BEA8-C9A7-4C37-8B33-F5705591BC1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133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08" name="TextShape 2"/>
          <p:cNvSpPr txBox="1"/>
          <p:nvPr/>
        </p:nvSpPr>
        <p:spPr>
          <a:xfrm>
            <a:off x="177840" y="1267920"/>
            <a:ext cx="7882560" cy="5249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80880" indent="-38052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Question 3 :  Trouver les produits commandés en quantité supérieure à 10 (en une commande) et dont le prix dépasse 100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€. Afficher le numéro de chaque produit, son libellé ainsi que le numéro de la commande.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80880" indent="-38052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Notons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Res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la relation résultat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80880" indent="-38052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 R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R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R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des  relations intermédiaires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80880" indent="-38052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= RESTRICT(Produit, prixUnitaire &gt; 100)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80880" indent="-38052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= RESTRICT (LigneCommande , quantité &gt; 10)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80880" indent="-38052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= JOIN(R1,R2)   %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Condition implicite : R1.noProduit=R2.noProduit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80880" indent="-38052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Res = PROJECT (R3 , noProduit,libellé,noCommande)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09" name="Group 3"/>
          <p:cNvGrpSpPr/>
          <p:nvPr/>
        </p:nvGrpSpPr>
        <p:grpSpPr>
          <a:xfrm>
            <a:off x="7965360" y="846000"/>
            <a:ext cx="3244680" cy="5022000"/>
            <a:chOff x="7965360" y="846000"/>
            <a:chExt cx="3244680" cy="5022000"/>
          </a:xfrm>
        </p:grpSpPr>
        <p:sp>
          <p:nvSpPr>
            <p:cNvPr id="2110" name="Line 4"/>
            <p:cNvSpPr/>
            <p:nvPr/>
          </p:nvSpPr>
          <p:spPr>
            <a:xfrm flipV="1">
              <a:off x="9206640" y="2934720"/>
              <a:ext cx="0" cy="3884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Line 5"/>
            <p:cNvSpPr/>
            <p:nvPr/>
          </p:nvSpPr>
          <p:spPr>
            <a:xfrm flipV="1">
              <a:off x="8632440" y="3490200"/>
              <a:ext cx="228600" cy="278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2" name="Line 6"/>
            <p:cNvSpPr/>
            <p:nvPr/>
          </p:nvSpPr>
          <p:spPr>
            <a:xfrm flipH="1" flipV="1">
              <a:off x="9550080" y="3490200"/>
              <a:ext cx="173880" cy="278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CustomShape 7"/>
            <p:cNvSpPr/>
            <p:nvPr/>
          </p:nvSpPr>
          <p:spPr>
            <a:xfrm>
              <a:off x="8324640" y="3777840"/>
              <a:ext cx="394200" cy="43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r>
                <a:rPr b="0" lang="fr-FR" sz="2000" spc="-1" strike="noStrike" baseline="-25000">
                  <a:solidFill>
                    <a:srgbClr val="000000"/>
                  </a:solidFill>
                  <a:latin typeface="Calibri"/>
                </a:rPr>
                <a:t>1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2114" name="CustomShape 8"/>
            <p:cNvSpPr/>
            <p:nvPr/>
          </p:nvSpPr>
          <p:spPr>
            <a:xfrm>
              <a:off x="9801720" y="3682080"/>
              <a:ext cx="394200" cy="43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r>
                <a:rPr b="0" lang="fr-FR" sz="2000" spc="-1" strike="noStrike" baseline="-25000">
                  <a:solidFill>
                    <a:srgbClr val="000000"/>
                  </a:solidFill>
                  <a:latin typeface="Calibri"/>
                </a:rPr>
                <a:t>2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2115" name="CustomShape 9"/>
            <p:cNvSpPr/>
            <p:nvPr/>
          </p:nvSpPr>
          <p:spPr>
            <a:xfrm>
              <a:off x="9017640" y="2464560"/>
              <a:ext cx="394200" cy="43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r>
                <a:rPr b="0" lang="fr-FR" sz="2000" spc="-1" strike="noStrike" baseline="-25000">
                  <a:solidFill>
                    <a:srgbClr val="000000"/>
                  </a:solidFill>
                  <a:latin typeface="Calibri"/>
                </a:rPr>
                <a:t>3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2116" name="CustomShape 10"/>
            <p:cNvSpPr/>
            <p:nvPr/>
          </p:nvSpPr>
          <p:spPr>
            <a:xfrm rot="16200000">
              <a:off x="9039960" y="2980080"/>
              <a:ext cx="331560" cy="68868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Line 11"/>
            <p:cNvSpPr/>
            <p:nvPr/>
          </p:nvSpPr>
          <p:spPr>
            <a:xfrm flipV="1">
              <a:off x="9950760" y="4879800"/>
              <a:ext cx="0" cy="5925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Line 12"/>
            <p:cNvSpPr/>
            <p:nvPr/>
          </p:nvSpPr>
          <p:spPr>
            <a:xfrm>
              <a:off x="9457200" y="4303080"/>
              <a:ext cx="1052640" cy="1364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Line 13"/>
            <p:cNvSpPr/>
            <p:nvPr/>
          </p:nvSpPr>
          <p:spPr>
            <a:xfrm flipH="1">
              <a:off x="9447840" y="4775040"/>
              <a:ext cx="1000080" cy="1368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Line 14"/>
            <p:cNvSpPr/>
            <p:nvPr/>
          </p:nvSpPr>
          <p:spPr>
            <a:xfrm>
              <a:off x="9433080" y="4303080"/>
              <a:ext cx="11160" cy="6087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Line 15"/>
            <p:cNvSpPr/>
            <p:nvPr/>
          </p:nvSpPr>
          <p:spPr>
            <a:xfrm>
              <a:off x="10500840" y="4452120"/>
              <a:ext cx="9000" cy="322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Line 16"/>
            <p:cNvSpPr/>
            <p:nvPr/>
          </p:nvSpPr>
          <p:spPr>
            <a:xfrm flipV="1">
              <a:off x="9983520" y="4042080"/>
              <a:ext cx="0" cy="2556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CustomShape 17"/>
            <p:cNvSpPr/>
            <p:nvPr/>
          </p:nvSpPr>
          <p:spPr>
            <a:xfrm>
              <a:off x="9259560" y="5472720"/>
              <a:ext cx="195048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Calibri"/>
                </a:rPr>
                <a:t>LigneCommande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2124" name="CustomShape 18"/>
            <p:cNvSpPr/>
            <p:nvPr/>
          </p:nvSpPr>
          <p:spPr>
            <a:xfrm>
              <a:off x="7965360" y="4455720"/>
              <a:ext cx="14036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prixU &gt; 100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2125" name="Line 19"/>
            <p:cNvSpPr/>
            <p:nvPr/>
          </p:nvSpPr>
          <p:spPr>
            <a:xfrm flipV="1">
              <a:off x="8458920" y="4844160"/>
              <a:ext cx="0" cy="628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Line 20"/>
            <p:cNvSpPr/>
            <p:nvPr/>
          </p:nvSpPr>
          <p:spPr>
            <a:xfrm>
              <a:off x="7965360" y="4400640"/>
              <a:ext cx="1053000" cy="102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Line 21"/>
            <p:cNvSpPr/>
            <p:nvPr/>
          </p:nvSpPr>
          <p:spPr>
            <a:xfrm flipH="1">
              <a:off x="7965360" y="4775040"/>
              <a:ext cx="1053000" cy="1368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Line 22"/>
            <p:cNvSpPr/>
            <p:nvPr/>
          </p:nvSpPr>
          <p:spPr>
            <a:xfrm>
              <a:off x="7965360" y="4400640"/>
              <a:ext cx="0" cy="511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Line 23"/>
            <p:cNvSpPr/>
            <p:nvPr/>
          </p:nvSpPr>
          <p:spPr>
            <a:xfrm>
              <a:off x="9018360" y="4485600"/>
              <a:ext cx="0" cy="2556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Line 24"/>
            <p:cNvSpPr/>
            <p:nvPr/>
          </p:nvSpPr>
          <p:spPr>
            <a:xfrm flipV="1">
              <a:off x="8491680" y="4145040"/>
              <a:ext cx="0" cy="2556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CustomShape 25"/>
            <p:cNvSpPr/>
            <p:nvPr/>
          </p:nvSpPr>
          <p:spPr>
            <a:xfrm>
              <a:off x="7968240" y="5472720"/>
              <a:ext cx="96588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Calibri"/>
                </a:rPr>
                <a:t>Produit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2132" name="Line 26"/>
            <p:cNvSpPr/>
            <p:nvPr/>
          </p:nvSpPr>
          <p:spPr>
            <a:xfrm flipV="1">
              <a:off x="9190080" y="1248480"/>
              <a:ext cx="0" cy="340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Line 27"/>
            <p:cNvSpPr/>
            <p:nvPr/>
          </p:nvSpPr>
          <p:spPr>
            <a:xfrm flipV="1">
              <a:off x="9195480" y="2015280"/>
              <a:ext cx="0" cy="511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CustomShape 28"/>
            <p:cNvSpPr/>
            <p:nvPr/>
          </p:nvSpPr>
          <p:spPr>
            <a:xfrm>
              <a:off x="8141040" y="1639080"/>
              <a:ext cx="26319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numProd,libellé,pu,date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135" name="CustomShape 29"/>
            <p:cNvSpPr/>
            <p:nvPr/>
          </p:nvSpPr>
          <p:spPr>
            <a:xfrm>
              <a:off x="9017640" y="846000"/>
              <a:ext cx="55152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Calibri"/>
                </a:rPr>
                <a:t>Res</a:t>
              </a:r>
              <a:endParaRPr b="0" lang="fr-FR" sz="2000" spc="-1" strike="noStrike">
                <a:latin typeface="Arial"/>
              </a:endParaRPr>
            </a:p>
          </p:txBody>
        </p:sp>
        <p:grpSp>
          <p:nvGrpSpPr>
            <p:cNvPr id="2136" name="Group 30"/>
            <p:cNvGrpSpPr/>
            <p:nvPr/>
          </p:nvGrpSpPr>
          <p:grpSpPr>
            <a:xfrm>
              <a:off x="7965360" y="1589400"/>
              <a:ext cx="2895480" cy="425880"/>
              <a:chOff x="7965360" y="1589400"/>
              <a:chExt cx="2895480" cy="425880"/>
            </a:xfrm>
          </p:grpSpPr>
          <p:sp>
            <p:nvSpPr>
              <p:cNvPr id="2137" name="Line 31"/>
              <p:cNvSpPr/>
              <p:nvPr/>
            </p:nvSpPr>
            <p:spPr>
              <a:xfrm>
                <a:off x="8379000" y="1589400"/>
                <a:ext cx="2068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8" name="Line 32"/>
              <p:cNvSpPr/>
              <p:nvPr/>
            </p:nvSpPr>
            <p:spPr>
              <a:xfrm>
                <a:off x="7965360" y="2015280"/>
                <a:ext cx="28954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9" name="Line 33"/>
              <p:cNvSpPr/>
              <p:nvPr/>
            </p:nvSpPr>
            <p:spPr>
              <a:xfrm flipH="1">
                <a:off x="7965360" y="1589400"/>
                <a:ext cx="413640" cy="4258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0" name="Line 34"/>
              <p:cNvSpPr/>
              <p:nvPr/>
            </p:nvSpPr>
            <p:spPr>
              <a:xfrm>
                <a:off x="10447200" y="1589400"/>
                <a:ext cx="413640" cy="4258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41" name="CustomShape 35"/>
            <p:cNvSpPr/>
            <p:nvPr/>
          </p:nvSpPr>
          <p:spPr>
            <a:xfrm>
              <a:off x="9415080" y="4473360"/>
              <a:ext cx="13158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quantité &gt; 10</a:t>
              </a:r>
              <a:endParaRPr b="0" lang="fr-FR" sz="1400" spc="-1" strike="noStrike">
                <a:latin typeface="Arial"/>
              </a:endParaRPr>
            </a:p>
          </p:txBody>
        </p:sp>
      </p:grpSp>
      <p:sp>
        <p:nvSpPr>
          <p:cNvPr id="2142" name="CustomShape 36"/>
          <p:cNvSpPr/>
          <p:nvPr/>
        </p:nvSpPr>
        <p:spPr>
          <a:xfrm>
            <a:off x="564480" y="386280"/>
            <a:ext cx="6237360" cy="63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Garamond"/>
              </a:rPr>
              <a:t>Exemple de requête algébrique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TextShape 1"/>
          <p:cNvSpPr txBox="1"/>
          <p:nvPr/>
        </p:nvSpPr>
        <p:spPr>
          <a:xfrm>
            <a:off x="671760" y="1052640"/>
            <a:ext cx="10806480" cy="5904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14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requêtes SQL dans les SGBDR sont transformées en requêtes algébriques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4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Il suffit de programmer 5 opérateurs : </a:t>
            </a:r>
            <a:r>
              <a:rPr b="0" lang="fr-FR" sz="2800" spc="-1" strike="noStrike" cap="small">
                <a:solidFill>
                  <a:srgbClr val="000000"/>
                </a:solidFill>
                <a:latin typeface="Calibri"/>
              </a:rPr>
              <a:t>project, restrict, product, union, diff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4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autres peuvent se définir en fonction de ces cinq opérateurs </a:t>
            </a:r>
            <a:r>
              <a:rPr b="0" lang="fr-FR" sz="2000" spc="-1" strike="noStrike" cap="small">
                <a:solidFill>
                  <a:srgbClr val="000000"/>
                </a:solidFill>
                <a:latin typeface="Calibri"/>
              </a:rPr>
              <a:t>(INTERSECT, JOIN)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4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Quelques propriétés utiles pour l’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optimisation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requêtes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4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RESTRICT(R, c1 ET c2) =RESTRICT(RESTRICT(R,c2), c1))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4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RESTRICT(RESTRICT(R,c2), c1)) = RESTRICT(RESTRICT(R,c1), c2))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4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PROJECT(PROJECT(R,liste1),liste2) = PROJECT(R,liste2) si liste2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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 liste1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4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JOIN(R,S,c) = JOIN(S,R,c)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4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JOIN(JOIN(R,S,c1),T,c2) = JOIN(R,JOIN(S,T,c2),c1)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4" name="TextShape 2"/>
          <p:cNvSpPr txBox="1"/>
          <p:nvPr/>
        </p:nvSpPr>
        <p:spPr>
          <a:xfrm>
            <a:off x="505800" y="116640"/>
            <a:ext cx="10563840" cy="921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Times New Roman"/>
              </a:rPr>
              <a:t>Algèbre relationnelle et évaluation de requêtes dans les SGBD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E7B9B7-088A-4758-A64B-B59D87B20A3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13000" y="228600"/>
            <a:ext cx="8064360" cy="761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BD Vente Par Correspondance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426240" y="1523880"/>
            <a:ext cx="8457840" cy="5028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Client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(noClient, nom, prénom, adresse)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Produit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(noProduit, libellé, prixUnitaire)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Commande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(noCommande, noClient, date, montant)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LigneCommande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(noCommande, noProduit, quantité)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Times New Roman"/>
              </a:rPr>
              <a:t>Quelle est la clé (primaire) de chaque relation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Times New Roman"/>
              </a:rPr>
              <a:t>Quelles sont les clés étrangères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Times New Roman"/>
              </a:rPr>
              <a:t>Représentation </a:t>
            </a:r>
            <a:r>
              <a:rPr b="1" i="1" lang="fr-FR" sz="2400" spc="-1" strike="noStrike">
                <a:solidFill>
                  <a:srgbClr val="000000"/>
                </a:solidFill>
                <a:latin typeface="Times New Roman"/>
              </a:rPr>
              <a:t>graphique</a:t>
            </a:r>
            <a:r>
              <a:rPr b="0" i="1" lang="fr-FR" sz="2400" spc="-1" strike="noStrike">
                <a:solidFill>
                  <a:srgbClr val="000000"/>
                </a:solidFill>
                <a:latin typeface="Times New Roman"/>
              </a:rPr>
              <a:t> du schéma des relations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TextShape 1"/>
          <p:cNvSpPr txBox="1"/>
          <p:nvPr/>
        </p:nvSpPr>
        <p:spPr>
          <a:xfrm>
            <a:off x="371160" y="365040"/>
            <a:ext cx="10515240" cy="879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Times New Roman"/>
              </a:rPr>
              <a:t>Retour sur les clés de relations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6" name="TextShape 2"/>
          <p:cNvSpPr txBox="1"/>
          <p:nvPr/>
        </p:nvSpPr>
        <p:spPr>
          <a:xfrm>
            <a:off x="371160" y="1581840"/>
            <a:ext cx="98085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Rappeler la définition d'une clé de relation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Soit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deux relations de schéma identique (à un renommage d'attributs près) ayant l'attribut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comme clé atomique.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Parmi les relations suivantes, lesquelles ont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comme clé ? Démontrez-le ou trouvez des contre-exemples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INTERSECTION(R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S)    oui, k est la clé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UNION (R ,S)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DIFFERENCE (R , 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PROJECT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(R,K)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914F16-1D82-4D13-B08A-7DBB3F9FAE8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140</a:t>
            </a:fld>
            <a:endParaRPr b="0" lang="fr-FR" sz="1200" spc="-1" strike="noStrike">
              <a:latin typeface="Times New Roman"/>
            </a:endParaRPr>
          </a:p>
        </p:txBody>
      </p:sp>
      <p:graphicFrame>
        <p:nvGraphicFramePr>
          <p:cNvPr id="2148" name="Table 2"/>
          <p:cNvGraphicFramePr/>
          <p:nvPr/>
        </p:nvGraphicFramePr>
        <p:xfrm>
          <a:off x="605520" y="804960"/>
          <a:ext cx="4646520" cy="1482840"/>
        </p:xfrm>
        <a:graphic>
          <a:graphicData uri="http://schemas.openxmlformats.org/drawingml/2006/table">
            <a:tbl>
              <a:tblPr/>
              <a:tblGrid>
                <a:gridCol w="582840"/>
                <a:gridCol w="40636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Att1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TYFG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JHDE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149" name="CustomShape 3"/>
          <p:cNvSpPr/>
          <p:nvPr/>
        </p:nvSpPr>
        <p:spPr>
          <a:xfrm>
            <a:off x="1148040" y="329040"/>
            <a:ext cx="304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2150" name="Table 4"/>
          <p:cNvGraphicFramePr/>
          <p:nvPr/>
        </p:nvGraphicFramePr>
        <p:xfrm>
          <a:off x="2257560" y="2976480"/>
          <a:ext cx="8127720" cy="148284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Att1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JHTP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TYFG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YHML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151" name="CustomShape 5"/>
          <p:cNvSpPr/>
          <p:nvPr/>
        </p:nvSpPr>
        <p:spPr>
          <a:xfrm>
            <a:off x="2799720" y="2500560"/>
            <a:ext cx="286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2152" name="Table 6"/>
          <p:cNvGraphicFramePr/>
          <p:nvPr/>
        </p:nvGraphicFramePr>
        <p:xfrm>
          <a:off x="838080" y="4981320"/>
          <a:ext cx="8127720" cy="148284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Att1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TYFG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JHTP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153" name="CustomShape 7"/>
          <p:cNvSpPr/>
          <p:nvPr/>
        </p:nvSpPr>
        <p:spPr>
          <a:xfrm>
            <a:off x="845640" y="4539960"/>
            <a:ext cx="1253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UNION(R,S)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B68318-16F9-40FA-A99B-466D4B92C74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140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55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relationnel de données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Dépendances fonctionnelles et normalisation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Entité-Association (E/A)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Transformation d’un modèle E/A en modèle relationnel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LDD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Algèbre relationnelle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SQL LMD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6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Principaux chapitres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6147A2-04FE-4E49-AD5E-1C93F1E5DB56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142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58" name="CustomShape 2"/>
          <p:cNvSpPr/>
          <p:nvPr/>
        </p:nvSpPr>
        <p:spPr>
          <a:xfrm>
            <a:off x="701280" y="709920"/>
            <a:ext cx="8881920" cy="56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SQL comporte trois parties :</a:t>
            </a: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fbfb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fr-FR" sz="2800" spc="-1" strike="noStrike">
                <a:solidFill>
                  <a:srgbClr val="bfbfbf"/>
                </a:solidFill>
                <a:latin typeface="Calibri"/>
              </a:rPr>
              <a:t>LDD</a:t>
            </a:r>
            <a:r>
              <a:rPr b="0" lang="fr-FR" sz="2800" spc="-1" strike="noStrike">
                <a:solidFill>
                  <a:srgbClr val="bfbfbf"/>
                </a:solidFill>
                <a:latin typeface="Calibri"/>
              </a:rPr>
              <a:t> (Langage de Définition de Données) pour créer, modifier et supprimer des définitions de tables (schémas)</a:t>
            </a: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bfbfb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bfbfbf"/>
                </a:solidFill>
                <a:latin typeface="Calibri"/>
              </a:rPr>
              <a:t>create table, drop table, alter table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LMD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(Langage de Manipulation de Données) pour</a:t>
            </a:r>
            <a:endParaRPr b="0" lang="fr-FR" sz="28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Interrogation des données : SELECT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Mise à jour des données : INSERT, UPDATE, DELETE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bfbfbf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bfbfbf"/>
                </a:solidFill>
                <a:latin typeface="Calibri"/>
              </a:rPr>
              <a:t> </a:t>
            </a:r>
            <a:r>
              <a:rPr b="1" lang="fr-FR" sz="2800" spc="-1" strike="noStrike">
                <a:solidFill>
                  <a:srgbClr val="bfbfbf"/>
                </a:solidFill>
                <a:latin typeface="Calibri"/>
              </a:rPr>
              <a:t>LCD</a:t>
            </a:r>
            <a:r>
              <a:rPr b="0" lang="fr-FR" sz="2800" spc="-1" strike="noStrike">
                <a:solidFill>
                  <a:srgbClr val="bfbfbf"/>
                </a:solidFill>
                <a:latin typeface="Calibri"/>
              </a:rPr>
              <a:t> (Langage de Contrôle de Données) pour gérer les protections d’accès.</a:t>
            </a: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bfbfb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bfbfbf"/>
                </a:solidFill>
                <a:latin typeface="Calibri"/>
              </a:rPr>
              <a:t>grant, revoke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TextShape 1"/>
          <p:cNvSpPr txBox="1"/>
          <p:nvPr/>
        </p:nvSpPr>
        <p:spPr>
          <a:xfrm>
            <a:off x="591840" y="188640"/>
            <a:ext cx="8060040" cy="791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 l’algèbre relationnelle à SQL : exemple (1/2)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0" name="TextShape 2"/>
          <p:cNvSpPr txBox="1"/>
          <p:nvPr/>
        </p:nvSpPr>
        <p:spPr>
          <a:xfrm>
            <a:off x="543960" y="2837160"/>
            <a:ext cx="8096040" cy="1213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Jointure 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Species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sur égalité 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speciesID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Restriction du résultat sur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species.name='human'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Projection du résultat sur les attributs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sequence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87D71D-73D2-492F-8832-5E9B2EA0D87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142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62" name="CustomShape 4"/>
          <p:cNvSpPr/>
          <p:nvPr/>
        </p:nvSpPr>
        <p:spPr>
          <a:xfrm>
            <a:off x="577800" y="4095000"/>
            <a:ext cx="8062200" cy="24998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Restriction 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Species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sur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name='human'</a:t>
            </a: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Projection du resultat sur l'attribut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speciesID</a:t>
            </a: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Projection 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sur les attributs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speciesID</a:t>
            </a: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Jointure des deux projections sur égalité 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speciesID</a:t>
            </a: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 Projection du résultat sur l'attribut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proteinID</a:t>
            </a: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 Jointure du résultat avec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sur égalité 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proteinID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7. Projection du résultat sur les attributs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proteinName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sequence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63" name="CustomShape 5"/>
          <p:cNvSpPr/>
          <p:nvPr/>
        </p:nvSpPr>
        <p:spPr>
          <a:xfrm>
            <a:off x="471960" y="1194840"/>
            <a:ext cx="828072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Nom et séquence des protéines humaines.</a:t>
            </a:r>
            <a:br/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Species (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speciesID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name, scientificName)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Protein (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proteinID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proteinName, sequence, length,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speciesID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64" name="CustomShape 6"/>
          <p:cNvSpPr/>
          <p:nvPr/>
        </p:nvSpPr>
        <p:spPr>
          <a:xfrm>
            <a:off x="621360" y="2265480"/>
            <a:ext cx="7360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Avec l'algèbre : Deux procédures possibles pour répondre à la question posée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TextShape 1"/>
          <p:cNvSpPr txBox="1"/>
          <p:nvPr/>
        </p:nvSpPr>
        <p:spPr>
          <a:xfrm>
            <a:off x="494640" y="404640"/>
            <a:ext cx="9505080" cy="882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 l’algèbre relationnelle à SQL : exemple (2/2)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A108DB-22D8-4E18-BBC4-0684B0FB1E8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145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67" name="CustomShape 3"/>
          <p:cNvSpPr/>
          <p:nvPr/>
        </p:nvSpPr>
        <p:spPr>
          <a:xfrm>
            <a:off x="494640" y="1700640"/>
            <a:ext cx="10112760" cy="42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SQL est un langage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declaratif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: on écrit ce qu’on veut obtenir mais pas la façon de l’obtenir 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proteinName, sequence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Protein JOIN Species USING (speciesID)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species.name = 'human‘ ;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…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et  ce sont les opérations de l'algèbre qui sont utilisées pour  évaluer les requêtes SQL </a:t>
            </a:r>
            <a:endParaRPr b="0" lang="fr-FR" sz="24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Le SGBD choisit  la meilleure requête algébrique pour une requête SQL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TextShape 1"/>
          <p:cNvSpPr txBox="1"/>
          <p:nvPr/>
        </p:nvSpPr>
        <p:spPr>
          <a:xfrm>
            <a:off x="196200" y="170640"/>
            <a:ext cx="10515240" cy="1090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808080"/>
                </a:solidFill>
                <a:latin typeface="Times New Roman"/>
              </a:rPr>
              <a:t>SQL LMD</a:t>
            </a:r>
            <a:br/>
            <a:r>
              <a:rPr b="0" lang="fr-FR" sz="3600" spc="-1" strike="noStrike">
                <a:solidFill>
                  <a:srgbClr val="000000"/>
                </a:solidFill>
                <a:latin typeface="Times New Roman"/>
              </a:rPr>
              <a:t>Commande SELECT (syntaxe globale)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9" name="TextShape 2"/>
          <p:cNvSpPr txBox="1"/>
          <p:nvPr/>
        </p:nvSpPr>
        <p:spPr>
          <a:xfrm>
            <a:off x="609480" y="1422000"/>
            <a:ext cx="9843840" cy="3500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SELECT [DISTINCT] </a:t>
            </a:r>
            <a:r>
              <a:rPr b="0" i="1" lang="fr-FR" sz="2200" spc="-1" strike="noStrike">
                <a:solidFill>
                  <a:srgbClr val="000000"/>
                </a:solidFill>
                <a:latin typeface="Courier New"/>
              </a:rPr>
              <a:t>expr1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[, </a:t>
            </a:r>
            <a:r>
              <a:rPr b="0" i="1" lang="fr-FR" sz="2200" spc="-1" strike="noStrike">
                <a:solidFill>
                  <a:srgbClr val="000000"/>
                </a:solidFill>
                <a:latin typeface="Courier New"/>
              </a:rPr>
              <a:t>expr2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...]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[FROM </a:t>
            </a:r>
            <a:r>
              <a:rPr b="0" i="1" lang="fr-FR" sz="2200" spc="-1" strike="noStrike">
                <a:solidFill>
                  <a:srgbClr val="000000"/>
                </a:solidFill>
                <a:latin typeface="Courier New"/>
              </a:rPr>
              <a:t>table_references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]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[WHERE </a:t>
            </a:r>
            <a:r>
              <a:rPr b="0" i="1" lang="fr-FR" sz="2200" spc="-1" strike="noStrike">
                <a:solidFill>
                  <a:srgbClr val="000000"/>
                </a:solidFill>
                <a:latin typeface="Courier New"/>
              </a:rPr>
              <a:t>condition 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]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[GROUP BY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{</a:t>
            </a: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col_name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| </a:t>
            </a: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expr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| </a:t>
            </a: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position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} [ASC|DESC],…]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[HAVING group_</a:t>
            </a:r>
            <a:r>
              <a:rPr b="0" i="1" lang="fr-FR" sz="2200" spc="-1" strike="noStrike">
                <a:solidFill>
                  <a:srgbClr val="000000"/>
                </a:solidFill>
                <a:latin typeface="Courier New"/>
              </a:rPr>
              <a:t>condition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]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[ORDER BY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{</a:t>
            </a: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col_name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| </a:t>
            </a: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expr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| </a:t>
            </a: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position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} [ASC|DESC],…]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[LIMIT </a:t>
            </a:r>
            <a:r>
              <a:rPr b="0" i="1" lang="fr-FR" sz="2200" spc="-1" strike="noStrike">
                <a:solidFill>
                  <a:srgbClr val="000000"/>
                </a:solidFill>
                <a:latin typeface="Courier New"/>
              </a:rPr>
              <a:t>tuple_number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OFFSET </a:t>
            </a:r>
            <a:r>
              <a:rPr b="0" i="1" lang="fr-FR" sz="2200" spc="-1" strike="noStrike">
                <a:solidFill>
                  <a:srgbClr val="000000"/>
                </a:solidFill>
                <a:latin typeface="Courier New"/>
              </a:rPr>
              <a:t>offset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}]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B71273-5E3A-4671-865D-E79BFF32FFF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146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71" name="CustomShape 4"/>
          <p:cNvSpPr/>
          <p:nvPr/>
        </p:nvSpPr>
        <p:spPr>
          <a:xfrm>
            <a:off x="2145240" y="5045760"/>
            <a:ext cx="708552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Mots majuscules : mots réservés du langage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[A]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signifie que  A est optionnel (facultatif)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{A  | B}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signifie qu'on a le choix entre A et B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commande SELECT sans ligne FROM : Mode calculatrice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360A3B-D78C-4BE1-9DD9-E9A579F9A8C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146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73" name="CustomShape 2"/>
          <p:cNvSpPr/>
          <p:nvPr/>
        </p:nvSpPr>
        <p:spPr>
          <a:xfrm>
            <a:off x="80773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3ECBB264-5D99-4ECE-9F94-96A402D61A4E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146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2174" name="CustomShape 3"/>
          <p:cNvSpPr/>
          <p:nvPr/>
        </p:nvSpPr>
        <p:spPr>
          <a:xfrm>
            <a:off x="726840" y="228600"/>
            <a:ext cx="7772040" cy="89568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Times New Roman"/>
              </a:rPr>
              <a:t>BD exemple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175" name="CustomShape 4"/>
          <p:cNvSpPr/>
          <p:nvPr/>
        </p:nvSpPr>
        <p:spPr>
          <a:xfrm>
            <a:off x="609480" y="1160280"/>
            <a:ext cx="8457840" cy="24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91960" indent="-291600">
              <a:lnSpc>
                <a:spcPct val="12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Client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noClient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nom, prénom, ddn, rue, CP, ville)</a:t>
            </a:r>
            <a:endParaRPr b="0" lang="fr-FR" sz="2400" spc="-1" strike="noStrike"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Fournisseur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(n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oFournisseur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raisonSociale, villeFournisseur)</a:t>
            </a:r>
            <a:endParaRPr b="0" lang="fr-FR" sz="2400" spc="-1" strike="noStrike"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Produit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noProd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uit, libellé, prixUnitaire,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noFournisseur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400" spc="-1" strike="noStrike"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Commande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i="1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noClient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b="0" i="1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noProduit, 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dateCde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quantité)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2176" name="Group 5"/>
          <p:cNvGrpSpPr/>
          <p:nvPr/>
        </p:nvGrpSpPr>
        <p:grpSpPr>
          <a:xfrm>
            <a:off x="2711520" y="3717000"/>
            <a:ext cx="6572160" cy="2880000"/>
            <a:chOff x="2711520" y="3717000"/>
            <a:chExt cx="6572160" cy="2880000"/>
          </a:xfrm>
        </p:grpSpPr>
        <p:grpSp>
          <p:nvGrpSpPr>
            <p:cNvPr id="2177" name="Group 6"/>
            <p:cNvGrpSpPr/>
            <p:nvPr/>
          </p:nvGrpSpPr>
          <p:grpSpPr>
            <a:xfrm>
              <a:off x="2711520" y="3929760"/>
              <a:ext cx="1392840" cy="2189520"/>
              <a:chOff x="2711520" y="3929760"/>
              <a:chExt cx="1392840" cy="2189520"/>
            </a:xfrm>
          </p:grpSpPr>
          <p:sp>
            <p:nvSpPr>
              <p:cNvPr id="2178" name="CustomShape 7"/>
              <p:cNvSpPr/>
              <p:nvPr/>
            </p:nvSpPr>
            <p:spPr>
              <a:xfrm>
                <a:off x="2711520" y="3929760"/>
                <a:ext cx="1392480" cy="2156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Line 8"/>
              <p:cNvSpPr/>
              <p:nvPr/>
            </p:nvSpPr>
            <p:spPr>
              <a:xfrm>
                <a:off x="2711520" y="4347000"/>
                <a:ext cx="13928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0" name="CustomShape 9"/>
              <p:cNvSpPr/>
              <p:nvPr/>
            </p:nvSpPr>
            <p:spPr>
              <a:xfrm>
                <a:off x="2968200" y="3984840"/>
                <a:ext cx="77832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fr-FR" sz="1800" spc="-1" strike="noStrike">
                    <a:solidFill>
                      <a:srgbClr val="000000"/>
                    </a:solidFill>
                    <a:latin typeface="Times New Roman"/>
                  </a:rPr>
                  <a:t>Client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2181" name="CustomShape 10"/>
              <p:cNvSpPr/>
              <p:nvPr/>
            </p:nvSpPr>
            <p:spPr>
              <a:xfrm>
                <a:off x="2962440" y="4325400"/>
                <a:ext cx="882000" cy="179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 u="sng">
                    <a:solidFill>
                      <a:srgbClr val="000000"/>
                    </a:solidFill>
                    <a:uFillTx/>
                    <a:latin typeface="Times New Roman"/>
                  </a:rPr>
                  <a:t>noClient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nom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prénom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ddn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rue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CP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ville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grpSp>
          <p:nvGrpSpPr>
            <p:cNvPr id="2182" name="Group 11"/>
            <p:cNvGrpSpPr/>
            <p:nvPr/>
          </p:nvGrpSpPr>
          <p:grpSpPr>
            <a:xfrm>
              <a:off x="7199280" y="3717000"/>
              <a:ext cx="2084400" cy="1541520"/>
              <a:chOff x="7199280" y="3717000"/>
              <a:chExt cx="2084400" cy="1541520"/>
            </a:xfrm>
          </p:grpSpPr>
          <p:sp>
            <p:nvSpPr>
              <p:cNvPr id="2183" name="CustomShape 12"/>
              <p:cNvSpPr/>
              <p:nvPr/>
            </p:nvSpPr>
            <p:spPr>
              <a:xfrm>
                <a:off x="7199640" y="3717000"/>
                <a:ext cx="2084040" cy="15415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4" name="Line 13"/>
              <p:cNvSpPr/>
              <p:nvPr/>
            </p:nvSpPr>
            <p:spPr>
              <a:xfrm>
                <a:off x="7199280" y="4137480"/>
                <a:ext cx="208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5" name="CustomShape 14"/>
              <p:cNvSpPr/>
              <p:nvPr/>
            </p:nvSpPr>
            <p:spPr>
              <a:xfrm>
                <a:off x="7700400" y="3772440"/>
                <a:ext cx="92628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fr-FR" sz="1800" spc="-1" strike="noStrike">
                    <a:solidFill>
                      <a:srgbClr val="000000"/>
                    </a:solidFill>
                    <a:latin typeface="Times New Roman"/>
                  </a:rPr>
                  <a:t>Produit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2186" name="CustomShape 15"/>
              <p:cNvSpPr/>
              <p:nvPr/>
            </p:nvSpPr>
            <p:spPr>
              <a:xfrm>
                <a:off x="7574040" y="4115520"/>
                <a:ext cx="1380600" cy="106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 u="sng">
                    <a:solidFill>
                      <a:srgbClr val="000000"/>
                    </a:solidFill>
                    <a:uFillTx/>
                    <a:latin typeface="Times New Roman"/>
                  </a:rPr>
                  <a:t>noProduit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libellé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Times New Roman"/>
                  </a:rPr>
                  <a:t>pu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i="1" lang="fr-FR" sz="1600" spc="-1" strike="noStrike">
                    <a:solidFill>
                      <a:srgbClr val="000000"/>
                    </a:solidFill>
                    <a:latin typeface="Times New Roman"/>
                  </a:rPr>
                  <a:t>noFournisseur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sp>
          <p:nvSpPr>
            <p:cNvPr id="2187" name="Line 16"/>
            <p:cNvSpPr/>
            <p:nvPr/>
          </p:nvSpPr>
          <p:spPr>
            <a:xfrm>
              <a:off x="4645800" y="4382640"/>
              <a:ext cx="17798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CustomShape 17"/>
            <p:cNvSpPr/>
            <p:nvPr/>
          </p:nvSpPr>
          <p:spPr>
            <a:xfrm>
              <a:off x="4622040" y="4001040"/>
              <a:ext cx="1803600" cy="153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CustomShape 18"/>
            <p:cNvSpPr/>
            <p:nvPr/>
          </p:nvSpPr>
          <p:spPr>
            <a:xfrm>
              <a:off x="4807080" y="4005000"/>
              <a:ext cx="13104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Times New Roman"/>
                </a:rPr>
                <a:t>Commande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190" name="CustomShape 19"/>
            <p:cNvSpPr/>
            <p:nvPr/>
          </p:nvSpPr>
          <p:spPr>
            <a:xfrm>
              <a:off x="4728960" y="4448160"/>
              <a:ext cx="999360" cy="106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noClient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noProduit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dateCde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quantité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191" name="CustomShape 20"/>
            <p:cNvSpPr/>
            <p:nvPr/>
          </p:nvSpPr>
          <p:spPr>
            <a:xfrm>
              <a:off x="7359120" y="5574960"/>
              <a:ext cx="1708200" cy="1022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2" name="Line 21"/>
            <p:cNvSpPr/>
            <p:nvPr/>
          </p:nvSpPr>
          <p:spPr>
            <a:xfrm>
              <a:off x="7358760" y="5908680"/>
              <a:ext cx="170892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3" name="CustomShape 22"/>
            <p:cNvSpPr/>
            <p:nvPr/>
          </p:nvSpPr>
          <p:spPr>
            <a:xfrm>
              <a:off x="7426800" y="5618880"/>
              <a:ext cx="13622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Times New Roman"/>
                </a:rPr>
                <a:t>Fournisseur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194" name="CustomShape 23"/>
            <p:cNvSpPr/>
            <p:nvPr/>
          </p:nvSpPr>
          <p:spPr>
            <a:xfrm>
              <a:off x="7428600" y="5956560"/>
              <a:ext cx="134532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noFournisseur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raisonSociale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195" name="Line 24"/>
            <p:cNvSpPr/>
            <p:nvPr/>
          </p:nvSpPr>
          <p:spPr>
            <a:xfrm>
              <a:off x="8131680" y="5240880"/>
              <a:ext cx="0" cy="3340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Line 25"/>
            <p:cNvSpPr/>
            <p:nvPr/>
          </p:nvSpPr>
          <p:spPr>
            <a:xfrm>
              <a:off x="6425640" y="4620960"/>
              <a:ext cx="7736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Line 26"/>
            <p:cNvSpPr/>
            <p:nvPr/>
          </p:nvSpPr>
          <p:spPr>
            <a:xfrm>
              <a:off x="4104360" y="4668840"/>
              <a:ext cx="5414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len="med" type="arrow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3620C1-9EF4-4F61-BE13-51C57D8CB7E2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146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199" name="TextShape 2"/>
          <p:cNvSpPr txBox="1"/>
          <p:nvPr/>
        </p:nvSpPr>
        <p:spPr>
          <a:xfrm>
            <a:off x="580320" y="1071720"/>
            <a:ext cx="8000640" cy="685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Trouver les noClient et dateCde de toutes les Commandes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0" name="CustomShape 3"/>
          <p:cNvSpPr/>
          <p:nvPr/>
        </p:nvSpPr>
        <p:spPr>
          <a:xfrm>
            <a:off x="194400" y="132840"/>
            <a:ext cx="8229240" cy="8758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Times New Roman"/>
              </a:rPr>
              <a:t>Projection d'une relation et clause DISTINCT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201" name="CustomShape 4"/>
          <p:cNvSpPr/>
          <p:nvPr/>
        </p:nvSpPr>
        <p:spPr>
          <a:xfrm>
            <a:off x="2971800" y="1604880"/>
            <a:ext cx="6019560" cy="7606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noClient, dateCde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02" name="CustomShape 5"/>
          <p:cNvSpPr/>
          <p:nvPr/>
        </p:nvSpPr>
        <p:spPr>
          <a:xfrm>
            <a:off x="2351520" y="5796000"/>
            <a:ext cx="7782480" cy="700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Possibilité de doublons (mêmes tuples) dans la relation résultat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2203" name="Table 6"/>
          <p:cNvGraphicFramePr/>
          <p:nvPr/>
        </p:nvGraphicFramePr>
        <p:xfrm>
          <a:off x="3809880" y="2793960"/>
          <a:ext cx="3428640" cy="2777760"/>
        </p:xfrm>
        <a:graphic>
          <a:graphicData uri="http://schemas.openxmlformats.org/drawingml/2006/table">
            <a:tbl>
              <a:tblPr/>
              <a:tblGrid>
                <a:gridCol w="1396800"/>
                <a:gridCol w="2031840"/>
              </a:tblGrid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noClient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dateCde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04/05/2003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12/4/2003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7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25/2/2004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400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30/1/2004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400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30/1/2004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04" name="CustomShape 7"/>
          <p:cNvSpPr/>
          <p:nvPr/>
        </p:nvSpPr>
        <p:spPr>
          <a:xfrm>
            <a:off x="5167440" y="2428920"/>
            <a:ext cx="428400" cy="356760"/>
          </a:xfrm>
          <a:prstGeom prst="down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766038-3789-40E4-A498-DAAA77DFEB03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146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06" name="TextShape 2"/>
          <p:cNvSpPr txBox="1"/>
          <p:nvPr/>
        </p:nvSpPr>
        <p:spPr>
          <a:xfrm>
            <a:off x="514080" y="1158840"/>
            <a:ext cx="7772040" cy="606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Trouver les noClient et dateCde de toutes les Commandes, sans doublon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7" name="CustomShape 3"/>
          <p:cNvSpPr/>
          <p:nvPr/>
        </p:nvSpPr>
        <p:spPr>
          <a:xfrm>
            <a:off x="380880" y="165600"/>
            <a:ext cx="8229240" cy="7473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La clause DISTINCT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08" name="CustomShape 4"/>
          <p:cNvSpPr/>
          <p:nvPr/>
        </p:nvSpPr>
        <p:spPr>
          <a:xfrm>
            <a:off x="2286000" y="1780200"/>
            <a:ext cx="7314840" cy="7606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</a:rPr>
              <a:t>DISTINCT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noClient, dateCde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09" name="CustomShape 5"/>
          <p:cNvSpPr/>
          <p:nvPr/>
        </p:nvSpPr>
        <p:spPr>
          <a:xfrm>
            <a:off x="2063520" y="5733360"/>
            <a:ext cx="6408360" cy="456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PROJECT(Commande, {noClient, dateCde})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10" name="CustomShape 6"/>
          <p:cNvSpPr/>
          <p:nvPr/>
        </p:nvSpPr>
        <p:spPr>
          <a:xfrm>
            <a:off x="8288280" y="4214880"/>
            <a:ext cx="2197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aramond"/>
              </a:rPr>
              <a:t>Expression algébrique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aramond"/>
              </a:rPr>
              <a:t>équivalente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1" name="Line 7"/>
          <p:cNvSpPr/>
          <p:nvPr/>
        </p:nvSpPr>
        <p:spPr>
          <a:xfrm flipH="1">
            <a:off x="8735760" y="5943600"/>
            <a:ext cx="838080" cy="0"/>
          </a:xfrm>
          <a:prstGeom prst="line">
            <a:avLst/>
          </a:prstGeom>
          <a:ln w="127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Line 8"/>
          <p:cNvSpPr/>
          <p:nvPr/>
        </p:nvSpPr>
        <p:spPr>
          <a:xfrm flipV="1">
            <a:off x="9573840" y="5181480"/>
            <a:ext cx="0" cy="762120"/>
          </a:xfrm>
          <a:prstGeom prst="line">
            <a:avLst/>
          </a:prstGeom>
          <a:ln w="127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CustomShape 9"/>
          <p:cNvSpPr/>
          <p:nvPr/>
        </p:nvSpPr>
        <p:spPr>
          <a:xfrm>
            <a:off x="8126280" y="3657600"/>
            <a:ext cx="2361960" cy="1599840"/>
          </a:xfrm>
          <a:prstGeom prst="star8">
            <a:avLst>
              <a:gd name="adj" fmla="val 38250"/>
            </a:avLst>
          </a:prstGeom>
          <a:noFill/>
          <a:ln w="9525">
            <a:solidFill>
              <a:schemeClr val="tx1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Line 10"/>
          <p:cNvSpPr/>
          <p:nvPr/>
        </p:nvSpPr>
        <p:spPr>
          <a:xfrm flipV="1">
            <a:off x="9573840" y="2743200"/>
            <a:ext cx="0" cy="1066680"/>
          </a:xfrm>
          <a:prstGeom prst="line">
            <a:avLst/>
          </a:prstGeom>
          <a:ln w="127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15" name="Table 11"/>
          <p:cNvGraphicFramePr/>
          <p:nvPr/>
        </p:nvGraphicFramePr>
        <p:xfrm>
          <a:off x="3048120" y="3122640"/>
          <a:ext cx="3733560" cy="2377800"/>
        </p:xfrm>
        <a:graphic>
          <a:graphicData uri="http://schemas.openxmlformats.org/drawingml/2006/table">
            <a:tbl>
              <a:tblPr/>
              <a:tblGrid>
                <a:gridCol w="1520640"/>
                <a:gridCol w="2212920"/>
              </a:tblGrid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noClient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dateCde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04/05/2003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12/4/2003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25/2/2004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400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30/1/2004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16" name="CustomShape 12"/>
          <p:cNvSpPr/>
          <p:nvPr/>
        </p:nvSpPr>
        <p:spPr>
          <a:xfrm>
            <a:off x="4738680" y="2643120"/>
            <a:ext cx="428400" cy="356760"/>
          </a:xfrm>
          <a:prstGeom prst="down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nodeType="clickEffect" fill="hold">
                      <p:stCondLst>
                        <p:cond delay="indefinite"/>
                      </p:stCondLst>
                      <p:childTnLst>
                        <p:par>
                          <p:cTn id="1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1"/>
          <p:cNvGrpSpPr/>
          <p:nvPr/>
        </p:nvGrpSpPr>
        <p:grpSpPr>
          <a:xfrm>
            <a:off x="1952280" y="1473840"/>
            <a:ext cx="1641960" cy="2262240"/>
            <a:chOff x="1952280" y="1473840"/>
            <a:chExt cx="1641960" cy="2262240"/>
          </a:xfrm>
        </p:grpSpPr>
        <p:sp>
          <p:nvSpPr>
            <p:cNvPr id="300" name="CustomShape 2"/>
            <p:cNvSpPr/>
            <p:nvPr/>
          </p:nvSpPr>
          <p:spPr>
            <a:xfrm>
              <a:off x="1952640" y="1473840"/>
              <a:ext cx="1641240" cy="2262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Line 3"/>
            <p:cNvSpPr/>
            <p:nvPr/>
          </p:nvSpPr>
          <p:spPr>
            <a:xfrm>
              <a:off x="1952280" y="1911600"/>
              <a:ext cx="164196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4"/>
            <p:cNvSpPr/>
            <p:nvPr/>
          </p:nvSpPr>
          <p:spPr>
            <a:xfrm>
              <a:off x="2324880" y="1531800"/>
              <a:ext cx="778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Times New Roman"/>
                </a:rPr>
                <a:t>Client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2247840" y="2115720"/>
              <a:ext cx="882000" cy="106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noClient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nom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prénom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adresse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304" name="Group 6"/>
          <p:cNvGrpSpPr/>
          <p:nvPr/>
        </p:nvGrpSpPr>
        <p:grpSpPr>
          <a:xfrm>
            <a:off x="7453080" y="616680"/>
            <a:ext cx="2023200" cy="1692360"/>
            <a:chOff x="7453080" y="616680"/>
            <a:chExt cx="2023200" cy="1692360"/>
          </a:xfrm>
        </p:grpSpPr>
        <p:sp>
          <p:nvSpPr>
            <p:cNvPr id="305" name="CustomShape 7"/>
            <p:cNvSpPr/>
            <p:nvPr/>
          </p:nvSpPr>
          <p:spPr>
            <a:xfrm>
              <a:off x="7453440" y="616680"/>
              <a:ext cx="2022840" cy="1692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8"/>
            <p:cNvSpPr/>
            <p:nvPr/>
          </p:nvSpPr>
          <p:spPr>
            <a:xfrm>
              <a:off x="7453080" y="1078200"/>
              <a:ext cx="20232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9"/>
            <p:cNvSpPr/>
            <p:nvPr/>
          </p:nvSpPr>
          <p:spPr>
            <a:xfrm>
              <a:off x="7926840" y="677520"/>
              <a:ext cx="926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Times New Roman"/>
                </a:rPr>
                <a:t>Produit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08" name="CustomShape 10"/>
            <p:cNvSpPr/>
            <p:nvPr/>
          </p:nvSpPr>
          <p:spPr>
            <a:xfrm>
              <a:off x="7818480" y="1201680"/>
              <a:ext cx="1173240" cy="106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noProduit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libellé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prixUnitaire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309" name="Line 11"/>
          <p:cNvSpPr/>
          <p:nvPr/>
        </p:nvSpPr>
        <p:spPr>
          <a:xfrm>
            <a:off x="4569840" y="2035080"/>
            <a:ext cx="20973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2"/>
          <p:cNvSpPr/>
          <p:nvPr/>
        </p:nvSpPr>
        <p:spPr>
          <a:xfrm>
            <a:off x="4541400" y="1473840"/>
            <a:ext cx="2125800" cy="22636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3"/>
          <p:cNvSpPr/>
          <p:nvPr/>
        </p:nvSpPr>
        <p:spPr>
          <a:xfrm>
            <a:off x="4988520" y="1494360"/>
            <a:ext cx="1310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Commande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2" name="CustomShape 14"/>
          <p:cNvSpPr/>
          <p:nvPr/>
        </p:nvSpPr>
        <p:spPr>
          <a:xfrm>
            <a:off x="4668840" y="2131560"/>
            <a:ext cx="132120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0000"/>
                </a:solidFill>
                <a:uFillTx/>
                <a:latin typeface="Times New Roman"/>
              </a:rPr>
              <a:t>noCommande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Times New Roman"/>
              </a:rPr>
              <a:t>noClient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date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montant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313" name="Group 15"/>
          <p:cNvGrpSpPr/>
          <p:nvPr/>
        </p:nvGrpSpPr>
        <p:grpSpPr>
          <a:xfrm>
            <a:off x="7548840" y="3917880"/>
            <a:ext cx="2014200" cy="1625040"/>
            <a:chOff x="7548840" y="3917880"/>
            <a:chExt cx="2014200" cy="1625040"/>
          </a:xfrm>
        </p:grpSpPr>
        <p:sp>
          <p:nvSpPr>
            <p:cNvPr id="314" name="CustomShape 16"/>
            <p:cNvSpPr/>
            <p:nvPr/>
          </p:nvSpPr>
          <p:spPr>
            <a:xfrm>
              <a:off x="7548840" y="3917880"/>
              <a:ext cx="2013840" cy="1503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17"/>
            <p:cNvSpPr/>
            <p:nvPr/>
          </p:nvSpPr>
          <p:spPr>
            <a:xfrm>
              <a:off x="7548840" y="4408560"/>
              <a:ext cx="20142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8"/>
            <p:cNvSpPr/>
            <p:nvPr/>
          </p:nvSpPr>
          <p:spPr>
            <a:xfrm>
              <a:off x="7552440" y="3942720"/>
              <a:ext cx="18698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Times New Roman"/>
                </a:rPr>
                <a:t>LigneCommande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17" name="CustomShape 19"/>
            <p:cNvSpPr/>
            <p:nvPr/>
          </p:nvSpPr>
          <p:spPr>
            <a:xfrm>
              <a:off x="7647120" y="4479120"/>
              <a:ext cx="1311840" cy="106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noCommande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fr-FR" sz="1600" spc="-1" strike="noStrike" u="sng">
                  <a:solidFill>
                    <a:srgbClr val="000000"/>
                  </a:solidFill>
                  <a:uFillTx/>
                  <a:latin typeface="Times New Roman"/>
                </a:rPr>
                <a:t>noProduit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quantité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318" name="Line 20"/>
          <p:cNvSpPr/>
          <p:nvPr/>
        </p:nvSpPr>
        <p:spPr>
          <a:xfrm>
            <a:off x="7810200" y="2341440"/>
            <a:ext cx="0" cy="1576080"/>
          </a:xfrm>
          <a:prstGeom prst="line">
            <a:avLst/>
          </a:prstGeom>
          <a:ln w="9525">
            <a:solidFill>
              <a:srgbClr val="ff0000"/>
            </a:solidFill>
            <a:round/>
            <a:head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1"/>
          <p:cNvSpPr/>
          <p:nvPr/>
        </p:nvSpPr>
        <p:spPr>
          <a:xfrm flipH="1">
            <a:off x="5641560" y="3758040"/>
            <a:ext cx="1440" cy="787680"/>
          </a:xfrm>
          <a:prstGeom prst="line">
            <a:avLst/>
          </a:prstGeom>
          <a:ln w="9525">
            <a:solidFill>
              <a:srgbClr val="ff0000"/>
            </a:solidFill>
            <a:round/>
            <a:head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2"/>
          <p:cNvSpPr/>
          <p:nvPr/>
        </p:nvSpPr>
        <p:spPr>
          <a:xfrm>
            <a:off x="3594240" y="2759760"/>
            <a:ext cx="946800" cy="0"/>
          </a:xfrm>
          <a:prstGeom prst="line">
            <a:avLst/>
          </a:prstGeom>
          <a:ln w="9525">
            <a:solidFill>
              <a:srgbClr val="ff0000"/>
            </a:solidFill>
            <a:round/>
            <a:head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3"/>
          <p:cNvSpPr/>
          <p:nvPr/>
        </p:nvSpPr>
        <p:spPr>
          <a:xfrm>
            <a:off x="7967160" y="2759760"/>
            <a:ext cx="2540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LigneCommande.noProduit=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Produit.noProduit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322" name="Line 24"/>
          <p:cNvSpPr/>
          <p:nvPr/>
        </p:nvSpPr>
        <p:spPr>
          <a:xfrm>
            <a:off x="5667120" y="4545720"/>
            <a:ext cx="1857600" cy="1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5"/>
          <p:cNvSpPr/>
          <p:nvPr/>
        </p:nvSpPr>
        <p:spPr>
          <a:xfrm>
            <a:off x="1697760" y="6009480"/>
            <a:ext cx="9018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condition sur la flèche n'est pas forcément mentionnée lorsque les attributs formant les clés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étrangères ont le même nom que les attributs cibles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4" name="CustomShape 26"/>
          <p:cNvSpPr/>
          <p:nvPr/>
        </p:nvSpPr>
        <p:spPr>
          <a:xfrm>
            <a:off x="4195800" y="4648680"/>
            <a:ext cx="28814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LigneCommande.noCommande=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Commande.noCommande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25" name="CustomShape 27"/>
          <p:cNvSpPr/>
          <p:nvPr/>
        </p:nvSpPr>
        <p:spPr>
          <a:xfrm rot="5400000">
            <a:off x="3077280" y="1547280"/>
            <a:ext cx="20185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Commande.noClient =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Client.noClient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26" name="CustomShape 28"/>
          <p:cNvSpPr/>
          <p:nvPr/>
        </p:nvSpPr>
        <p:spPr>
          <a:xfrm>
            <a:off x="365760" y="177480"/>
            <a:ext cx="59410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Représentation graphique du schéma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27" name="TextShape 2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A26B5D-A9DC-4EC8-8053-2E1B0E9260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63B930-CF74-44EE-B1AC-40339628D69A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146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18" name="TextShape 2"/>
          <p:cNvSpPr txBox="1"/>
          <p:nvPr/>
        </p:nvSpPr>
        <p:spPr>
          <a:xfrm>
            <a:off x="277920" y="216720"/>
            <a:ext cx="9977040" cy="967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Times New Roman"/>
              </a:rPr>
              <a:t>Restriction d’une relation selon une condition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9" name="TextShape 3"/>
          <p:cNvSpPr txBox="1"/>
          <p:nvPr/>
        </p:nvSpPr>
        <p:spPr>
          <a:xfrm>
            <a:off x="876240" y="1237320"/>
            <a:ext cx="11010600" cy="809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Sélectionner les produits dont le prix est inférieur à 20€ et le numéro est supérieur à 30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0" name="CustomShape 4"/>
          <p:cNvSpPr/>
          <p:nvPr/>
        </p:nvSpPr>
        <p:spPr>
          <a:xfrm>
            <a:off x="2133720" y="2057400"/>
            <a:ext cx="7772040" cy="100512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pu &lt; 20 AND noProduit &gt; 30</a:t>
            </a: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  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2221" name="Table 5"/>
          <p:cNvGraphicFramePr/>
          <p:nvPr/>
        </p:nvGraphicFramePr>
        <p:xfrm>
          <a:off x="2711520" y="3895560"/>
          <a:ext cx="4831920" cy="1604520"/>
        </p:xfrm>
        <a:graphic>
          <a:graphicData uri="http://schemas.openxmlformats.org/drawingml/2006/table">
            <a:tbl>
              <a:tblPr/>
              <a:tblGrid>
                <a:gridCol w="1310400"/>
                <a:gridCol w="1801800"/>
                <a:gridCol w="1719720"/>
              </a:tblGrid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noProduit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libellé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pu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Brosse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Tableau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9.99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Visseuse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19.99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2" name="CustomShape 6"/>
          <p:cNvSpPr/>
          <p:nvPr/>
        </p:nvSpPr>
        <p:spPr>
          <a:xfrm>
            <a:off x="7848720" y="3870360"/>
            <a:ext cx="16761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Exp. algéb.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équivalente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23" name="CustomShape 7"/>
          <p:cNvSpPr/>
          <p:nvPr/>
        </p:nvSpPr>
        <p:spPr>
          <a:xfrm>
            <a:off x="7696080" y="3657600"/>
            <a:ext cx="1904760" cy="1294920"/>
          </a:xfrm>
          <a:prstGeom prst="star8">
            <a:avLst>
              <a:gd name="adj" fmla="val 38250"/>
            </a:avLst>
          </a:prstGeom>
          <a:noFill/>
          <a:ln w="9525">
            <a:solidFill>
              <a:schemeClr val="tx1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Line 8"/>
          <p:cNvSpPr/>
          <p:nvPr/>
        </p:nvSpPr>
        <p:spPr>
          <a:xfrm flipV="1">
            <a:off x="8610480" y="32004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Line 9"/>
          <p:cNvSpPr/>
          <p:nvPr/>
        </p:nvSpPr>
        <p:spPr>
          <a:xfrm flipV="1">
            <a:off x="8762760" y="4952880"/>
            <a:ext cx="0" cy="852120"/>
          </a:xfrm>
          <a:prstGeom prst="line">
            <a:avLst/>
          </a:prstGeom>
          <a:ln w="28575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6" name="CustomShape 10"/>
          <p:cNvSpPr/>
          <p:nvPr/>
        </p:nvSpPr>
        <p:spPr>
          <a:xfrm>
            <a:off x="2259000" y="5786280"/>
            <a:ext cx="6408360" cy="456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RESTRICT(Produit, pu&lt;20 ET noProduit &gt; 30)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27" name="CustomShape 11"/>
          <p:cNvSpPr/>
          <p:nvPr/>
        </p:nvSpPr>
        <p:spPr>
          <a:xfrm>
            <a:off x="5024520" y="3286080"/>
            <a:ext cx="484200" cy="499680"/>
          </a:xfrm>
          <a:prstGeom prst="down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69F6D1-3D73-4207-86AF-92D40C175565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150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29" name="TextShape 2"/>
          <p:cNvSpPr txBox="1"/>
          <p:nvPr/>
        </p:nvSpPr>
        <p:spPr>
          <a:xfrm>
            <a:off x="283680" y="349200"/>
            <a:ext cx="1012464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Syntaxe d'une condition de restriction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0" name="CustomShape 3"/>
          <p:cNvSpPr/>
          <p:nvPr/>
        </p:nvSpPr>
        <p:spPr>
          <a:xfrm>
            <a:off x="1981080" y="1371600"/>
            <a:ext cx="6705360" cy="1142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1" name="CustomShape 4"/>
          <p:cNvSpPr/>
          <p:nvPr/>
        </p:nvSpPr>
        <p:spPr>
          <a:xfrm>
            <a:off x="2057400" y="3276720"/>
            <a:ext cx="7924320" cy="685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2" name="CustomShape 5"/>
          <p:cNvSpPr/>
          <p:nvPr/>
        </p:nvSpPr>
        <p:spPr>
          <a:xfrm>
            <a:off x="1905120" y="4419720"/>
            <a:ext cx="8076960" cy="1828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3" name="TextShape 6"/>
          <p:cNvSpPr txBox="1"/>
          <p:nvPr/>
        </p:nvSpPr>
        <p:spPr>
          <a:xfrm>
            <a:off x="685800" y="1509840"/>
            <a:ext cx="8000640" cy="5028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SELECT  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 * 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 Relation(s)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</a:rPr>
              <a:t>condition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Forme de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condition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conditionSimple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| (condition) | NOT (condition) | condition {AND|OR} condition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Forme de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conditionSimple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expression1  {=|&lt;|&gt;|&lt;=|&gt;=|&lt;&gt;|!=} expression2 |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expression1 [NOT]BETWEEN expression2 AND expression3 |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expression IS [NOT] NULL |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expression [NOT] IN list |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expression [NOT] LIKE patron [ESCAPE character]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E3CAD9-60A9-407D-BB5A-FEA2E8D32395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151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35" name="TextShape 2"/>
          <p:cNvSpPr txBox="1"/>
          <p:nvPr/>
        </p:nvSpPr>
        <p:spPr>
          <a:xfrm>
            <a:off x="126360" y="95400"/>
            <a:ext cx="7772040" cy="761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Exemples de restrictions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6" name="CustomShape 3"/>
          <p:cNvSpPr/>
          <p:nvPr/>
        </p:nvSpPr>
        <p:spPr>
          <a:xfrm>
            <a:off x="2438280" y="1905120"/>
            <a:ext cx="6781320" cy="1142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7" name="CustomShape 4"/>
          <p:cNvSpPr/>
          <p:nvPr/>
        </p:nvSpPr>
        <p:spPr>
          <a:xfrm>
            <a:off x="2438280" y="5029200"/>
            <a:ext cx="6933960" cy="121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CustomShape 5"/>
          <p:cNvSpPr/>
          <p:nvPr/>
        </p:nvSpPr>
        <p:spPr>
          <a:xfrm>
            <a:off x="2438280" y="3276720"/>
            <a:ext cx="6781320" cy="1294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9" name="TextShape 6"/>
          <p:cNvSpPr txBox="1"/>
          <p:nvPr/>
        </p:nvSpPr>
        <p:spPr>
          <a:xfrm>
            <a:off x="367920" y="934920"/>
            <a:ext cx="10157040" cy="5571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Produits dont le prix est compris entre 50 et 100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€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*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Produit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pu &gt;= 50 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pu &lt;= 100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*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Produit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pu 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BETWEEN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50 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100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Produits dont le prix est inférieur à 50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€ ou supérieur à 100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€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*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Produit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pu &lt; 50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OR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pu &gt; 100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Commandes en quantité inconnue (null)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*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quantité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IS  NULL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82760" indent="279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A814F0-CFAE-4BCA-8692-0A9A901859B6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152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41" name="TextShape 2"/>
          <p:cNvSpPr txBox="1"/>
          <p:nvPr/>
        </p:nvSpPr>
        <p:spPr>
          <a:xfrm>
            <a:off x="533520" y="348480"/>
            <a:ext cx="8076960" cy="761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Comparer des chaînes de caractères (LIKE)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2" name="CustomShape 3"/>
          <p:cNvSpPr/>
          <p:nvPr/>
        </p:nvSpPr>
        <p:spPr>
          <a:xfrm>
            <a:off x="2743200" y="1676520"/>
            <a:ext cx="4419360" cy="1066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3" name="CustomShape 4"/>
          <p:cNvSpPr/>
          <p:nvPr/>
        </p:nvSpPr>
        <p:spPr>
          <a:xfrm>
            <a:off x="2895480" y="3429000"/>
            <a:ext cx="4419360" cy="1066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TextShape 5"/>
          <p:cNvSpPr txBox="1"/>
          <p:nvPr/>
        </p:nvSpPr>
        <p:spPr>
          <a:xfrm>
            <a:off x="495360" y="1311480"/>
            <a:ext cx="10508760" cy="3928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Clients dont le nom commence par B, se termine par B et contient au moins 3 caractères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nom  LIKE   "B_%B"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 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LIKE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recherche des chaînes de caractères correspondant à un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motif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où 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%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: désigne une suite de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zéro à n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caractères quelconques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_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  désigne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un et un seul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caractère quelconque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N.B.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: par défaut, le caractère d’échappement  est   </a:t>
            </a: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\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5" name="CustomShape 6"/>
          <p:cNvSpPr/>
          <p:nvPr/>
        </p:nvSpPr>
        <p:spPr>
          <a:xfrm>
            <a:off x="428760" y="5338440"/>
            <a:ext cx="8286480" cy="1187640"/>
          </a:xfrm>
          <a:prstGeom prst="rect">
            <a:avLst/>
          </a:prstGeom>
          <a:noFill/>
          <a:ln w="0">
            <a:solidFill>
              <a:schemeClr val="bg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Tester :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SELECT "a" = "a ", "a" LIKE "a " ,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SELECT "David!" LIKE "David\_",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SELECT    "David_"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LIKE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"David$_"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ESCAPE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"$",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B6F253-F0FF-4140-AE47-3D9DB8047AC3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153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47" name="TextShape 2"/>
          <p:cNvSpPr txBox="1"/>
          <p:nvPr/>
        </p:nvSpPr>
        <p:spPr>
          <a:xfrm>
            <a:off x="828360" y="228600"/>
            <a:ext cx="7772040" cy="83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Opérateur IN : appartenance à une liste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8" name="CustomShape 3"/>
          <p:cNvSpPr/>
          <p:nvPr/>
        </p:nvSpPr>
        <p:spPr>
          <a:xfrm>
            <a:off x="2743200" y="1905120"/>
            <a:ext cx="7009920" cy="1294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9" name="CustomShape 4"/>
          <p:cNvSpPr/>
          <p:nvPr/>
        </p:nvSpPr>
        <p:spPr>
          <a:xfrm>
            <a:off x="2666880" y="4419720"/>
            <a:ext cx="7238520" cy="1599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TextShape 5"/>
          <p:cNvSpPr txBox="1"/>
          <p:nvPr/>
        </p:nvSpPr>
        <p:spPr>
          <a:xfrm>
            <a:off x="599760" y="1295280"/>
            <a:ext cx="815292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Prénom des clients dont le nom est Dupont, Durant  ou Martin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prénom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nom 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("Dupond", "Durant", "Martin")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Prénom des clients dont le nom n'est pas dans l'ensemble {Dupont, Durant, Martin}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prénom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nom 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NOT   IN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("Dupond", "Durant", "Martin")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TextShape 1"/>
          <p:cNvSpPr txBox="1"/>
          <p:nvPr/>
        </p:nvSpPr>
        <p:spPr>
          <a:xfrm>
            <a:off x="7365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166541-5E7B-4530-9D85-68DE090FC708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52" name="TextShape 2"/>
          <p:cNvSpPr txBox="1"/>
          <p:nvPr/>
        </p:nvSpPr>
        <p:spPr>
          <a:xfrm>
            <a:off x="688320" y="146520"/>
            <a:ext cx="6324120" cy="8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Restriction et projection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3" name="CustomShape 3"/>
          <p:cNvSpPr/>
          <p:nvPr/>
        </p:nvSpPr>
        <p:spPr>
          <a:xfrm>
            <a:off x="1040760" y="2286000"/>
            <a:ext cx="6019560" cy="121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TextShape 4"/>
          <p:cNvSpPr txBox="1"/>
          <p:nvPr/>
        </p:nvSpPr>
        <p:spPr>
          <a:xfrm>
            <a:off x="564480" y="1376280"/>
            <a:ext cx="112269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Trouver les noClient et dateCde des Commandes dont la quantité est supérieure à 5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(sans doublon)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DISTINCT noClient, dateCde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Commande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qte &gt; 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55" name="Table 5"/>
          <p:cNvGraphicFramePr/>
          <p:nvPr/>
        </p:nvGraphicFramePr>
        <p:xfrm>
          <a:off x="1955160" y="3987360"/>
          <a:ext cx="3733560" cy="1584000"/>
        </p:xfrm>
        <a:graphic>
          <a:graphicData uri="http://schemas.openxmlformats.org/drawingml/2006/table">
            <a:tbl>
              <a:tblPr/>
              <a:tblGrid>
                <a:gridCol w="1520640"/>
                <a:gridCol w="2212920"/>
              </a:tblGrid>
              <a:tr h="3960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noClient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dateCde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25/2/2005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30/1/2005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6" name="CustomShape 6"/>
          <p:cNvSpPr/>
          <p:nvPr/>
        </p:nvSpPr>
        <p:spPr>
          <a:xfrm>
            <a:off x="6628680" y="4419720"/>
            <a:ext cx="14810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Exp. Algébr.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équivalente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57" name="Line 7"/>
          <p:cNvSpPr/>
          <p:nvPr/>
        </p:nvSpPr>
        <p:spPr>
          <a:xfrm flipV="1">
            <a:off x="6984360" y="5181480"/>
            <a:ext cx="0" cy="457200"/>
          </a:xfrm>
          <a:prstGeom prst="line">
            <a:avLst/>
          </a:prstGeom>
          <a:ln w="127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8"/>
          <p:cNvSpPr/>
          <p:nvPr/>
        </p:nvSpPr>
        <p:spPr>
          <a:xfrm>
            <a:off x="6222600" y="4114800"/>
            <a:ext cx="2209320" cy="1218960"/>
          </a:xfrm>
          <a:prstGeom prst="star8">
            <a:avLst>
              <a:gd name="adj" fmla="val 38250"/>
            </a:avLst>
          </a:prstGeom>
          <a:noFill/>
          <a:ln w="9525">
            <a:solidFill>
              <a:schemeClr val="tx1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Line 9"/>
          <p:cNvSpPr/>
          <p:nvPr/>
        </p:nvSpPr>
        <p:spPr>
          <a:xfrm flipV="1">
            <a:off x="6908040" y="3524400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10"/>
          <p:cNvSpPr/>
          <p:nvPr/>
        </p:nvSpPr>
        <p:spPr>
          <a:xfrm>
            <a:off x="564480" y="5824800"/>
            <a:ext cx="8286480" cy="4255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fr-FR" sz="2200" spc="-1" strike="noStrike">
                <a:solidFill>
                  <a:srgbClr val="000000"/>
                </a:solidFill>
                <a:latin typeface="Garamond"/>
              </a:rPr>
              <a:t>PROJECT(RESTRICT(Commande, qte&gt;5)), noClient, dateCde)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61" name="CustomShape 11"/>
          <p:cNvSpPr/>
          <p:nvPr/>
        </p:nvSpPr>
        <p:spPr>
          <a:xfrm>
            <a:off x="3850560" y="351972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CustomShape 12"/>
          <p:cNvSpPr/>
          <p:nvPr/>
        </p:nvSpPr>
        <p:spPr>
          <a:xfrm>
            <a:off x="478800" y="2320920"/>
            <a:ext cx="7143480" cy="12139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TextShape 1"/>
          <p:cNvSpPr txBox="1"/>
          <p:nvPr/>
        </p:nvSpPr>
        <p:spPr>
          <a:xfrm>
            <a:off x="6995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CE6940-F974-4508-9850-A2AF04FC1C1E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64" name="TextShape 2"/>
          <p:cNvSpPr txBox="1"/>
          <p:nvPr/>
        </p:nvSpPr>
        <p:spPr>
          <a:xfrm>
            <a:off x="366480" y="111240"/>
            <a:ext cx="7772040" cy="8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Produit cartésien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5" name="CustomShape 3"/>
          <p:cNvSpPr/>
          <p:nvPr/>
        </p:nvSpPr>
        <p:spPr>
          <a:xfrm>
            <a:off x="595080" y="3733920"/>
            <a:ext cx="5638320" cy="121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6" name="TextShape 4"/>
          <p:cNvSpPr txBox="1"/>
          <p:nvPr/>
        </p:nvSpPr>
        <p:spPr>
          <a:xfrm>
            <a:off x="366480" y="1219320"/>
            <a:ext cx="10301400" cy="3885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relation1, relation2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Ex. Produire toutes les combinaisons possibles de Client et de Commande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*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Client, Commande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7" name="CustomShape 5"/>
          <p:cNvSpPr/>
          <p:nvPr/>
        </p:nvSpPr>
        <p:spPr>
          <a:xfrm>
            <a:off x="765000" y="5638680"/>
            <a:ext cx="4630320" cy="456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PRODUCT(Client , Commande)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68" name="CustomShape 6"/>
          <p:cNvSpPr/>
          <p:nvPr/>
        </p:nvSpPr>
        <p:spPr>
          <a:xfrm>
            <a:off x="6471720" y="4876920"/>
            <a:ext cx="14810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Exp. Algébr.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Garamond"/>
              </a:rPr>
              <a:t>équivalente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69" name="CustomShape 7"/>
          <p:cNvSpPr/>
          <p:nvPr/>
        </p:nvSpPr>
        <p:spPr>
          <a:xfrm>
            <a:off x="6233760" y="4429080"/>
            <a:ext cx="1828440" cy="1599840"/>
          </a:xfrm>
          <a:prstGeom prst="star8">
            <a:avLst>
              <a:gd name="adj" fmla="val 38250"/>
            </a:avLst>
          </a:prstGeom>
          <a:noFill/>
          <a:ln w="9525">
            <a:solidFill>
              <a:schemeClr val="tx1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0" name="Line 8"/>
          <p:cNvSpPr/>
          <p:nvPr/>
        </p:nvSpPr>
        <p:spPr>
          <a:xfrm flipV="1">
            <a:off x="7071840" y="4071600"/>
            <a:ext cx="0" cy="381240"/>
          </a:xfrm>
          <a:prstGeom prst="line">
            <a:avLst/>
          </a:prstGeom>
          <a:ln w="1270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1" name="Line 9"/>
          <p:cNvSpPr/>
          <p:nvPr/>
        </p:nvSpPr>
        <p:spPr>
          <a:xfrm>
            <a:off x="6386040" y="40716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2" name="Line 10"/>
          <p:cNvSpPr/>
          <p:nvPr/>
        </p:nvSpPr>
        <p:spPr>
          <a:xfrm flipH="1">
            <a:off x="5395320" y="5715000"/>
            <a:ext cx="1143000" cy="0"/>
          </a:xfrm>
          <a:prstGeom prst="line">
            <a:avLst/>
          </a:prstGeom>
          <a:ln w="127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3" name="CustomShape 11"/>
          <p:cNvSpPr/>
          <p:nvPr/>
        </p:nvSpPr>
        <p:spPr>
          <a:xfrm>
            <a:off x="576360" y="3500280"/>
            <a:ext cx="5714640" cy="9522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TextShape 1"/>
          <p:cNvSpPr txBox="1"/>
          <p:nvPr/>
        </p:nvSpPr>
        <p:spPr>
          <a:xfrm>
            <a:off x="351000" y="129600"/>
            <a:ext cx="5352840" cy="800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Jointure avec </a:t>
            </a: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JOIN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5" name="TextShape 2"/>
          <p:cNvSpPr txBox="1"/>
          <p:nvPr/>
        </p:nvSpPr>
        <p:spPr>
          <a:xfrm>
            <a:off x="251640" y="2422800"/>
            <a:ext cx="11743920" cy="1999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SELECT [DISTINCT] </a:t>
            </a:r>
            <a:r>
              <a:rPr b="0" i="1" lang="fr-FR" sz="2400" spc="-1" strike="noStrike">
                <a:solidFill>
                  <a:srgbClr val="767171"/>
                </a:solidFill>
                <a:latin typeface="Courier New"/>
              </a:rPr>
              <a:t>expr1</a:t>
            </a: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 , </a:t>
            </a:r>
            <a:r>
              <a:rPr b="0" i="1" lang="fr-FR" sz="2400" spc="-1" strike="noStrike">
                <a:solidFill>
                  <a:srgbClr val="767171"/>
                </a:solidFill>
                <a:latin typeface="Courier New"/>
              </a:rPr>
              <a:t>expr2</a:t>
            </a: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 ...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FROM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table1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JOIN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table2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ON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condition1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[JOIN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table3 ON condition2 … ]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afabab"/>
                </a:solidFill>
                <a:latin typeface="Courier New"/>
              </a:rPr>
              <a:t>[WHERE </a:t>
            </a:r>
            <a:r>
              <a:rPr b="0" i="1" lang="fr-FR" sz="2400" spc="-1" strike="noStrike">
                <a:solidFill>
                  <a:srgbClr val="afabab"/>
                </a:solidFill>
                <a:latin typeface="Courier New"/>
              </a:rPr>
              <a:t>condition …</a:t>
            </a:r>
            <a:r>
              <a:rPr b="0" lang="fr-FR" sz="2400" spc="-1" strike="noStrike">
                <a:solidFill>
                  <a:srgbClr val="afabab"/>
                </a:solidFill>
                <a:latin typeface="Courier New"/>
              </a:rPr>
              <a:t>]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C9C876-6848-4C80-828E-F51481C12F6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77" name="CustomShape 4"/>
          <p:cNvSpPr/>
          <p:nvPr/>
        </p:nvSpPr>
        <p:spPr>
          <a:xfrm>
            <a:off x="251640" y="4675680"/>
            <a:ext cx="11743920" cy="19195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SELECT [DISTINCT] </a:t>
            </a:r>
            <a:r>
              <a:rPr b="0" i="1" lang="fr-FR" sz="2400" spc="-1" strike="noStrike">
                <a:solidFill>
                  <a:srgbClr val="767171"/>
                </a:solidFill>
                <a:latin typeface="Courier New"/>
              </a:rPr>
              <a:t>expr1</a:t>
            </a: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 , </a:t>
            </a:r>
            <a:r>
              <a:rPr b="0" i="1" lang="fr-FR" sz="2400" spc="-1" strike="noStrike">
                <a:solidFill>
                  <a:srgbClr val="767171"/>
                </a:solidFill>
                <a:latin typeface="Courier New"/>
              </a:rPr>
              <a:t>expr2</a:t>
            </a: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 ...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767171"/>
                </a:solidFill>
                <a:latin typeface="Courier New"/>
              </a:rPr>
              <a:t>FROM </a:t>
            </a:r>
            <a:endParaRPr b="0" lang="fr-FR" sz="2400" spc="-1" strike="noStrike"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Courier New"/>
              </a:rPr>
              <a:t>table1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JOIN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table2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USING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(liste_attr1)[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JOIN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table3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USING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(liste_attr2)… ]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afabab"/>
                </a:solidFill>
                <a:latin typeface="Courier New"/>
              </a:rPr>
              <a:t>[WHERE </a:t>
            </a:r>
            <a:r>
              <a:rPr b="0" i="1" lang="fr-FR" sz="2400" spc="-1" strike="noStrike">
                <a:solidFill>
                  <a:srgbClr val="afabab"/>
                </a:solidFill>
                <a:latin typeface="Courier New"/>
              </a:rPr>
              <a:t>condition …</a:t>
            </a:r>
            <a:r>
              <a:rPr b="0" lang="fr-FR" sz="2400" spc="-1" strike="noStrike">
                <a:solidFill>
                  <a:srgbClr val="afabab"/>
                </a:solidFill>
                <a:latin typeface="Courier New"/>
              </a:rPr>
              <a:t>]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278" name="CustomShape 5"/>
          <p:cNvSpPr/>
          <p:nvPr/>
        </p:nvSpPr>
        <p:spPr>
          <a:xfrm>
            <a:off x="351000" y="1073160"/>
            <a:ext cx="1151388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 possibilités :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a) on fournit une condition de jointure (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b)  on fournit une liste d’attributs de jointure (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USING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TextShape 1"/>
          <p:cNvSpPr txBox="1"/>
          <p:nvPr/>
        </p:nvSpPr>
        <p:spPr>
          <a:xfrm>
            <a:off x="7621200" y="640296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C290B9C-0A53-4D8B-981D-F0DCF5FBA7C2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80" name="TextShape 2"/>
          <p:cNvSpPr txBox="1"/>
          <p:nvPr/>
        </p:nvSpPr>
        <p:spPr>
          <a:xfrm>
            <a:off x="390240" y="174960"/>
            <a:ext cx="6324120" cy="681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Utilisation d'alias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1" name="TextShape 3"/>
          <p:cNvSpPr txBox="1"/>
          <p:nvPr/>
        </p:nvSpPr>
        <p:spPr>
          <a:xfrm>
            <a:off x="725040" y="1091880"/>
            <a:ext cx="8784720" cy="2646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Utilisation d’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alias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pour alléger l’écriture de requêtes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Liste des fournisseurs qui habitent la même ville que le client  n° 1234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f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.noFournisseur,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f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.raisonSociale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Client </a:t>
            </a:r>
            <a:r>
              <a:rPr b="1" lang="fr-FR" sz="2000" spc="-1" strike="noStrike">
                <a:solidFill>
                  <a:srgbClr val="ff9933"/>
                </a:solidFill>
                <a:latin typeface="Calibri"/>
              </a:rPr>
              <a:t>c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   Fournisseur </a:t>
            </a:r>
            <a:r>
              <a:rPr b="1" lang="fr-FR" sz="2000" spc="-1" strike="noStrike">
                <a:solidFill>
                  <a:srgbClr val="ff9933"/>
                </a:solidFill>
                <a:latin typeface="Calibri"/>
              </a:rPr>
              <a:t>f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 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ville =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f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villeFournisseur)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.noClient = 1234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257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2" name="CustomShape 4"/>
          <p:cNvSpPr/>
          <p:nvPr/>
        </p:nvSpPr>
        <p:spPr>
          <a:xfrm>
            <a:off x="973440" y="2028960"/>
            <a:ext cx="8535960" cy="15883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3" name="CustomShape 5"/>
          <p:cNvSpPr/>
          <p:nvPr/>
        </p:nvSpPr>
        <p:spPr>
          <a:xfrm>
            <a:off x="591840" y="3739320"/>
            <a:ext cx="11197800" cy="28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825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alias sont nécessaires en cas d’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auto-jointure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(jointure d’une table avec elle-même)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Numéro des client ayant commandé au moins deux fois le même produit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DISTINCT 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.noClient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Commande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Commande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co2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(co1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.noClient =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.noClient AND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.noProduit =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.noProduit AND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.dateCde != </a:t>
            </a:r>
            <a:r>
              <a:rPr b="0" lang="fr-FR" sz="2000" spc="-1" strike="noStrike">
                <a:solidFill>
                  <a:srgbClr val="ff9933"/>
                </a:solidFill>
                <a:latin typeface="Calibri"/>
              </a:rPr>
              <a:t>co2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.dateCde)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84" name="CustomShape 6"/>
          <p:cNvSpPr/>
          <p:nvPr/>
        </p:nvSpPr>
        <p:spPr>
          <a:xfrm>
            <a:off x="1013040" y="4725000"/>
            <a:ext cx="7560360" cy="18331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TextShape 1"/>
          <p:cNvSpPr txBox="1"/>
          <p:nvPr/>
        </p:nvSpPr>
        <p:spPr>
          <a:xfrm>
            <a:off x="76183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15C983-4684-4B2C-AB46-0B7B3678E45D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86" name="CustomShape 2"/>
          <p:cNvSpPr/>
          <p:nvPr/>
        </p:nvSpPr>
        <p:spPr>
          <a:xfrm>
            <a:off x="1293840" y="3276720"/>
            <a:ext cx="7238520" cy="1371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7" name="TextShape 3"/>
          <p:cNvSpPr txBox="1"/>
          <p:nvPr/>
        </p:nvSpPr>
        <p:spPr>
          <a:xfrm>
            <a:off x="460440" y="246600"/>
            <a:ext cx="754344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Exemple de jointure sur 3 tables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8" name="TextShape 4"/>
          <p:cNvSpPr txBox="1"/>
          <p:nvPr/>
        </p:nvSpPr>
        <p:spPr>
          <a:xfrm>
            <a:off x="603360" y="1292760"/>
            <a:ext cx="10661040" cy="3979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Libellé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prix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des produits achetés par des clients qui habitent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Reims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Produit.libellé, Produit.prixUnitaire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Client </a:t>
            </a:r>
            <a:r>
              <a:rPr b="1" lang="fr-FR" sz="2000" spc="-1" strike="noStrike">
                <a:solidFill>
                  <a:srgbClr val="c55a11"/>
                </a:solidFill>
                <a:latin typeface="Courier New"/>
              </a:rPr>
              <a:t>JOIN</a:t>
            </a:r>
            <a:r>
              <a:rPr b="0" lang="fr-FR" sz="2000" spc="-1" strike="noStrike">
                <a:solidFill>
                  <a:srgbClr val="c55a11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Commande </a:t>
            </a:r>
            <a:r>
              <a:rPr b="1" lang="fr-FR" sz="2000" spc="-1" strike="noStrike">
                <a:solidFill>
                  <a:srgbClr val="c55a11"/>
                </a:solidFill>
                <a:latin typeface="Courier New"/>
              </a:rPr>
              <a:t>USING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(noClient)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70ad47"/>
                </a:solidFill>
                <a:latin typeface="Courier New"/>
              </a:rPr>
              <a:t>JOIN</a:t>
            </a:r>
            <a:r>
              <a:rPr b="0" lang="fr-FR" sz="2000" spc="-1" strike="noStrike">
                <a:solidFill>
                  <a:srgbClr val="70ad47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 </a:t>
            </a:r>
            <a:r>
              <a:rPr b="1" lang="fr-FR" sz="2000" spc="-1" strike="noStrike">
                <a:solidFill>
                  <a:srgbClr val="70ad47"/>
                </a:solidFill>
                <a:latin typeface="Courier New"/>
              </a:rPr>
              <a:t>USING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(noProduit)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 upper(Client.ville) = "REIMS"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9" name="CustomShape 5"/>
          <p:cNvSpPr/>
          <p:nvPr/>
        </p:nvSpPr>
        <p:spPr>
          <a:xfrm>
            <a:off x="1031760" y="2349000"/>
            <a:ext cx="7500600" cy="19058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63680" y="1196640"/>
            <a:ext cx="8229240" cy="4929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Personne (noP, nomP,  age, sexe)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Parent_Enfant (noParent, noEnfant)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Enfant_Ecole (noEnfant, école)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N.B. :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noP, noParent, noEnfant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sont des n° de personnes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domaine(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noParent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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domaine(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domaine(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noEnfant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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domaine(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Clés primaires ? Clés étrangères 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Représentation graphique du schéma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63680" y="116640"/>
            <a:ext cx="8229240" cy="863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Times New Roman"/>
              </a:rPr>
              <a:t>BD Famille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BB03AC-D56E-4E08-BD9B-DF0156DBF1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TextShape 1"/>
          <p:cNvSpPr txBox="1"/>
          <p:nvPr/>
        </p:nvSpPr>
        <p:spPr>
          <a:xfrm>
            <a:off x="233640" y="188640"/>
            <a:ext cx="6950880" cy="954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Jointure naturelle :  NATURAL JOIN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1" name="TextShape 2"/>
          <p:cNvSpPr txBox="1"/>
          <p:nvPr/>
        </p:nvSpPr>
        <p:spPr>
          <a:xfrm>
            <a:off x="405720" y="1562760"/>
            <a:ext cx="8643600" cy="2021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767171"/>
                </a:solidFill>
                <a:latin typeface="Courier New"/>
              </a:rPr>
              <a:t>SELECT [DISTINCT] </a:t>
            </a:r>
            <a:r>
              <a:rPr b="0" i="1" lang="fr-FR" sz="2000" spc="-1" strike="noStrike">
                <a:solidFill>
                  <a:srgbClr val="767171"/>
                </a:solidFill>
                <a:latin typeface="Courier New"/>
              </a:rPr>
              <a:t>expr1,</a:t>
            </a:r>
            <a:r>
              <a:rPr b="0" lang="fr-FR" sz="2000" spc="-1" strike="noStrike">
                <a:solidFill>
                  <a:srgbClr val="767171"/>
                </a:solidFill>
                <a:latin typeface="Courier New"/>
              </a:rPr>
              <a:t> </a:t>
            </a:r>
            <a:r>
              <a:rPr b="0" i="1" lang="fr-FR" sz="2000" spc="-1" strike="noStrike">
                <a:solidFill>
                  <a:srgbClr val="767171"/>
                </a:solidFill>
                <a:latin typeface="Courier New"/>
              </a:rPr>
              <a:t>expr2</a:t>
            </a:r>
            <a:r>
              <a:rPr b="0" lang="fr-FR" sz="2000" spc="-1" strike="noStrike">
                <a:solidFill>
                  <a:srgbClr val="767171"/>
                </a:solidFill>
                <a:latin typeface="Courier New"/>
              </a:rPr>
              <a:t> ...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767171"/>
                </a:solidFill>
                <a:latin typeface="Courier New"/>
              </a:rPr>
              <a:t>FROM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table_name </a:t>
            </a:r>
            <a:r>
              <a:rPr b="1" lang="fr-FR" sz="1900" spc="-1" strike="noStrike">
                <a:solidFill>
                  <a:srgbClr val="000000"/>
                </a:solidFill>
                <a:latin typeface="Courier New"/>
              </a:rPr>
              <a:t>NATURAL JOIN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 table_name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afabab"/>
                </a:solidFill>
                <a:latin typeface="Courier New"/>
              </a:rPr>
              <a:t>[WHERE </a:t>
            </a:r>
            <a:r>
              <a:rPr b="0" i="1" lang="fr-FR" sz="2200" spc="-1" strike="noStrike">
                <a:solidFill>
                  <a:srgbClr val="afabab"/>
                </a:solidFill>
                <a:latin typeface="Courier New"/>
              </a:rPr>
              <a:t>condition </a:t>
            </a:r>
            <a:r>
              <a:rPr b="0" lang="fr-FR" sz="2200" spc="-1" strike="noStrike">
                <a:solidFill>
                  <a:srgbClr val="afabab"/>
                </a:solidFill>
                <a:latin typeface="Courier New"/>
              </a:rPr>
              <a:t>]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afabab"/>
                </a:solidFill>
                <a:latin typeface="Courier New"/>
              </a:rPr>
              <a:t>[GROUP BY </a:t>
            </a:r>
            <a:r>
              <a:rPr b="0" lang="fr-FR" sz="2000" spc="-1" strike="noStrike">
                <a:solidFill>
                  <a:srgbClr val="afabab"/>
                </a:solidFill>
                <a:latin typeface="Courier New"/>
              </a:rPr>
              <a:t>…]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afabab"/>
                </a:solidFill>
                <a:latin typeface="Courier New"/>
              </a:rPr>
              <a:t>...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B015552-15F4-4A4F-94B0-2CA6E7E2BE4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293" name="CustomShape 4"/>
          <p:cNvSpPr/>
          <p:nvPr/>
        </p:nvSpPr>
        <p:spPr>
          <a:xfrm>
            <a:off x="519120" y="4055400"/>
            <a:ext cx="1029492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Equivalente à la jointure en utilisant tous les attributs communs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94" name="CustomShape 5"/>
          <p:cNvSpPr/>
          <p:nvPr/>
        </p:nvSpPr>
        <p:spPr>
          <a:xfrm>
            <a:off x="795960" y="4920840"/>
            <a:ext cx="835128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Produit.libellé, Produit.prixUnitaire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Client </a:t>
            </a:r>
            <a:r>
              <a:rPr b="1" lang="fr-FR" sz="2000" spc="-1" strike="noStrike">
                <a:solidFill>
                  <a:srgbClr val="ed7d31"/>
                </a:solidFill>
                <a:latin typeface="Courier New"/>
              </a:rPr>
              <a:t>NATURAL JOIN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Commande </a:t>
            </a:r>
            <a:r>
              <a:rPr b="1" lang="fr-FR" sz="2000" spc="-1" strike="noStrike">
                <a:solidFill>
                  <a:srgbClr val="70ad47"/>
                </a:solidFill>
                <a:latin typeface="Courier New"/>
              </a:rPr>
              <a:t>NATURAL JOIN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 WHERE upper(Client.ville) = "REIMS"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TextShape 1"/>
          <p:cNvSpPr txBox="1"/>
          <p:nvPr/>
        </p:nvSpPr>
        <p:spPr>
          <a:xfrm>
            <a:off x="86688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168143-811B-4618-86E1-E54E1623FCA2}" type="slidenum">
              <a:rPr b="0" lang="fr-FR" sz="14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296" name="TextShape 2"/>
          <p:cNvSpPr txBox="1"/>
          <p:nvPr/>
        </p:nvSpPr>
        <p:spPr>
          <a:xfrm>
            <a:off x="314280" y="304920"/>
            <a:ext cx="700992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Exemples de jointures (1/3)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7" name="TextShape 3"/>
          <p:cNvSpPr txBox="1"/>
          <p:nvPr/>
        </p:nvSpPr>
        <p:spPr>
          <a:xfrm>
            <a:off x="261360" y="1214280"/>
            <a:ext cx="6576120" cy="2356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Liste des  commandes avec le nom du client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nom, Client.noClient, noProduit,    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dateCde,quantité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JOIN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Client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USING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(noClient);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8" name="Line 4"/>
          <p:cNvSpPr/>
          <p:nvPr/>
        </p:nvSpPr>
        <p:spPr>
          <a:xfrm flipV="1">
            <a:off x="7940160" y="2323800"/>
            <a:ext cx="0" cy="53352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CustomShape 5"/>
          <p:cNvSpPr/>
          <p:nvPr/>
        </p:nvSpPr>
        <p:spPr>
          <a:xfrm>
            <a:off x="6802920" y="4648320"/>
            <a:ext cx="1237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Commande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0" name="CustomShape 6"/>
          <p:cNvSpPr/>
          <p:nvPr/>
        </p:nvSpPr>
        <p:spPr>
          <a:xfrm>
            <a:off x="8324640" y="4648320"/>
            <a:ext cx="741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1" name="CustomShape 7"/>
          <p:cNvSpPr/>
          <p:nvPr/>
        </p:nvSpPr>
        <p:spPr>
          <a:xfrm>
            <a:off x="8297640" y="1920960"/>
            <a:ext cx="3289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PROJECT (R1, nom...quantité)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2302" name="Group 8"/>
          <p:cNvGrpSpPr/>
          <p:nvPr/>
        </p:nvGrpSpPr>
        <p:grpSpPr>
          <a:xfrm>
            <a:off x="7440120" y="1800000"/>
            <a:ext cx="928800" cy="485640"/>
            <a:chOff x="7440120" y="1800000"/>
            <a:chExt cx="928800" cy="485640"/>
          </a:xfrm>
        </p:grpSpPr>
        <p:sp>
          <p:nvSpPr>
            <p:cNvPr id="2303" name="Line 9"/>
            <p:cNvSpPr/>
            <p:nvPr/>
          </p:nvSpPr>
          <p:spPr>
            <a:xfrm>
              <a:off x="7572600" y="1800000"/>
              <a:ext cx="663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Line 10"/>
            <p:cNvSpPr/>
            <p:nvPr/>
          </p:nvSpPr>
          <p:spPr>
            <a:xfrm>
              <a:off x="7440120" y="2285640"/>
              <a:ext cx="928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Line 11"/>
            <p:cNvSpPr/>
            <p:nvPr/>
          </p:nvSpPr>
          <p:spPr>
            <a:xfrm flipH="1">
              <a:off x="7440120" y="1800000"/>
              <a:ext cx="132480" cy="485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Line 12"/>
            <p:cNvSpPr/>
            <p:nvPr/>
          </p:nvSpPr>
          <p:spPr>
            <a:xfrm>
              <a:off x="8236080" y="1800000"/>
              <a:ext cx="132840" cy="485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7" name="CustomShape 13"/>
          <p:cNvSpPr/>
          <p:nvPr/>
        </p:nvSpPr>
        <p:spPr>
          <a:xfrm>
            <a:off x="6764040" y="5257800"/>
            <a:ext cx="46479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Arbre algébrique canonique correspondant à  la requête  SQL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08" name="Line 14"/>
          <p:cNvSpPr/>
          <p:nvPr/>
        </p:nvSpPr>
        <p:spPr>
          <a:xfrm flipV="1">
            <a:off x="7440120" y="3929040"/>
            <a:ext cx="500040" cy="64296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9" name="Line 15"/>
          <p:cNvSpPr/>
          <p:nvPr/>
        </p:nvSpPr>
        <p:spPr>
          <a:xfrm flipH="1" flipV="1">
            <a:off x="8011440" y="3929040"/>
            <a:ext cx="538200" cy="64296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0" name="CustomShape 16"/>
          <p:cNvSpPr/>
          <p:nvPr/>
        </p:nvSpPr>
        <p:spPr>
          <a:xfrm>
            <a:off x="8401320" y="3071880"/>
            <a:ext cx="318564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R1 = JOIN(Client, Commande, Client.noClient =          Commande.noClient)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311" name="CustomShape 17"/>
          <p:cNvSpPr/>
          <p:nvPr/>
        </p:nvSpPr>
        <p:spPr>
          <a:xfrm>
            <a:off x="307800" y="2857320"/>
            <a:ext cx="6181200" cy="40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ou alors 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nom, Client.noClient, noProduit,      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dateCde,quantité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JOIN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Client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ON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(Client.noClient=Commande.noClient);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ou alors 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nom, Client.noClient, noProduit,      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dateCde,quantité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Commande, Client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Client.noClient=Commande.noClient;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12" name="CustomShape 18"/>
          <p:cNvSpPr/>
          <p:nvPr/>
        </p:nvSpPr>
        <p:spPr>
          <a:xfrm>
            <a:off x="7725960" y="2928960"/>
            <a:ext cx="456840" cy="914040"/>
          </a:xfrm>
          <a:prstGeom prst="flowChartCollate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TextShape 1"/>
          <p:cNvSpPr txBox="1"/>
          <p:nvPr/>
        </p:nvSpPr>
        <p:spPr>
          <a:xfrm>
            <a:off x="8569440" y="621504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6576BC-2350-403F-82A0-F81FEBEA2F53}" type="slidenum">
              <a:rPr b="0" lang="fr-FR" sz="14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314" name="TextShape 2"/>
          <p:cNvSpPr txBox="1"/>
          <p:nvPr/>
        </p:nvSpPr>
        <p:spPr>
          <a:xfrm>
            <a:off x="215640" y="240840"/>
            <a:ext cx="7772040" cy="761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Exemples de jointures (2/3)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5" name="TextShape 3"/>
          <p:cNvSpPr txBox="1"/>
          <p:nvPr/>
        </p:nvSpPr>
        <p:spPr>
          <a:xfrm>
            <a:off x="174960" y="1371600"/>
            <a:ext cx="7217640" cy="4495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Produits commandés en quantité supérieure à 100 et dont le prix dépasse 1000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€. Afficher les numéros de produit, leur libellé , leur prix unitaire ainsi que la date de la commande.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 Produit.noProduit, libellé,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prixUnitaire, date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  Produit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JOIN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Commande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USING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(noProduit)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quantité &gt; 100 AND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prixUnitaire &gt;1000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6" name="Line 4"/>
          <p:cNvSpPr/>
          <p:nvPr/>
        </p:nvSpPr>
        <p:spPr>
          <a:xfrm flipV="1">
            <a:off x="8355240" y="2057400"/>
            <a:ext cx="0" cy="53316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7" name="CustomShape 5"/>
          <p:cNvSpPr/>
          <p:nvPr/>
        </p:nvSpPr>
        <p:spPr>
          <a:xfrm>
            <a:off x="8503920" y="4929120"/>
            <a:ext cx="1237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Commande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8" name="CustomShape 6"/>
          <p:cNvSpPr/>
          <p:nvPr/>
        </p:nvSpPr>
        <p:spPr>
          <a:xfrm>
            <a:off x="7288200" y="4929120"/>
            <a:ext cx="854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Produit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2319" name="Group 7"/>
          <p:cNvGrpSpPr/>
          <p:nvPr/>
        </p:nvGrpSpPr>
        <p:grpSpPr>
          <a:xfrm>
            <a:off x="7854840" y="1571400"/>
            <a:ext cx="928800" cy="485640"/>
            <a:chOff x="7854840" y="1571400"/>
            <a:chExt cx="928800" cy="485640"/>
          </a:xfrm>
        </p:grpSpPr>
        <p:sp>
          <p:nvSpPr>
            <p:cNvPr id="2320" name="Line 8"/>
            <p:cNvSpPr/>
            <p:nvPr/>
          </p:nvSpPr>
          <p:spPr>
            <a:xfrm>
              <a:off x="7987680" y="1571400"/>
              <a:ext cx="663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Line 9"/>
            <p:cNvSpPr/>
            <p:nvPr/>
          </p:nvSpPr>
          <p:spPr>
            <a:xfrm>
              <a:off x="7854840" y="2057040"/>
              <a:ext cx="928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Line 10"/>
            <p:cNvSpPr/>
            <p:nvPr/>
          </p:nvSpPr>
          <p:spPr>
            <a:xfrm flipH="1">
              <a:off x="7854840" y="1571400"/>
              <a:ext cx="132840" cy="485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Line 11"/>
            <p:cNvSpPr/>
            <p:nvPr/>
          </p:nvSpPr>
          <p:spPr>
            <a:xfrm>
              <a:off x="8651160" y="1571400"/>
              <a:ext cx="132480" cy="485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4" name="Line 12"/>
          <p:cNvSpPr/>
          <p:nvPr/>
        </p:nvSpPr>
        <p:spPr>
          <a:xfrm flipV="1">
            <a:off x="8355240" y="3143160"/>
            <a:ext cx="0" cy="4572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5" name="Line 13"/>
          <p:cNvSpPr/>
          <p:nvPr/>
        </p:nvSpPr>
        <p:spPr>
          <a:xfrm flipV="1">
            <a:off x="7821720" y="4414320"/>
            <a:ext cx="533520" cy="4572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6" name="Line 14"/>
          <p:cNvSpPr/>
          <p:nvPr/>
        </p:nvSpPr>
        <p:spPr>
          <a:xfrm flipH="1" flipV="1">
            <a:off x="8431200" y="4414320"/>
            <a:ext cx="533520" cy="4572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27" name="Group 15"/>
          <p:cNvGrpSpPr/>
          <p:nvPr/>
        </p:nvGrpSpPr>
        <p:grpSpPr>
          <a:xfrm>
            <a:off x="8069400" y="2500200"/>
            <a:ext cx="3285720" cy="2035080"/>
            <a:chOff x="8069400" y="2500200"/>
            <a:chExt cx="3285720" cy="2035080"/>
          </a:xfrm>
        </p:grpSpPr>
        <p:sp>
          <p:nvSpPr>
            <p:cNvPr id="2328" name="CustomShape 16"/>
            <p:cNvSpPr/>
            <p:nvPr/>
          </p:nvSpPr>
          <p:spPr>
            <a:xfrm>
              <a:off x="8784000" y="2690640"/>
              <a:ext cx="207144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R2 = RESTRICT(R1,  quantité &gt; 100 AND  prixUnitaire &gt;1000 )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29" name="Line 17"/>
            <p:cNvSpPr/>
            <p:nvPr/>
          </p:nvSpPr>
          <p:spPr>
            <a:xfrm>
              <a:off x="8069400" y="2500200"/>
              <a:ext cx="571320" cy="214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Line 18"/>
            <p:cNvSpPr/>
            <p:nvPr/>
          </p:nvSpPr>
          <p:spPr>
            <a:xfrm flipH="1">
              <a:off x="8069400" y="3000240"/>
              <a:ext cx="571320" cy="214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1" name="Line 19"/>
            <p:cNvSpPr/>
            <p:nvPr/>
          </p:nvSpPr>
          <p:spPr>
            <a:xfrm>
              <a:off x="8069400" y="2500200"/>
              <a:ext cx="0" cy="717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2" name="Line 20"/>
            <p:cNvSpPr/>
            <p:nvPr/>
          </p:nvSpPr>
          <p:spPr>
            <a:xfrm>
              <a:off x="8640720" y="2695320"/>
              <a:ext cx="0" cy="304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CustomShape 21"/>
            <p:cNvSpPr/>
            <p:nvPr/>
          </p:nvSpPr>
          <p:spPr>
            <a:xfrm>
              <a:off x="8855280" y="3714840"/>
              <a:ext cx="249984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Times New Roman"/>
                </a:rPr>
                <a:t>R1 = JOIN (Commande, Produit, Produit.noProduit = Commande.noProduit)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2334" name="CustomShape 22"/>
          <p:cNvSpPr/>
          <p:nvPr/>
        </p:nvSpPr>
        <p:spPr>
          <a:xfrm>
            <a:off x="8855280" y="1571760"/>
            <a:ext cx="2642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PROJECT (R2, Produit.noProduit,libellé...)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335" name="CustomShape 23"/>
          <p:cNvSpPr/>
          <p:nvPr/>
        </p:nvSpPr>
        <p:spPr>
          <a:xfrm>
            <a:off x="8141040" y="3643200"/>
            <a:ext cx="456840" cy="699840"/>
          </a:xfrm>
          <a:prstGeom prst="flowChartCollate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62F6E0-C966-49E1-8889-980C8C6A1398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337" name="CustomShape 2"/>
          <p:cNvSpPr/>
          <p:nvPr/>
        </p:nvSpPr>
        <p:spPr>
          <a:xfrm>
            <a:off x="2057400" y="4572000"/>
            <a:ext cx="5562360" cy="1523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8" name="TextShape 3"/>
          <p:cNvSpPr txBox="1"/>
          <p:nvPr/>
        </p:nvSpPr>
        <p:spPr>
          <a:xfrm>
            <a:off x="594360" y="195120"/>
            <a:ext cx="8229240" cy="8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Union de tables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9" name="TextShape 4"/>
          <p:cNvSpPr txBox="1"/>
          <p:nvPr/>
        </p:nvSpPr>
        <p:spPr>
          <a:xfrm>
            <a:off x="838080" y="1353600"/>
            <a:ext cx="9997920" cy="606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Trouver les noms et prénoms des employés et des passagers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340" name="Table 5"/>
          <p:cNvGraphicFramePr/>
          <p:nvPr/>
        </p:nvGraphicFramePr>
        <p:xfrm>
          <a:off x="2047680" y="2238480"/>
          <a:ext cx="3657240" cy="1523520"/>
        </p:xfrm>
        <a:graphic>
          <a:graphicData uri="http://schemas.openxmlformats.org/drawingml/2006/table">
            <a:tbl>
              <a:tblPr/>
              <a:tblGrid>
                <a:gridCol w="1295280"/>
                <a:gridCol w="1066680"/>
                <a:gridCol w="1295280"/>
              </a:tblGrid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noEmployé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nomEmp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prénomEmp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Henry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John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Conrad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James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Jenqua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Jessica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41" name="Table 6"/>
          <p:cNvGraphicFramePr/>
          <p:nvPr/>
        </p:nvGraphicFramePr>
        <p:xfrm>
          <a:off x="6400800" y="2305080"/>
          <a:ext cx="3580920" cy="1428120"/>
        </p:xfrm>
        <a:graphic>
          <a:graphicData uri="http://schemas.openxmlformats.org/drawingml/2006/table">
            <a:tbl>
              <a:tblPr/>
              <a:tblGrid>
                <a:gridCol w="1193760"/>
                <a:gridCol w="1118880"/>
                <a:gridCol w="1268280"/>
              </a:tblGrid>
              <a:tr h="406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noPassager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nomPass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prénomPass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Harry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Peter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0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Conrad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James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Land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Robert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42" name="CustomShape 7"/>
          <p:cNvSpPr/>
          <p:nvPr/>
        </p:nvSpPr>
        <p:spPr>
          <a:xfrm>
            <a:off x="1953000" y="1857240"/>
            <a:ext cx="1008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Employé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3" name="CustomShape 8"/>
          <p:cNvSpPr/>
          <p:nvPr/>
        </p:nvSpPr>
        <p:spPr>
          <a:xfrm>
            <a:off x="6325560" y="1933560"/>
            <a:ext cx="981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Passager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4" name="CustomShape 9"/>
          <p:cNvSpPr/>
          <p:nvPr/>
        </p:nvSpPr>
        <p:spPr>
          <a:xfrm>
            <a:off x="846360" y="3976560"/>
            <a:ext cx="5545440" cy="13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(SELECT nomEmp 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</a:rPr>
              <a:t>as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 nom, prénomEmp 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</a:rPr>
              <a:t>as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 prénom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Employé)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ed7d31"/>
                </a:solidFill>
                <a:latin typeface="Courier New"/>
              </a:rPr>
              <a:t> </a:t>
            </a:r>
            <a:r>
              <a:rPr b="1" lang="fr-FR" sz="1600" spc="-1" strike="noStrike">
                <a:solidFill>
                  <a:srgbClr val="ed7d31"/>
                </a:solidFill>
                <a:latin typeface="Courier New"/>
              </a:rPr>
              <a:t>UNION DISTINCT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(SELECT nomPass as nom, prénomPass as prénom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</a:rPr>
              <a:t>Passager)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2345" name="Table 10"/>
          <p:cNvGraphicFramePr/>
          <p:nvPr/>
        </p:nvGraphicFramePr>
        <p:xfrm>
          <a:off x="7848720" y="4000680"/>
          <a:ext cx="2057040" cy="2023920"/>
        </p:xfrm>
        <a:graphic>
          <a:graphicData uri="http://schemas.openxmlformats.org/drawingml/2006/table">
            <a:tbl>
              <a:tblPr/>
              <a:tblGrid>
                <a:gridCol w="1042920"/>
                <a:gridCol w="1014120"/>
              </a:tblGrid>
              <a:tr h="34884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prénom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48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Henry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John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48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Conrad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James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48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Jenqua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Jessica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Harry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Peter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Land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Robert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46" name="CustomShape 11"/>
          <p:cNvSpPr/>
          <p:nvPr/>
        </p:nvSpPr>
        <p:spPr>
          <a:xfrm>
            <a:off x="1809720" y="5786280"/>
            <a:ext cx="5000400" cy="6123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d7d31"/>
                </a:solidFill>
                <a:latin typeface="Courier New"/>
              </a:rPr>
              <a:t>UNION ALL :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on</a:t>
            </a:r>
            <a:r>
              <a:rPr b="1" lang="fr-FR" sz="1800" spc="-1" strike="noStrike">
                <a:solidFill>
                  <a:srgbClr val="ed7d31"/>
                </a:solidFill>
                <a:latin typeface="Courier New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garde les doublons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7" name="CustomShape 12"/>
          <p:cNvSpPr/>
          <p:nvPr/>
        </p:nvSpPr>
        <p:spPr>
          <a:xfrm>
            <a:off x="7024680" y="4714920"/>
            <a:ext cx="499680" cy="213840"/>
          </a:xfrm>
          <a:prstGeom prst="right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80CE2A-EF36-415A-9BA0-652C013F5CF0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349" name="TextShape 2"/>
          <p:cNvSpPr txBox="1"/>
          <p:nvPr/>
        </p:nvSpPr>
        <p:spPr>
          <a:xfrm>
            <a:off x="499320" y="266400"/>
            <a:ext cx="10200960" cy="799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Expressions de calcul dans une requête SELECT (1/2)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0" name="TextShape 3"/>
          <p:cNvSpPr txBox="1"/>
          <p:nvPr/>
        </p:nvSpPr>
        <p:spPr>
          <a:xfrm>
            <a:off x="753120" y="2255760"/>
            <a:ext cx="9946800" cy="740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Liste des noProduit, leur libellé en majuscule et le prix TTC (taxe de 15%)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1" name="CustomShape 4"/>
          <p:cNvSpPr/>
          <p:nvPr/>
        </p:nvSpPr>
        <p:spPr>
          <a:xfrm>
            <a:off x="750960" y="3031920"/>
            <a:ext cx="8534160" cy="700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noProduit, </a:t>
            </a:r>
            <a:r>
              <a:rPr b="1" lang="fr-FR" sz="2000" spc="-1" strike="noStrike">
                <a:solidFill>
                  <a:srgbClr val="ed7d31"/>
                </a:solidFill>
                <a:latin typeface="Courier New"/>
              </a:rPr>
              <a:t>upper(libellé)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fr-FR" sz="2000" spc="-1" strike="noStrike">
                <a:solidFill>
                  <a:srgbClr val="ed7d31"/>
                </a:solidFill>
                <a:latin typeface="Courier New"/>
              </a:rPr>
              <a:t>prix*1.15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as prixTTC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2352" name="Group 5"/>
          <p:cNvGrpSpPr/>
          <p:nvPr/>
        </p:nvGrpSpPr>
        <p:grpSpPr>
          <a:xfrm>
            <a:off x="2738880" y="3818880"/>
            <a:ext cx="3886200" cy="2755440"/>
            <a:chOff x="2738880" y="3818880"/>
            <a:chExt cx="3886200" cy="2755440"/>
          </a:xfrm>
        </p:grpSpPr>
        <p:sp>
          <p:nvSpPr>
            <p:cNvPr id="2353" name="CustomShape 6"/>
            <p:cNvSpPr/>
            <p:nvPr/>
          </p:nvSpPr>
          <p:spPr>
            <a:xfrm>
              <a:off x="2853000" y="3818880"/>
              <a:ext cx="86220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Garamond"/>
                </a:rPr>
                <a:t>noProduit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54" name="CustomShape 7"/>
            <p:cNvSpPr/>
            <p:nvPr/>
          </p:nvSpPr>
          <p:spPr>
            <a:xfrm>
              <a:off x="3915000" y="3818880"/>
              <a:ext cx="115920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Garamond"/>
                </a:rPr>
                <a:t>upper(libellé)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55" name="CustomShape 8"/>
            <p:cNvSpPr/>
            <p:nvPr/>
          </p:nvSpPr>
          <p:spPr>
            <a:xfrm>
              <a:off x="5431320" y="3818880"/>
              <a:ext cx="75240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Garamond"/>
                </a:rPr>
                <a:t>prixTTC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56" name="CustomShape 9"/>
            <p:cNvSpPr/>
            <p:nvPr/>
          </p:nvSpPr>
          <p:spPr>
            <a:xfrm>
              <a:off x="2739240" y="38188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CustomShape 10"/>
            <p:cNvSpPr/>
            <p:nvPr/>
          </p:nvSpPr>
          <p:spPr>
            <a:xfrm>
              <a:off x="3812400" y="38188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8" name="CustomShape 11"/>
            <p:cNvSpPr/>
            <p:nvPr/>
          </p:nvSpPr>
          <p:spPr>
            <a:xfrm>
              <a:off x="5072760" y="38188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9" name="CustomShape 12"/>
            <p:cNvSpPr/>
            <p:nvPr/>
          </p:nvSpPr>
          <p:spPr>
            <a:xfrm>
              <a:off x="6590520" y="38188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CustomShape 13"/>
            <p:cNvSpPr/>
            <p:nvPr/>
          </p:nvSpPr>
          <p:spPr>
            <a:xfrm>
              <a:off x="2864520" y="407124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10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61" name="CustomShape 14"/>
            <p:cNvSpPr/>
            <p:nvPr/>
          </p:nvSpPr>
          <p:spPr>
            <a:xfrm>
              <a:off x="4042080" y="407124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A1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62" name="CustomShape 15"/>
            <p:cNvSpPr/>
            <p:nvPr/>
          </p:nvSpPr>
          <p:spPr>
            <a:xfrm>
              <a:off x="5208480" y="407124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12.64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63" name="CustomShape 16"/>
            <p:cNvSpPr/>
            <p:nvPr/>
          </p:nvSpPr>
          <p:spPr>
            <a:xfrm>
              <a:off x="2739240" y="40474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CustomShape 17"/>
            <p:cNvSpPr/>
            <p:nvPr/>
          </p:nvSpPr>
          <p:spPr>
            <a:xfrm>
              <a:off x="2764440" y="404748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5" name="CustomShape 18"/>
            <p:cNvSpPr/>
            <p:nvPr/>
          </p:nvSpPr>
          <p:spPr>
            <a:xfrm>
              <a:off x="3812400" y="40474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CustomShape 19"/>
            <p:cNvSpPr/>
            <p:nvPr/>
          </p:nvSpPr>
          <p:spPr>
            <a:xfrm>
              <a:off x="3837600" y="404748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CustomShape 20"/>
            <p:cNvSpPr/>
            <p:nvPr/>
          </p:nvSpPr>
          <p:spPr>
            <a:xfrm>
              <a:off x="5072760" y="40474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CustomShape 21"/>
            <p:cNvSpPr/>
            <p:nvPr/>
          </p:nvSpPr>
          <p:spPr>
            <a:xfrm>
              <a:off x="5097960" y="404748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CustomShape 22"/>
            <p:cNvSpPr/>
            <p:nvPr/>
          </p:nvSpPr>
          <p:spPr>
            <a:xfrm>
              <a:off x="6590520" y="40474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CustomShape 23"/>
            <p:cNvSpPr/>
            <p:nvPr/>
          </p:nvSpPr>
          <p:spPr>
            <a:xfrm>
              <a:off x="2739240" y="40712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CustomShape 24"/>
            <p:cNvSpPr/>
            <p:nvPr/>
          </p:nvSpPr>
          <p:spPr>
            <a:xfrm>
              <a:off x="3812400" y="40712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2" name="CustomShape 25"/>
            <p:cNvSpPr/>
            <p:nvPr/>
          </p:nvSpPr>
          <p:spPr>
            <a:xfrm>
              <a:off x="5072760" y="40712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CustomShape 26"/>
            <p:cNvSpPr/>
            <p:nvPr/>
          </p:nvSpPr>
          <p:spPr>
            <a:xfrm>
              <a:off x="6590520" y="40712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CustomShape 27"/>
            <p:cNvSpPr/>
            <p:nvPr/>
          </p:nvSpPr>
          <p:spPr>
            <a:xfrm>
              <a:off x="2864520" y="431892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20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75" name="CustomShape 28"/>
            <p:cNvSpPr/>
            <p:nvPr/>
          </p:nvSpPr>
          <p:spPr>
            <a:xfrm>
              <a:off x="4043520" y="431892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A2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76" name="CustomShape 29"/>
            <p:cNvSpPr/>
            <p:nvPr/>
          </p:nvSpPr>
          <p:spPr>
            <a:xfrm>
              <a:off x="5208480" y="431892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14.94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77" name="CustomShape 30"/>
            <p:cNvSpPr/>
            <p:nvPr/>
          </p:nvSpPr>
          <p:spPr>
            <a:xfrm>
              <a:off x="2739240" y="42951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CustomShape 31"/>
            <p:cNvSpPr/>
            <p:nvPr/>
          </p:nvSpPr>
          <p:spPr>
            <a:xfrm>
              <a:off x="2764440" y="429516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CustomShape 32"/>
            <p:cNvSpPr/>
            <p:nvPr/>
          </p:nvSpPr>
          <p:spPr>
            <a:xfrm>
              <a:off x="3812400" y="42951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CustomShape 33"/>
            <p:cNvSpPr/>
            <p:nvPr/>
          </p:nvSpPr>
          <p:spPr>
            <a:xfrm>
              <a:off x="3837600" y="429516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CustomShape 34"/>
            <p:cNvSpPr/>
            <p:nvPr/>
          </p:nvSpPr>
          <p:spPr>
            <a:xfrm>
              <a:off x="5072760" y="42951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CustomShape 35"/>
            <p:cNvSpPr/>
            <p:nvPr/>
          </p:nvSpPr>
          <p:spPr>
            <a:xfrm>
              <a:off x="5097960" y="429516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CustomShape 36"/>
            <p:cNvSpPr/>
            <p:nvPr/>
          </p:nvSpPr>
          <p:spPr>
            <a:xfrm>
              <a:off x="6590520" y="42951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CustomShape 37"/>
            <p:cNvSpPr/>
            <p:nvPr/>
          </p:nvSpPr>
          <p:spPr>
            <a:xfrm>
              <a:off x="2739240" y="43189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CustomShape 38"/>
            <p:cNvSpPr/>
            <p:nvPr/>
          </p:nvSpPr>
          <p:spPr>
            <a:xfrm>
              <a:off x="3812400" y="43189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CustomShape 39"/>
            <p:cNvSpPr/>
            <p:nvPr/>
          </p:nvSpPr>
          <p:spPr>
            <a:xfrm>
              <a:off x="5072760" y="43189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7" name="CustomShape 40"/>
            <p:cNvSpPr/>
            <p:nvPr/>
          </p:nvSpPr>
          <p:spPr>
            <a:xfrm>
              <a:off x="6590520" y="43189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8" name="CustomShape 41"/>
            <p:cNvSpPr/>
            <p:nvPr/>
          </p:nvSpPr>
          <p:spPr>
            <a:xfrm>
              <a:off x="2864520" y="457128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40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89" name="CustomShape 42"/>
            <p:cNvSpPr/>
            <p:nvPr/>
          </p:nvSpPr>
          <p:spPr>
            <a:xfrm>
              <a:off x="4043520" y="457128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A3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90" name="CustomShape 43"/>
            <p:cNvSpPr/>
            <p:nvPr/>
          </p:nvSpPr>
          <p:spPr>
            <a:xfrm>
              <a:off x="5208480" y="457128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29.89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91" name="CustomShape 44"/>
            <p:cNvSpPr/>
            <p:nvPr/>
          </p:nvSpPr>
          <p:spPr>
            <a:xfrm>
              <a:off x="2739240" y="45475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2" name="CustomShape 45"/>
            <p:cNvSpPr/>
            <p:nvPr/>
          </p:nvSpPr>
          <p:spPr>
            <a:xfrm>
              <a:off x="2764440" y="454752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CustomShape 46"/>
            <p:cNvSpPr/>
            <p:nvPr/>
          </p:nvSpPr>
          <p:spPr>
            <a:xfrm>
              <a:off x="3812400" y="45475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CustomShape 47"/>
            <p:cNvSpPr/>
            <p:nvPr/>
          </p:nvSpPr>
          <p:spPr>
            <a:xfrm>
              <a:off x="3837600" y="454752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CustomShape 48"/>
            <p:cNvSpPr/>
            <p:nvPr/>
          </p:nvSpPr>
          <p:spPr>
            <a:xfrm>
              <a:off x="5072760" y="45475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6" name="CustomShape 49"/>
            <p:cNvSpPr/>
            <p:nvPr/>
          </p:nvSpPr>
          <p:spPr>
            <a:xfrm>
              <a:off x="5097960" y="454752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CustomShape 50"/>
            <p:cNvSpPr/>
            <p:nvPr/>
          </p:nvSpPr>
          <p:spPr>
            <a:xfrm>
              <a:off x="6590520" y="45475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CustomShape 51"/>
            <p:cNvSpPr/>
            <p:nvPr/>
          </p:nvSpPr>
          <p:spPr>
            <a:xfrm>
              <a:off x="2739240" y="45712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CustomShape 52"/>
            <p:cNvSpPr/>
            <p:nvPr/>
          </p:nvSpPr>
          <p:spPr>
            <a:xfrm>
              <a:off x="3812400" y="45712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0" name="CustomShape 53"/>
            <p:cNvSpPr/>
            <p:nvPr/>
          </p:nvSpPr>
          <p:spPr>
            <a:xfrm>
              <a:off x="5072760" y="45712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1" name="CustomShape 54"/>
            <p:cNvSpPr/>
            <p:nvPr/>
          </p:nvSpPr>
          <p:spPr>
            <a:xfrm>
              <a:off x="6590520" y="457128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CustomShape 55"/>
            <p:cNvSpPr/>
            <p:nvPr/>
          </p:nvSpPr>
          <p:spPr>
            <a:xfrm>
              <a:off x="2864520" y="482076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50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03" name="CustomShape 56"/>
            <p:cNvSpPr/>
            <p:nvPr/>
          </p:nvSpPr>
          <p:spPr>
            <a:xfrm>
              <a:off x="4043520" y="482076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4A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04" name="CustomShape 57"/>
            <p:cNvSpPr/>
            <p:nvPr/>
          </p:nvSpPr>
          <p:spPr>
            <a:xfrm>
              <a:off x="5208480" y="482076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26.44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05" name="CustomShape 58"/>
            <p:cNvSpPr/>
            <p:nvPr/>
          </p:nvSpPr>
          <p:spPr>
            <a:xfrm>
              <a:off x="2739240" y="47966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CustomShape 59"/>
            <p:cNvSpPr/>
            <p:nvPr/>
          </p:nvSpPr>
          <p:spPr>
            <a:xfrm>
              <a:off x="2764440" y="479664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CustomShape 60"/>
            <p:cNvSpPr/>
            <p:nvPr/>
          </p:nvSpPr>
          <p:spPr>
            <a:xfrm>
              <a:off x="3812400" y="47966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8" name="CustomShape 61"/>
            <p:cNvSpPr/>
            <p:nvPr/>
          </p:nvSpPr>
          <p:spPr>
            <a:xfrm>
              <a:off x="3837600" y="479664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CustomShape 62"/>
            <p:cNvSpPr/>
            <p:nvPr/>
          </p:nvSpPr>
          <p:spPr>
            <a:xfrm>
              <a:off x="5072760" y="47966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0" name="CustomShape 63"/>
            <p:cNvSpPr/>
            <p:nvPr/>
          </p:nvSpPr>
          <p:spPr>
            <a:xfrm>
              <a:off x="5097960" y="479664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1" name="CustomShape 64"/>
            <p:cNvSpPr/>
            <p:nvPr/>
          </p:nvSpPr>
          <p:spPr>
            <a:xfrm>
              <a:off x="6590520" y="47966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2" name="CustomShape 65"/>
            <p:cNvSpPr/>
            <p:nvPr/>
          </p:nvSpPr>
          <p:spPr>
            <a:xfrm>
              <a:off x="2739240" y="48207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3" name="CustomShape 66"/>
            <p:cNvSpPr/>
            <p:nvPr/>
          </p:nvSpPr>
          <p:spPr>
            <a:xfrm>
              <a:off x="3812400" y="48207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CustomShape 67"/>
            <p:cNvSpPr/>
            <p:nvPr/>
          </p:nvSpPr>
          <p:spPr>
            <a:xfrm>
              <a:off x="5072760" y="48207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5" name="CustomShape 68"/>
            <p:cNvSpPr/>
            <p:nvPr/>
          </p:nvSpPr>
          <p:spPr>
            <a:xfrm>
              <a:off x="6590520" y="48207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6" name="CustomShape 69"/>
            <p:cNvSpPr/>
            <p:nvPr/>
          </p:nvSpPr>
          <p:spPr>
            <a:xfrm>
              <a:off x="2864520" y="507312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60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17" name="CustomShape 70"/>
            <p:cNvSpPr/>
            <p:nvPr/>
          </p:nvSpPr>
          <p:spPr>
            <a:xfrm>
              <a:off x="4043520" y="507312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A5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18" name="CustomShape 71"/>
            <p:cNvSpPr/>
            <p:nvPr/>
          </p:nvSpPr>
          <p:spPr>
            <a:xfrm>
              <a:off x="5208480" y="507312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18.39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19" name="CustomShape 72"/>
            <p:cNvSpPr/>
            <p:nvPr/>
          </p:nvSpPr>
          <p:spPr>
            <a:xfrm>
              <a:off x="2739240" y="50493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0" name="CustomShape 73"/>
            <p:cNvSpPr/>
            <p:nvPr/>
          </p:nvSpPr>
          <p:spPr>
            <a:xfrm>
              <a:off x="2764440" y="504936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1" name="CustomShape 74"/>
            <p:cNvSpPr/>
            <p:nvPr/>
          </p:nvSpPr>
          <p:spPr>
            <a:xfrm>
              <a:off x="3812400" y="50493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2" name="CustomShape 75"/>
            <p:cNvSpPr/>
            <p:nvPr/>
          </p:nvSpPr>
          <p:spPr>
            <a:xfrm>
              <a:off x="3837600" y="504936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3" name="CustomShape 76"/>
            <p:cNvSpPr/>
            <p:nvPr/>
          </p:nvSpPr>
          <p:spPr>
            <a:xfrm>
              <a:off x="5072760" y="50493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4" name="CustomShape 77"/>
            <p:cNvSpPr/>
            <p:nvPr/>
          </p:nvSpPr>
          <p:spPr>
            <a:xfrm>
              <a:off x="5097960" y="504936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CustomShape 78"/>
            <p:cNvSpPr/>
            <p:nvPr/>
          </p:nvSpPr>
          <p:spPr>
            <a:xfrm>
              <a:off x="6590520" y="50493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6" name="CustomShape 79"/>
            <p:cNvSpPr/>
            <p:nvPr/>
          </p:nvSpPr>
          <p:spPr>
            <a:xfrm>
              <a:off x="2739240" y="5073120"/>
              <a:ext cx="25200" cy="2268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7" name="CustomShape 80"/>
            <p:cNvSpPr/>
            <p:nvPr/>
          </p:nvSpPr>
          <p:spPr>
            <a:xfrm>
              <a:off x="3812400" y="5073120"/>
              <a:ext cx="25200" cy="2268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8" name="CustomShape 81"/>
            <p:cNvSpPr/>
            <p:nvPr/>
          </p:nvSpPr>
          <p:spPr>
            <a:xfrm>
              <a:off x="5072760" y="5073120"/>
              <a:ext cx="25200" cy="2268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9" name="CustomShape 82"/>
            <p:cNvSpPr/>
            <p:nvPr/>
          </p:nvSpPr>
          <p:spPr>
            <a:xfrm>
              <a:off x="6590520" y="5073120"/>
              <a:ext cx="25200" cy="2268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0" name="CustomShape 83"/>
            <p:cNvSpPr/>
            <p:nvPr/>
          </p:nvSpPr>
          <p:spPr>
            <a:xfrm>
              <a:off x="2864520" y="532080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70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31" name="CustomShape 84"/>
            <p:cNvSpPr/>
            <p:nvPr/>
          </p:nvSpPr>
          <p:spPr>
            <a:xfrm>
              <a:off x="4043520" y="532080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A6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32" name="CustomShape 85"/>
            <p:cNvSpPr/>
            <p:nvPr/>
          </p:nvSpPr>
          <p:spPr>
            <a:xfrm>
              <a:off x="5208480" y="532080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12.64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33" name="CustomShape 86"/>
            <p:cNvSpPr/>
            <p:nvPr/>
          </p:nvSpPr>
          <p:spPr>
            <a:xfrm>
              <a:off x="2739240" y="52970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4" name="CustomShape 87"/>
            <p:cNvSpPr/>
            <p:nvPr/>
          </p:nvSpPr>
          <p:spPr>
            <a:xfrm>
              <a:off x="2764440" y="529704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CustomShape 88"/>
            <p:cNvSpPr/>
            <p:nvPr/>
          </p:nvSpPr>
          <p:spPr>
            <a:xfrm>
              <a:off x="3812400" y="52970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6" name="CustomShape 89"/>
            <p:cNvSpPr/>
            <p:nvPr/>
          </p:nvSpPr>
          <p:spPr>
            <a:xfrm>
              <a:off x="3837600" y="529704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7" name="CustomShape 90"/>
            <p:cNvSpPr/>
            <p:nvPr/>
          </p:nvSpPr>
          <p:spPr>
            <a:xfrm>
              <a:off x="5072760" y="52970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CustomShape 91"/>
            <p:cNvSpPr/>
            <p:nvPr/>
          </p:nvSpPr>
          <p:spPr>
            <a:xfrm>
              <a:off x="5097960" y="529704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9" name="CustomShape 92"/>
            <p:cNvSpPr/>
            <p:nvPr/>
          </p:nvSpPr>
          <p:spPr>
            <a:xfrm>
              <a:off x="6590520" y="52970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CustomShape 93"/>
            <p:cNvSpPr/>
            <p:nvPr/>
          </p:nvSpPr>
          <p:spPr>
            <a:xfrm>
              <a:off x="2739240" y="53208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CustomShape 94"/>
            <p:cNvSpPr/>
            <p:nvPr/>
          </p:nvSpPr>
          <p:spPr>
            <a:xfrm>
              <a:off x="3812400" y="53208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CustomShape 95"/>
            <p:cNvSpPr/>
            <p:nvPr/>
          </p:nvSpPr>
          <p:spPr>
            <a:xfrm>
              <a:off x="5072760" y="53208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CustomShape 96"/>
            <p:cNvSpPr/>
            <p:nvPr/>
          </p:nvSpPr>
          <p:spPr>
            <a:xfrm>
              <a:off x="6590520" y="53208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4" name="CustomShape 97"/>
            <p:cNvSpPr/>
            <p:nvPr/>
          </p:nvSpPr>
          <p:spPr>
            <a:xfrm>
              <a:off x="2864520" y="557316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80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45" name="CustomShape 98"/>
            <p:cNvSpPr/>
            <p:nvPr/>
          </p:nvSpPr>
          <p:spPr>
            <a:xfrm>
              <a:off x="4043520" y="557316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A7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46" name="CustomShape 99"/>
            <p:cNvSpPr/>
            <p:nvPr/>
          </p:nvSpPr>
          <p:spPr>
            <a:xfrm>
              <a:off x="5208480" y="557316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31.04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47" name="CustomShape 100"/>
            <p:cNvSpPr/>
            <p:nvPr/>
          </p:nvSpPr>
          <p:spPr>
            <a:xfrm>
              <a:off x="2739240" y="554940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CustomShape 101"/>
            <p:cNvSpPr/>
            <p:nvPr/>
          </p:nvSpPr>
          <p:spPr>
            <a:xfrm>
              <a:off x="2764440" y="554940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CustomShape 102"/>
            <p:cNvSpPr/>
            <p:nvPr/>
          </p:nvSpPr>
          <p:spPr>
            <a:xfrm>
              <a:off x="3812400" y="554940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CustomShape 103"/>
            <p:cNvSpPr/>
            <p:nvPr/>
          </p:nvSpPr>
          <p:spPr>
            <a:xfrm>
              <a:off x="3837600" y="554940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CustomShape 104"/>
            <p:cNvSpPr/>
            <p:nvPr/>
          </p:nvSpPr>
          <p:spPr>
            <a:xfrm>
              <a:off x="5072760" y="554940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CustomShape 105"/>
            <p:cNvSpPr/>
            <p:nvPr/>
          </p:nvSpPr>
          <p:spPr>
            <a:xfrm>
              <a:off x="5097960" y="554940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CustomShape 106"/>
            <p:cNvSpPr/>
            <p:nvPr/>
          </p:nvSpPr>
          <p:spPr>
            <a:xfrm>
              <a:off x="6590520" y="554940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4" name="CustomShape 107"/>
            <p:cNvSpPr/>
            <p:nvPr/>
          </p:nvSpPr>
          <p:spPr>
            <a:xfrm>
              <a:off x="2739240" y="55731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CustomShape 108"/>
            <p:cNvSpPr/>
            <p:nvPr/>
          </p:nvSpPr>
          <p:spPr>
            <a:xfrm>
              <a:off x="3812400" y="55731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6" name="CustomShape 109"/>
            <p:cNvSpPr/>
            <p:nvPr/>
          </p:nvSpPr>
          <p:spPr>
            <a:xfrm>
              <a:off x="5072760" y="55731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7" name="CustomShape 110"/>
            <p:cNvSpPr/>
            <p:nvPr/>
          </p:nvSpPr>
          <p:spPr>
            <a:xfrm>
              <a:off x="6590520" y="557316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8" name="CustomShape 111"/>
            <p:cNvSpPr/>
            <p:nvPr/>
          </p:nvSpPr>
          <p:spPr>
            <a:xfrm>
              <a:off x="2864520" y="582084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81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59" name="CustomShape 112"/>
            <p:cNvSpPr/>
            <p:nvPr/>
          </p:nvSpPr>
          <p:spPr>
            <a:xfrm>
              <a:off x="5208480" y="582084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29.89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60" name="CustomShape 113"/>
            <p:cNvSpPr/>
            <p:nvPr/>
          </p:nvSpPr>
          <p:spPr>
            <a:xfrm>
              <a:off x="2739240" y="57970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1" name="CustomShape 114"/>
            <p:cNvSpPr/>
            <p:nvPr/>
          </p:nvSpPr>
          <p:spPr>
            <a:xfrm>
              <a:off x="2764440" y="579708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CustomShape 115"/>
            <p:cNvSpPr/>
            <p:nvPr/>
          </p:nvSpPr>
          <p:spPr>
            <a:xfrm>
              <a:off x="3812400" y="57970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3" name="CustomShape 116"/>
            <p:cNvSpPr/>
            <p:nvPr/>
          </p:nvSpPr>
          <p:spPr>
            <a:xfrm>
              <a:off x="3837600" y="579708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CustomShape 117"/>
            <p:cNvSpPr/>
            <p:nvPr/>
          </p:nvSpPr>
          <p:spPr>
            <a:xfrm>
              <a:off x="5072760" y="57970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CustomShape 118"/>
            <p:cNvSpPr/>
            <p:nvPr/>
          </p:nvSpPr>
          <p:spPr>
            <a:xfrm>
              <a:off x="5097960" y="579708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CustomShape 119"/>
            <p:cNvSpPr/>
            <p:nvPr/>
          </p:nvSpPr>
          <p:spPr>
            <a:xfrm>
              <a:off x="6590520" y="579708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CustomShape 120"/>
            <p:cNvSpPr/>
            <p:nvPr/>
          </p:nvSpPr>
          <p:spPr>
            <a:xfrm>
              <a:off x="2739240" y="58208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8" name="CustomShape 121"/>
            <p:cNvSpPr/>
            <p:nvPr/>
          </p:nvSpPr>
          <p:spPr>
            <a:xfrm>
              <a:off x="3812400" y="58208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9" name="CustomShape 122"/>
            <p:cNvSpPr/>
            <p:nvPr/>
          </p:nvSpPr>
          <p:spPr>
            <a:xfrm>
              <a:off x="5072760" y="58208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CustomShape 123"/>
            <p:cNvSpPr/>
            <p:nvPr/>
          </p:nvSpPr>
          <p:spPr>
            <a:xfrm>
              <a:off x="6590520" y="582084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1" name="CustomShape 124"/>
            <p:cNvSpPr/>
            <p:nvPr/>
          </p:nvSpPr>
          <p:spPr>
            <a:xfrm>
              <a:off x="2864520" y="607320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90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72" name="CustomShape 125"/>
            <p:cNvSpPr/>
            <p:nvPr/>
          </p:nvSpPr>
          <p:spPr>
            <a:xfrm>
              <a:off x="4043520" y="6073200"/>
              <a:ext cx="2325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A8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73" name="CustomShape 126"/>
            <p:cNvSpPr/>
            <p:nvPr/>
          </p:nvSpPr>
          <p:spPr>
            <a:xfrm>
              <a:off x="5208480" y="607320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29.89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74" name="CustomShape 127"/>
            <p:cNvSpPr/>
            <p:nvPr/>
          </p:nvSpPr>
          <p:spPr>
            <a:xfrm>
              <a:off x="2739240" y="60494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CustomShape 128"/>
            <p:cNvSpPr/>
            <p:nvPr/>
          </p:nvSpPr>
          <p:spPr>
            <a:xfrm>
              <a:off x="2764440" y="604944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CustomShape 129"/>
            <p:cNvSpPr/>
            <p:nvPr/>
          </p:nvSpPr>
          <p:spPr>
            <a:xfrm>
              <a:off x="3812400" y="60494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CustomShape 130"/>
            <p:cNvSpPr/>
            <p:nvPr/>
          </p:nvSpPr>
          <p:spPr>
            <a:xfrm>
              <a:off x="3837600" y="604944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8" name="CustomShape 131"/>
            <p:cNvSpPr/>
            <p:nvPr/>
          </p:nvSpPr>
          <p:spPr>
            <a:xfrm>
              <a:off x="5072760" y="60494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9" name="CustomShape 132"/>
            <p:cNvSpPr/>
            <p:nvPr/>
          </p:nvSpPr>
          <p:spPr>
            <a:xfrm>
              <a:off x="5097960" y="604944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0" name="CustomShape 133"/>
            <p:cNvSpPr/>
            <p:nvPr/>
          </p:nvSpPr>
          <p:spPr>
            <a:xfrm>
              <a:off x="6590520" y="604944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1" name="CustomShape 134"/>
            <p:cNvSpPr/>
            <p:nvPr/>
          </p:nvSpPr>
          <p:spPr>
            <a:xfrm>
              <a:off x="2739240" y="60732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2" name="CustomShape 135"/>
            <p:cNvSpPr/>
            <p:nvPr/>
          </p:nvSpPr>
          <p:spPr>
            <a:xfrm>
              <a:off x="3812400" y="60732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3" name="CustomShape 136"/>
            <p:cNvSpPr/>
            <p:nvPr/>
          </p:nvSpPr>
          <p:spPr>
            <a:xfrm>
              <a:off x="5072760" y="60732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4" name="CustomShape 137"/>
            <p:cNvSpPr/>
            <p:nvPr/>
          </p:nvSpPr>
          <p:spPr>
            <a:xfrm>
              <a:off x="6590520" y="607320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5" name="CustomShape 138"/>
            <p:cNvSpPr/>
            <p:nvPr/>
          </p:nvSpPr>
          <p:spPr>
            <a:xfrm>
              <a:off x="2864520" y="6322320"/>
              <a:ext cx="19008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95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86" name="CustomShape 139"/>
            <p:cNvSpPr/>
            <p:nvPr/>
          </p:nvSpPr>
          <p:spPr>
            <a:xfrm>
              <a:off x="5208480" y="6322320"/>
              <a:ext cx="423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Garamond"/>
                </a:rPr>
                <a:t>18.39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87" name="CustomShape 140"/>
            <p:cNvSpPr/>
            <p:nvPr/>
          </p:nvSpPr>
          <p:spPr>
            <a:xfrm>
              <a:off x="2739240" y="62985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CustomShape 141"/>
            <p:cNvSpPr/>
            <p:nvPr/>
          </p:nvSpPr>
          <p:spPr>
            <a:xfrm>
              <a:off x="2764440" y="629856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9" name="CustomShape 142"/>
            <p:cNvSpPr/>
            <p:nvPr/>
          </p:nvSpPr>
          <p:spPr>
            <a:xfrm>
              <a:off x="3812400" y="62985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0" name="CustomShape 143"/>
            <p:cNvSpPr/>
            <p:nvPr/>
          </p:nvSpPr>
          <p:spPr>
            <a:xfrm>
              <a:off x="3837600" y="629856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CustomShape 144"/>
            <p:cNvSpPr/>
            <p:nvPr/>
          </p:nvSpPr>
          <p:spPr>
            <a:xfrm>
              <a:off x="5072760" y="62985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2" name="CustomShape 145"/>
            <p:cNvSpPr/>
            <p:nvPr/>
          </p:nvSpPr>
          <p:spPr>
            <a:xfrm>
              <a:off x="5097960" y="629856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3" name="CustomShape 146"/>
            <p:cNvSpPr/>
            <p:nvPr/>
          </p:nvSpPr>
          <p:spPr>
            <a:xfrm>
              <a:off x="6590520" y="629856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CustomShape 147"/>
            <p:cNvSpPr/>
            <p:nvPr/>
          </p:nvSpPr>
          <p:spPr>
            <a:xfrm>
              <a:off x="2739240" y="63223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CustomShape 148"/>
            <p:cNvSpPr/>
            <p:nvPr/>
          </p:nvSpPr>
          <p:spPr>
            <a:xfrm>
              <a:off x="2739240" y="65509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CustomShape 149"/>
            <p:cNvSpPr/>
            <p:nvPr/>
          </p:nvSpPr>
          <p:spPr>
            <a:xfrm>
              <a:off x="2739240" y="65509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CustomShape 150"/>
            <p:cNvSpPr/>
            <p:nvPr/>
          </p:nvSpPr>
          <p:spPr>
            <a:xfrm>
              <a:off x="2764440" y="6550920"/>
              <a:ext cx="10472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CustomShape 151"/>
            <p:cNvSpPr/>
            <p:nvPr/>
          </p:nvSpPr>
          <p:spPr>
            <a:xfrm>
              <a:off x="3812400" y="63223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CustomShape 152"/>
            <p:cNvSpPr/>
            <p:nvPr/>
          </p:nvSpPr>
          <p:spPr>
            <a:xfrm>
              <a:off x="3812400" y="65509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CustomShape 153"/>
            <p:cNvSpPr/>
            <p:nvPr/>
          </p:nvSpPr>
          <p:spPr>
            <a:xfrm>
              <a:off x="3837600" y="6550920"/>
              <a:ext cx="12348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CustomShape 154"/>
            <p:cNvSpPr/>
            <p:nvPr/>
          </p:nvSpPr>
          <p:spPr>
            <a:xfrm>
              <a:off x="5072760" y="63223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CustomShape 155"/>
            <p:cNvSpPr/>
            <p:nvPr/>
          </p:nvSpPr>
          <p:spPr>
            <a:xfrm>
              <a:off x="5072760" y="65509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3" name="CustomShape 156"/>
            <p:cNvSpPr/>
            <p:nvPr/>
          </p:nvSpPr>
          <p:spPr>
            <a:xfrm>
              <a:off x="5097960" y="6550920"/>
              <a:ext cx="149184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4" name="CustomShape 157"/>
            <p:cNvSpPr/>
            <p:nvPr/>
          </p:nvSpPr>
          <p:spPr>
            <a:xfrm>
              <a:off x="6590520" y="6322320"/>
              <a:ext cx="25200" cy="22824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5" name="CustomShape 158"/>
            <p:cNvSpPr/>
            <p:nvPr/>
          </p:nvSpPr>
          <p:spPr>
            <a:xfrm>
              <a:off x="6590520" y="65509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6" name="CustomShape 159"/>
            <p:cNvSpPr/>
            <p:nvPr/>
          </p:nvSpPr>
          <p:spPr>
            <a:xfrm>
              <a:off x="6590520" y="6550920"/>
              <a:ext cx="25200" cy="23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7" name="Line 160"/>
            <p:cNvSpPr/>
            <p:nvPr/>
          </p:nvSpPr>
          <p:spPr>
            <a:xfrm>
              <a:off x="2738880" y="3831480"/>
              <a:ext cx="3886200" cy="0"/>
            </a:xfrm>
            <a:prstGeom prst="line">
              <a:avLst/>
            </a:prstGeom>
            <a:ln w="2857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8" name="CustomShape 161"/>
          <p:cNvSpPr/>
          <p:nvPr/>
        </p:nvSpPr>
        <p:spPr>
          <a:xfrm>
            <a:off x="750960" y="1340640"/>
            <a:ext cx="10602360" cy="756720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Dans la ligne SELECT, on peut avoir des attributs ou des expressions de calcul sur des attributs ou des appels de fonctions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69AE86-3A3B-4A8B-A317-B781B9BA3E2F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10" name="CustomShape 2"/>
          <p:cNvSpPr/>
          <p:nvPr/>
        </p:nvSpPr>
        <p:spPr>
          <a:xfrm>
            <a:off x="2209680" y="2971800"/>
            <a:ext cx="4876560" cy="1066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1" name="TextShape 3"/>
          <p:cNvSpPr txBox="1"/>
          <p:nvPr/>
        </p:nvSpPr>
        <p:spPr>
          <a:xfrm>
            <a:off x="233640" y="211320"/>
            <a:ext cx="10169280" cy="799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Expressions de calcul dans une requête SELECT (2/2)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2" name="TextShape 4"/>
          <p:cNvSpPr txBox="1"/>
          <p:nvPr/>
        </p:nvSpPr>
        <p:spPr>
          <a:xfrm>
            <a:off x="233640" y="1447920"/>
            <a:ext cx="11497680" cy="14508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partie condition (WHERE) peut aussi comporter des expressions de calcul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ou des appels de fonction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Liste des noArticle dont le prix toutes taxes comprises (TTC) dépasse 20€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3" name="CustomShape 5"/>
          <p:cNvSpPr/>
          <p:nvPr/>
        </p:nvSpPr>
        <p:spPr>
          <a:xfrm>
            <a:off x="3066840" y="3071880"/>
            <a:ext cx="29242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noArticle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Article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1" lang="fr-FR" sz="1800" spc="-1" strike="noStrike">
                <a:solidFill>
                  <a:srgbClr val="ed7d31"/>
                </a:solidFill>
                <a:latin typeface="Courier New"/>
              </a:rPr>
              <a:t>prix*1.15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&gt; 40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2514" name="Table 6"/>
          <p:cNvGraphicFramePr/>
          <p:nvPr/>
        </p:nvGraphicFramePr>
        <p:xfrm>
          <a:off x="9336240" y="3032640"/>
          <a:ext cx="1066320" cy="2010960"/>
        </p:xfrm>
        <a:graphic>
          <a:graphicData uri="http://schemas.openxmlformats.org/drawingml/2006/table">
            <a:tbl>
              <a:tblPr/>
              <a:tblGrid>
                <a:gridCol w="1066680"/>
              </a:tblGrid>
              <a:tr h="33516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noArticle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15" name="CustomShape 7"/>
          <p:cNvSpPr/>
          <p:nvPr/>
        </p:nvSpPr>
        <p:spPr>
          <a:xfrm>
            <a:off x="2133720" y="5157360"/>
            <a:ext cx="5333760" cy="1079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CustomShape 8"/>
          <p:cNvSpPr/>
          <p:nvPr/>
        </p:nvSpPr>
        <p:spPr>
          <a:xfrm>
            <a:off x="2727000" y="4786200"/>
            <a:ext cx="45702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 *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dateCde =</a:t>
            </a:r>
            <a:r>
              <a:rPr b="1" lang="fr-FR" sz="1800" spc="-1" strike="noStrike">
                <a:solidFill>
                  <a:srgbClr val="ed7d31"/>
                </a:solidFill>
                <a:latin typeface="Courier New"/>
              </a:rPr>
              <a:t> CURRENT_DATE ()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17" name="CustomShape 9"/>
          <p:cNvSpPr/>
          <p:nvPr/>
        </p:nvSpPr>
        <p:spPr>
          <a:xfrm>
            <a:off x="490320" y="4174920"/>
            <a:ext cx="8076960" cy="5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Liste des commandes de la journée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TextShape 1"/>
          <p:cNvSpPr txBox="1"/>
          <p:nvPr/>
        </p:nvSpPr>
        <p:spPr>
          <a:xfrm>
            <a:off x="266760" y="194400"/>
            <a:ext cx="10515240" cy="1072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Opérateurs utilisables dans les expressions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9" name="TextShape 2"/>
          <p:cNvSpPr txBox="1"/>
          <p:nvPr/>
        </p:nvSpPr>
        <p:spPr>
          <a:xfrm>
            <a:off x="1952640" y="1500120"/>
            <a:ext cx="3785760" cy="2928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Opérateurs numériques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+,- , /, *, ^,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- (changement signe)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DIV (division entière)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 (reste division entière)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4F5908-C972-40EE-82C8-E4543B5018A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21" name="CustomShape 4"/>
          <p:cNvSpPr/>
          <p:nvPr/>
        </p:nvSpPr>
        <p:spPr>
          <a:xfrm>
            <a:off x="6095880" y="1500120"/>
            <a:ext cx="3134880" cy="29286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Opérateurs logiques  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OR , ||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AND , &amp;&amp;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522" name="CustomShape 5"/>
          <p:cNvSpPr/>
          <p:nvPr/>
        </p:nvSpPr>
        <p:spPr>
          <a:xfrm>
            <a:off x="428040" y="4643280"/>
            <a:ext cx="5096160" cy="10713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CustomShape 6"/>
          <p:cNvSpPr/>
          <p:nvPr/>
        </p:nvSpPr>
        <p:spPr>
          <a:xfrm>
            <a:off x="725040" y="4675320"/>
            <a:ext cx="4123440" cy="702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Priorité des opérateurs 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- (unaire), ^,  *, /, DIV, %, MOD , -, +</a:t>
            </a: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24" name="CustomShape 7"/>
          <p:cNvSpPr/>
          <p:nvPr/>
        </p:nvSpPr>
        <p:spPr>
          <a:xfrm>
            <a:off x="5667480" y="4714920"/>
            <a:ext cx="5114520" cy="1005120"/>
          </a:xfrm>
          <a:prstGeom prst="rect">
            <a:avLst/>
          </a:prstGeom>
          <a:noFill/>
          <a:ln w="0">
            <a:solidFill>
              <a:schemeClr val="bg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Calculer et  tester :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SELECT -2+3*4^2/2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SELECT (-2)+((3*(4^2))/2)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TextShape 1"/>
          <p:cNvSpPr txBox="1"/>
          <p:nvPr/>
        </p:nvSpPr>
        <p:spPr>
          <a:xfrm>
            <a:off x="390600" y="365040"/>
            <a:ext cx="10515240" cy="860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Opérateurs de comparaison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E6B781-BB15-4EED-AFAD-C7DBFEC51AC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graphicFrame>
        <p:nvGraphicFramePr>
          <p:cNvPr id="2527" name="Table 3"/>
          <p:cNvGraphicFramePr/>
          <p:nvPr/>
        </p:nvGraphicFramePr>
        <p:xfrm>
          <a:off x="2523960" y="1500120"/>
          <a:ext cx="6095520" cy="137628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21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Opérator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21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 operator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1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!=, &lt;&gt;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 operator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1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&lt;=, &gt;, &gt;, &gt;=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Comparison operators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IN( ), NOT IN ( 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Check whether a value is (not) within a set of values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51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 NULL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 NOT NULL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 value test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NULL value test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1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LIKE , NOT LIKE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Pattern matching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51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BETWEEN ... AND ...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BETWEEN ... AND ...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Check whether a value is (not) within a range of values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E835B9-BE8E-46B5-8B02-B6854E3B39C6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29" name="TextShape 2"/>
          <p:cNvSpPr txBox="1"/>
          <p:nvPr/>
        </p:nvSpPr>
        <p:spPr>
          <a:xfrm>
            <a:off x="1738440" y="109440"/>
            <a:ext cx="8152920" cy="8125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Quelques fonctions MySQL utiles (1/2)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0" name="TextShape 3"/>
          <p:cNvSpPr txBox="1"/>
          <p:nvPr/>
        </p:nvSpPr>
        <p:spPr>
          <a:xfrm>
            <a:off x="388440" y="1214280"/>
            <a:ext cx="5249880" cy="5214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Nombres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ABS(n) :Valeur absolue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CEIL(n) : plus petit entier </a:t>
            </a:r>
            <a:r>
              <a:rPr b="0" lang="fr-FR" sz="2000" spc="-1" strike="noStrike">
                <a:solidFill>
                  <a:srgbClr val="000000"/>
                </a:solidFill>
                <a:latin typeface="Symbol"/>
              </a:rPr>
              <a:t>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FLOOR(n) : plus grand entier </a:t>
            </a:r>
            <a:r>
              <a:rPr b="0" lang="fr-FR" sz="20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MOD(m,n) : Reste de la division m/n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POWER(m,n) : m élevé à la puissance 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SIGN(n) : Signe de 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SQRT(n) : Racine carrée de 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LN(n), LOG10(n), LOG2(n), cos(n)....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Chaînes de caractères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LOWER (ch) :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en minuscules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UPPER (ch) :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en majuscules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CONCAT(ch1[,ch2,…]) : concaténation de tous les arguments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1" name="TextShape 4"/>
          <p:cNvSpPr txBox="1"/>
          <p:nvPr/>
        </p:nvSpPr>
        <p:spPr>
          <a:xfrm>
            <a:off x="6172200" y="1214280"/>
            <a:ext cx="5181120" cy="5506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Chaînes de caractères (suite)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SUBSTRING(ch,position[,long]) : sous_chaîne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à partir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position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(de longeur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long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LENGTH (ch) : nombre de caractères dans la chaîne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RTRIM(ch) : Suppression des espaces à droite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LTRIM(ch) : Suppression des espaces à gauche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REPLACE(ch,ch1, ch2) :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ou les occurrences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ont été remplacées par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SOUNDEX(ch) : code phonétique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(Comparaison)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ASCII(car) : code  ASCII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DE9F54-EF1F-43B1-B262-217D601B62FF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33" name="TextShape 2"/>
          <p:cNvSpPr txBox="1"/>
          <p:nvPr/>
        </p:nvSpPr>
        <p:spPr>
          <a:xfrm>
            <a:off x="370080" y="1500120"/>
            <a:ext cx="4854600" cy="4094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Dates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MONTH(date) : mois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(1-12)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DAY (date) : jour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date  (1-31)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YEAR (date) : année de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(ex.1996)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CURRENT_DATE() : date du jour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DATEDIFF(date1,date2) : période en jours entre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date1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date2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4" name="TextShape 3"/>
          <p:cNvSpPr txBox="1"/>
          <p:nvPr/>
        </p:nvSpPr>
        <p:spPr>
          <a:xfrm>
            <a:off x="5878440" y="1500120"/>
            <a:ext cx="6051960" cy="4719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Conversion Chaine de caractères vers date et vice-versa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STR_TO_DATE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(ch, format) : convertit chaîne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en date selon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format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ex. 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TR_TO_DATE(’12-12-2013','%d-%m-%Y')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STR_TO_DATE('May 1, 2013','%M %d,%Y')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DATE_FORMAT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(date, format) :  transforme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 en chaîne selon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ex: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DATE_FORMAT(dateCde, '%W %M %Y')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-&gt;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'Sunday October 2009'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Voir liste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Specifiers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de date dans la documentation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5" name="CustomShape 4"/>
          <p:cNvSpPr/>
          <p:nvPr/>
        </p:nvSpPr>
        <p:spPr>
          <a:xfrm>
            <a:off x="2133720" y="228600"/>
            <a:ext cx="7772040" cy="8409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Quelques fonctions MySQL  utiles (2/2)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83120" y="1235520"/>
            <a:ext cx="10528200" cy="5301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746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Immeuble (adrImm, nbEtages, dateConstr, propriétaire)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746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Appart (adrImm, noApp, occupantBailleur,  type, superficie)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746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Personne (noP, nom, dateNaiss, profession, adrImm, noApp)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746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École (nomEc, adrEc, nbClasses, directeur)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746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Classe (nomEc, nomClasse, enseignant, nbEleves)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746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Enfant (respLégal, prénom, nomEc, nomClasse)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N.B. :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propriétaire, occupantBailleur, directeur, enseignant, respLégal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sont des numéros de personnes (même domaine que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noP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Clés primaires ? Clés étrangères ? Représentation graphique du schéma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63680" y="116640"/>
            <a:ext cx="8229240" cy="8636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Times New Roman"/>
              </a:rPr>
              <a:t>BD Urbaine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D697AE-62E5-4CCE-884A-3A420C59EC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701FE2-9146-4EAB-8884-3DB6E9916A46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37" name="CustomShape 2"/>
          <p:cNvSpPr/>
          <p:nvPr/>
        </p:nvSpPr>
        <p:spPr>
          <a:xfrm>
            <a:off x="278280" y="52920"/>
            <a:ext cx="7772040" cy="6854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Traitement de la valeur NULL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538" name="CustomShape 3"/>
          <p:cNvSpPr/>
          <p:nvPr/>
        </p:nvSpPr>
        <p:spPr>
          <a:xfrm>
            <a:off x="278280" y="879120"/>
            <a:ext cx="11362320" cy="41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291960" indent="-291600">
              <a:lnSpc>
                <a:spcPct val="9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Valeur d’un attribut inconnue ou indéfinie dans une table notée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NULL</a:t>
            </a:r>
            <a:endParaRPr b="0" lang="fr-FR" sz="2400" spc="-1" strike="noStrike">
              <a:latin typeface="Arial"/>
            </a:endParaRPr>
          </a:p>
          <a:p>
            <a:pPr marL="482760" indent="50760">
              <a:lnSpc>
                <a:spcPct val="9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000" spc="-1" strike="noStrike">
              <a:latin typeface="Arial"/>
            </a:endParaRPr>
          </a:p>
          <a:p>
            <a:pPr marL="291960" indent="-29160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Évaluation d’une expression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arithmétique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(ex: prix*quantité)</a:t>
            </a:r>
            <a:endParaRPr b="0" lang="fr-FR" sz="2400" spc="-1" strike="noStrike">
              <a:latin typeface="Arial"/>
            </a:endParaRPr>
          </a:p>
          <a:p>
            <a:pPr lvl="1" marL="749160" indent="-291600">
              <a:lnSpc>
                <a:spcPct val="9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un opérande est NULL, le résultat est NULL </a:t>
            </a:r>
            <a:endParaRPr b="0" lang="fr-FR" sz="2400" spc="-1" strike="noStrike">
              <a:latin typeface="Arial"/>
            </a:endParaRPr>
          </a:p>
          <a:p>
            <a:pPr marL="749160" indent="-291600">
              <a:lnSpc>
                <a:spcPct val="9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400" spc="-1" strike="noStrike">
              <a:latin typeface="Arial"/>
            </a:endParaRPr>
          </a:p>
          <a:p>
            <a:pPr marL="291960" indent="-29160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Évaluation d’une expression de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comparaison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(ex: prix*quantité &gt;1500)</a:t>
            </a:r>
            <a:endParaRPr b="0" lang="fr-FR" sz="2400" spc="-1" strike="noStrike">
              <a:latin typeface="Arial"/>
            </a:endParaRPr>
          </a:p>
          <a:p>
            <a:pPr lvl="1" marL="749160" indent="-291600">
              <a:lnSpc>
                <a:spcPct val="9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un opérande est NULL, le résultat est NULL (UNKNOWN)</a:t>
            </a:r>
            <a:endParaRPr b="0" lang="fr-FR" sz="2400" spc="-1" strike="noStrike">
              <a:latin typeface="Arial"/>
            </a:endParaRPr>
          </a:p>
          <a:p>
            <a:pPr marL="749160" indent="-291600">
              <a:lnSpc>
                <a:spcPct val="90000"/>
              </a:lnSpc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291960" indent="-29160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Conséquence 1 : on passe de 2 valeurs logiques à 3</a:t>
            </a:r>
            <a:endParaRPr b="0" lang="fr-FR" sz="2400" spc="-1" strike="noStrike">
              <a:latin typeface="Arial"/>
            </a:endParaRPr>
          </a:p>
          <a:p>
            <a:pPr lvl="1" marL="749160" indent="-291600">
              <a:lnSpc>
                <a:spcPct val="9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True, False, NULL (UNKNOWN)</a:t>
            </a:r>
            <a:endParaRPr b="0" lang="fr-FR" sz="2400" spc="-1" strike="noStrike">
              <a:latin typeface="Arial"/>
            </a:endParaRPr>
          </a:p>
          <a:p>
            <a:pPr lvl="1" marL="749160" indent="-291600">
              <a:lnSpc>
                <a:spcPct val="9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Extension des tables de vérités des opérateurs (AND, OR, NOT)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Conséquence 2 :  Seule opération permise pour tester la valeur NULL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IS [NOT] NULL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539" name="CustomShape 4"/>
          <p:cNvSpPr/>
          <p:nvPr/>
        </p:nvSpPr>
        <p:spPr>
          <a:xfrm>
            <a:off x="651240" y="5262480"/>
            <a:ext cx="5571720" cy="1550520"/>
          </a:xfrm>
          <a:prstGeom prst="rect">
            <a:avLst/>
          </a:prstGeom>
          <a:noFill/>
          <a:ln w="0">
            <a:solidFill>
              <a:schemeClr val="bg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À tester :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SELECT 2 + NULL ,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</a:rPr>
              <a:t>SELECT 150 &gt; NULL,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SELECT (12 &gt; 2) AND (10 = NULL),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SELECT (12 &gt; 2) OR (10 = NULL),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</a:rPr>
              <a:t>SELECT TRUE AND NULL,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540" name="CustomShape 5"/>
          <p:cNvSpPr/>
          <p:nvPr/>
        </p:nvSpPr>
        <p:spPr>
          <a:xfrm>
            <a:off x="6886080" y="5523120"/>
            <a:ext cx="3448440" cy="10051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 noter :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valeurs FALSE et  TRUE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sont codées 0 et 1 dans MySQL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9E341D-8815-4162-8466-44F833F5F81A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42" name="CustomShape 2"/>
          <p:cNvSpPr/>
          <p:nvPr/>
        </p:nvSpPr>
        <p:spPr>
          <a:xfrm>
            <a:off x="662040" y="158400"/>
            <a:ext cx="10978560" cy="8377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3000" spc="-1" strike="noStrike">
                <a:solidFill>
                  <a:srgbClr val="000000"/>
                </a:solidFill>
                <a:latin typeface="Calibri"/>
              </a:rPr>
              <a:t>Valeur NULL : Extension des tables de vérité des opérateurs logiques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543" name="CustomShape 3"/>
          <p:cNvSpPr/>
          <p:nvPr/>
        </p:nvSpPr>
        <p:spPr>
          <a:xfrm>
            <a:off x="1828800" y="1295280"/>
            <a:ext cx="76957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544" name="Table 4"/>
          <p:cNvGraphicFramePr/>
          <p:nvPr/>
        </p:nvGraphicFramePr>
        <p:xfrm>
          <a:off x="1376640" y="1690560"/>
          <a:ext cx="7924320" cy="4063680"/>
        </p:xfrm>
        <a:graphic>
          <a:graphicData uri="http://schemas.openxmlformats.org/drawingml/2006/table">
            <a:tbl>
              <a:tblPr/>
              <a:tblGrid>
                <a:gridCol w="1584000"/>
                <a:gridCol w="1585800"/>
                <a:gridCol w="1584000"/>
                <a:gridCol w="1585800"/>
                <a:gridCol w="1584720"/>
              </a:tblGrid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</a:t>
                      </a: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AND</a:t>
                      </a: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</a:t>
                      </a: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OR</a:t>
                      </a: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NOT</a:t>
                      </a: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5" name="CustomShape 5"/>
          <p:cNvSpPr/>
          <p:nvPr/>
        </p:nvSpPr>
        <p:spPr>
          <a:xfrm>
            <a:off x="1274400" y="1110960"/>
            <a:ext cx="70498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a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, </a:t>
            </a: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b</a:t>
            </a:r>
            <a:r>
              <a:rPr b="0" lang="fr-FR" sz="2400" spc="-1" strike="noStrike">
                <a:solidFill>
                  <a:srgbClr val="000000"/>
                </a:solidFill>
                <a:latin typeface="Garamond"/>
              </a:rPr>
              <a:t> : conditions à valeur logique (expressions booléennes)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4AB91F-7E5E-4823-8130-362ECFD302C1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47" name="TextShape 2"/>
          <p:cNvSpPr txBox="1"/>
          <p:nvPr/>
        </p:nvSpPr>
        <p:spPr>
          <a:xfrm>
            <a:off x="309600" y="152280"/>
            <a:ext cx="5035680" cy="775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Fonctions d’agrégation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8" name="TextShape 3"/>
          <p:cNvSpPr txBox="1"/>
          <p:nvPr/>
        </p:nvSpPr>
        <p:spPr>
          <a:xfrm>
            <a:off x="309600" y="1069920"/>
            <a:ext cx="11225520" cy="5333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Une fonction d'agrégation opère sur un ensemble (de tuples, de valeurs) et produit une valeur unique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fctAgrégation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relation(s) [WHERE condition]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fctAgrégation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opère sur les tuples de la relation résultat  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COUNT(*)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: retourne le nombre de tuples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(expr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): nombre de valeurs non NULL  de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expr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(distinct expr)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: nombre de valeurs distinctes non NULL 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xp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MAX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(n)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 valeur maximum de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MIN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(n)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valeur minimum de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SUM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(n)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somme des valeurs de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(ignore les valeurs NULL)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AVG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(n)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valeur moyenne de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(ignore les valeurs NULL)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76824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expression numérique ,  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expr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expression quelconque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9" name="CustomShape 4"/>
          <p:cNvSpPr/>
          <p:nvPr/>
        </p:nvSpPr>
        <p:spPr>
          <a:xfrm>
            <a:off x="1037520" y="1617840"/>
            <a:ext cx="7297200" cy="114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TextShape 1"/>
          <p:cNvSpPr txBox="1"/>
          <p:nvPr/>
        </p:nvSpPr>
        <p:spPr>
          <a:xfrm>
            <a:off x="7521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837600-5F2F-41B4-B415-BEF91D871A29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51" name="CustomShape 2"/>
          <p:cNvSpPr/>
          <p:nvPr/>
        </p:nvSpPr>
        <p:spPr>
          <a:xfrm>
            <a:off x="891720" y="3854520"/>
            <a:ext cx="6248160" cy="837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2" name="TextShape 3"/>
          <p:cNvSpPr txBox="1"/>
          <p:nvPr/>
        </p:nvSpPr>
        <p:spPr>
          <a:xfrm>
            <a:off x="596520" y="222480"/>
            <a:ext cx="561060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Exemples d’agrégations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3" name="CustomShape 4"/>
          <p:cNvSpPr/>
          <p:nvPr/>
        </p:nvSpPr>
        <p:spPr>
          <a:xfrm>
            <a:off x="739440" y="1720800"/>
            <a:ext cx="6629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i="1" lang="fr-FR" sz="2200" spc="-1" strike="noStrike">
                <a:solidFill>
                  <a:srgbClr val="000000"/>
                </a:solidFill>
                <a:latin typeface="Garamond"/>
              </a:rPr>
              <a:t>Nombre total d’articles et prix unitaire moyen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554" name="CustomShape 5"/>
          <p:cNvSpPr/>
          <p:nvPr/>
        </p:nvSpPr>
        <p:spPr>
          <a:xfrm>
            <a:off x="815400" y="3397320"/>
            <a:ext cx="6629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i="1" lang="fr-FR" sz="2200" spc="-1" strike="noStrike">
                <a:solidFill>
                  <a:srgbClr val="000000"/>
                </a:solidFill>
                <a:latin typeface="Garamond"/>
              </a:rPr>
              <a:t>Nombre de prixUnitaires non null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555" name="CustomShape 6"/>
          <p:cNvSpPr/>
          <p:nvPr/>
        </p:nvSpPr>
        <p:spPr>
          <a:xfrm>
            <a:off x="891720" y="2178000"/>
            <a:ext cx="4876560" cy="1066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6" name="CustomShape 7"/>
          <p:cNvSpPr/>
          <p:nvPr/>
        </p:nvSpPr>
        <p:spPr>
          <a:xfrm>
            <a:off x="596520" y="2254320"/>
            <a:ext cx="54097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(*) AS nbArticles,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AVG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(prixUnitaire) AS prixMoyen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Article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2557" name="Table 8"/>
          <p:cNvGraphicFramePr/>
          <p:nvPr/>
        </p:nvGraphicFramePr>
        <p:xfrm>
          <a:off x="7073280" y="2401560"/>
          <a:ext cx="2361960" cy="669600"/>
        </p:xfrm>
        <a:graphic>
          <a:graphicData uri="http://schemas.openxmlformats.org/drawingml/2006/table">
            <a:tbl>
              <a:tblPr/>
              <a:tblGrid>
                <a:gridCol w="1180800"/>
                <a:gridCol w="1181160"/>
              </a:tblGrid>
              <a:tr h="33480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nbArticles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prixMoyen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480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9.50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58" name="CustomShape 9"/>
          <p:cNvSpPr/>
          <p:nvPr/>
        </p:nvSpPr>
        <p:spPr>
          <a:xfrm>
            <a:off x="815400" y="5638680"/>
            <a:ext cx="6324120" cy="837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9" name="CustomShape 10"/>
          <p:cNvSpPr/>
          <p:nvPr/>
        </p:nvSpPr>
        <p:spPr>
          <a:xfrm>
            <a:off x="577440" y="3930480"/>
            <a:ext cx="6400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(prixUnitaire) AS nbPrixNonNull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Article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2560" name="Table 11"/>
          <p:cNvGraphicFramePr/>
          <p:nvPr/>
        </p:nvGraphicFramePr>
        <p:xfrm>
          <a:off x="7368840" y="3916440"/>
          <a:ext cx="1561680" cy="699840"/>
        </p:xfrm>
        <a:graphic>
          <a:graphicData uri="http://schemas.openxmlformats.org/drawingml/2006/table">
            <a:tbl>
              <a:tblPr/>
              <a:tblGrid>
                <a:gridCol w="1562040"/>
              </a:tblGrid>
              <a:tr h="36468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nbPrixNonNull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1" name="CustomShape 12"/>
          <p:cNvSpPr/>
          <p:nvPr/>
        </p:nvSpPr>
        <p:spPr>
          <a:xfrm>
            <a:off x="815400" y="4737240"/>
            <a:ext cx="6629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i="1" lang="fr-FR" sz="2200" spc="-1" strike="noStrike">
                <a:solidFill>
                  <a:srgbClr val="000000"/>
                </a:solidFill>
                <a:latin typeface="Garamond"/>
              </a:rPr>
              <a:t>Nombre de prixUnitaires non null différents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562" name="CustomShape 13"/>
          <p:cNvSpPr/>
          <p:nvPr/>
        </p:nvSpPr>
        <p:spPr>
          <a:xfrm>
            <a:off x="505800" y="5226120"/>
            <a:ext cx="6400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distinct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prixUnitaire) AS nbPrix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Article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2563" name="Table 14"/>
          <p:cNvGraphicFramePr/>
          <p:nvPr/>
        </p:nvGraphicFramePr>
        <p:xfrm>
          <a:off x="7568640" y="5330520"/>
          <a:ext cx="1294920" cy="669600"/>
        </p:xfrm>
        <a:graphic>
          <a:graphicData uri="http://schemas.openxmlformats.org/drawingml/2006/table">
            <a:tbl>
              <a:tblPr/>
              <a:tblGrid>
                <a:gridCol w="1295280"/>
              </a:tblGrid>
              <a:tr h="33480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nbPrix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4800">
                <a:tc>
                  <a:txBody>
                    <a:bodyPr tIns="45360" bIns="45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4" name="CustomShape 15"/>
          <p:cNvSpPr/>
          <p:nvPr/>
        </p:nvSpPr>
        <p:spPr>
          <a:xfrm>
            <a:off x="6363720" y="2643120"/>
            <a:ext cx="571320" cy="213840"/>
          </a:xfrm>
          <a:prstGeom prst="right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5" name="CustomShape 16"/>
          <p:cNvSpPr/>
          <p:nvPr/>
        </p:nvSpPr>
        <p:spPr>
          <a:xfrm>
            <a:off x="6506640" y="5572080"/>
            <a:ext cx="571320" cy="213840"/>
          </a:xfrm>
          <a:prstGeom prst="right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6" name="CustomShape 17"/>
          <p:cNvSpPr/>
          <p:nvPr/>
        </p:nvSpPr>
        <p:spPr>
          <a:xfrm>
            <a:off x="6435360" y="4286160"/>
            <a:ext cx="571320" cy="213840"/>
          </a:xfrm>
          <a:prstGeom prst="right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TextShape 1"/>
          <p:cNvSpPr txBox="1"/>
          <p:nvPr/>
        </p:nvSpPr>
        <p:spPr>
          <a:xfrm>
            <a:off x="73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3DE75E-A253-45A5-B672-73A8DEE1FBDC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68" name="CustomShape 2"/>
          <p:cNvSpPr/>
          <p:nvPr/>
        </p:nvSpPr>
        <p:spPr>
          <a:xfrm>
            <a:off x="1326240" y="4495680"/>
            <a:ext cx="6781320" cy="1752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9" name="CustomShape 3"/>
          <p:cNvSpPr/>
          <p:nvPr/>
        </p:nvSpPr>
        <p:spPr>
          <a:xfrm>
            <a:off x="1249920" y="2133720"/>
            <a:ext cx="5638320" cy="685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0" name="TextShape 4"/>
          <p:cNvSpPr txBox="1"/>
          <p:nvPr/>
        </p:nvSpPr>
        <p:spPr>
          <a:xfrm>
            <a:off x="564120" y="228600"/>
            <a:ext cx="8667360" cy="83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Fonctions d’agrégation : Contraintes d’utilisation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1" name="TextShape 5"/>
          <p:cNvSpPr txBox="1"/>
          <p:nvPr/>
        </p:nvSpPr>
        <p:spPr>
          <a:xfrm>
            <a:off x="564120" y="1371600"/>
            <a:ext cx="10794960" cy="4952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Une fonction d’agrégation doit être utilisée dans une requête SELECT 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Calibri"/>
              </a:rPr>
              <a:t>sans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résultats individuels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6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 noProduit, max(prixUnitaire)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8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Produit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8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8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Requête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invalide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puisque plusieurs noProduit et un seul maximum.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8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Une fonction d’agrégation peut être utilisée dans une sous-requête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Þ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sélection de résultats individuels dans la requête englobante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   noProduit, libellé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      Produit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    prixUnitaire =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(SELECT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max (prixUnitaire)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FROM     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Produit)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2" name="CustomShape 6"/>
          <p:cNvSpPr/>
          <p:nvPr/>
        </p:nvSpPr>
        <p:spPr>
          <a:xfrm>
            <a:off x="6882480" y="2057400"/>
            <a:ext cx="456840" cy="685440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3" name="CustomShape 7"/>
          <p:cNvSpPr/>
          <p:nvPr/>
        </p:nvSpPr>
        <p:spPr>
          <a:xfrm>
            <a:off x="7645320" y="2133720"/>
            <a:ext cx="10710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3300"/>
                </a:solidFill>
                <a:latin typeface="Times New Roman"/>
              </a:rPr>
              <a:t>Faux !!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983B8E-4FA9-4247-9522-9ABBAF305DC4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75" name="CustomShape 2"/>
          <p:cNvSpPr/>
          <p:nvPr/>
        </p:nvSpPr>
        <p:spPr>
          <a:xfrm>
            <a:off x="2666880" y="1905120"/>
            <a:ext cx="6705360" cy="121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6" name="TextShape 3"/>
          <p:cNvSpPr txBox="1"/>
          <p:nvPr/>
        </p:nvSpPr>
        <p:spPr>
          <a:xfrm>
            <a:off x="510120" y="157320"/>
            <a:ext cx="777204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Partition de relations (GROUP BY)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7" name="TextShape 4"/>
          <p:cNvSpPr txBox="1"/>
          <p:nvPr/>
        </p:nvSpPr>
        <p:spPr>
          <a:xfrm>
            <a:off x="510120" y="1197000"/>
            <a:ext cx="10585440" cy="4952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Nombre de produits commandés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par client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noClient, COUNT(*) AS totalProduits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GROUP BY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noClient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1) Les commandes sont groupées par numéro de client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2) pour chaque groupe, afficher le numéro du client concerné par le groupe et le nombre de commandes.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N.B.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: chaque expression du SELECT doit avoir une valeur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unique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par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groupe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B8B1D4-363E-46AB-A178-BA2906F8D68C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79" name="CustomShape 2"/>
          <p:cNvSpPr/>
          <p:nvPr/>
        </p:nvSpPr>
        <p:spPr>
          <a:xfrm>
            <a:off x="2666880" y="1905120"/>
            <a:ext cx="6857640" cy="121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0" name="TextShape 3"/>
          <p:cNvSpPr txBox="1"/>
          <p:nvPr/>
        </p:nvSpPr>
        <p:spPr>
          <a:xfrm>
            <a:off x="586080" y="304920"/>
            <a:ext cx="777204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Partition de relations (GROUP BY)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1" name="TextShape 4"/>
          <p:cNvSpPr txBox="1"/>
          <p:nvPr/>
        </p:nvSpPr>
        <p:spPr>
          <a:xfrm>
            <a:off x="510120" y="1295280"/>
            <a:ext cx="7773480" cy="1612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Nombre de produits commandés par client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noClient, COUNT(*) AS totalProduits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GROUP BY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noClient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582" name="Table 5"/>
          <p:cNvGraphicFramePr/>
          <p:nvPr/>
        </p:nvGraphicFramePr>
        <p:xfrm>
          <a:off x="1905120" y="3733920"/>
          <a:ext cx="4114440" cy="2391840"/>
        </p:xfrm>
        <a:graphic>
          <a:graphicData uri="http://schemas.openxmlformats.org/drawingml/2006/table">
            <a:tbl>
              <a:tblPr/>
              <a:tblGrid>
                <a:gridCol w="1447560"/>
                <a:gridCol w="1601640"/>
                <a:gridCol w="1065240"/>
              </a:tblGrid>
              <a:tr h="38088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noProduit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dateCde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noClient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14/5/2003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15/8/2003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15/8/2003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20/9/2003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83" name="Table 6"/>
          <p:cNvGraphicFramePr/>
          <p:nvPr/>
        </p:nvGraphicFramePr>
        <p:xfrm>
          <a:off x="6856560" y="4253040"/>
          <a:ext cx="2439720" cy="1568160"/>
        </p:xfrm>
        <a:graphic>
          <a:graphicData uri="http://schemas.openxmlformats.org/drawingml/2006/table">
            <a:tbl>
              <a:tblPr/>
              <a:tblGrid>
                <a:gridCol w="975960"/>
                <a:gridCol w="1463760"/>
              </a:tblGrid>
              <a:tr h="3459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noClient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totalProduits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14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564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4" name="Line 7"/>
          <p:cNvSpPr/>
          <p:nvPr/>
        </p:nvSpPr>
        <p:spPr>
          <a:xfrm>
            <a:off x="6248160" y="4495680"/>
            <a:ext cx="609840" cy="2286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5" name="Line 8"/>
          <p:cNvSpPr/>
          <p:nvPr/>
        </p:nvSpPr>
        <p:spPr>
          <a:xfrm>
            <a:off x="6248160" y="5181480"/>
            <a:ext cx="60984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6" name="Line 9"/>
          <p:cNvSpPr/>
          <p:nvPr/>
        </p:nvSpPr>
        <p:spPr>
          <a:xfrm flipV="1">
            <a:off x="6248160" y="5486400"/>
            <a:ext cx="609840" cy="4572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7" name="CustomShape 10"/>
          <p:cNvSpPr/>
          <p:nvPr/>
        </p:nvSpPr>
        <p:spPr>
          <a:xfrm>
            <a:off x="6095880" y="4191120"/>
            <a:ext cx="75960" cy="609120"/>
          </a:xfrm>
          <a:prstGeom prst="righ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8" name="CustomShape 11"/>
          <p:cNvSpPr/>
          <p:nvPr/>
        </p:nvSpPr>
        <p:spPr>
          <a:xfrm>
            <a:off x="6095880" y="4876920"/>
            <a:ext cx="75960" cy="837720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9" name="CustomShape 12"/>
          <p:cNvSpPr/>
          <p:nvPr/>
        </p:nvSpPr>
        <p:spPr>
          <a:xfrm>
            <a:off x="6095880" y="5791320"/>
            <a:ext cx="75960" cy="30456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4F647E-58B5-4A72-AEE2-1E1765A2E787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91" name="CustomShape 2"/>
          <p:cNvSpPr/>
          <p:nvPr/>
        </p:nvSpPr>
        <p:spPr>
          <a:xfrm>
            <a:off x="2743200" y="1905120"/>
            <a:ext cx="5333760" cy="1523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2" name="TextShape 3"/>
          <p:cNvSpPr txBox="1"/>
          <p:nvPr/>
        </p:nvSpPr>
        <p:spPr>
          <a:xfrm>
            <a:off x="597960" y="1283760"/>
            <a:ext cx="10427400" cy="4876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Quantité totale de produits commandés par client en dehors du produit F565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noClient, SUM(quantité)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noProduit &lt;&gt; ‘F565’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GROUP BY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noClient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1) Les tuples de Commande ne vérifiant pas la condition sont exclus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2) Les commandes restantes sont groupées par numéro de client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3) pour chaque groupe, afficher le numéro du client concerné par le groupe et la somme des quantités.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Une clause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HAVING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permet de restreindre les groupes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3" name="TextShape 4"/>
          <p:cNvSpPr txBox="1"/>
          <p:nvPr/>
        </p:nvSpPr>
        <p:spPr>
          <a:xfrm>
            <a:off x="521640" y="216720"/>
            <a:ext cx="7320600" cy="909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Partition de relations (GROUP BY)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3FC64A-8173-4E1E-B0CE-AB40D349BC92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95" name="CustomShape 2"/>
          <p:cNvSpPr/>
          <p:nvPr/>
        </p:nvSpPr>
        <p:spPr>
          <a:xfrm>
            <a:off x="2362320" y="2133720"/>
            <a:ext cx="5333760" cy="1676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6" name="TextShape 3"/>
          <p:cNvSpPr txBox="1"/>
          <p:nvPr/>
        </p:nvSpPr>
        <p:spPr>
          <a:xfrm>
            <a:off x="498240" y="228600"/>
            <a:ext cx="6728760" cy="761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Partition de relations (GROUP BY)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7" name="TextShape 4"/>
          <p:cNvSpPr txBox="1"/>
          <p:nvPr/>
        </p:nvSpPr>
        <p:spPr>
          <a:xfrm>
            <a:off x="421920" y="1066680"/>
            <a:ext cx="11095560" cy="5333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Quantité moyenne commandée par produit  pour les produits ayant fait l’objet de plus de 3 commandes. Ignorer les commandes concernant le client C47.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noProduit, AVG(quantité)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noClient != ‘C47’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GROUP BY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noProduit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HAVING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COUNT(*)  &gt; 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1) Les tuples de Commande ne vérifiant pas la condition WHERE sont exclus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2) Les commandes restantes sont groupées par numéro de produit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3) pour chaque groupe, compter le nombre d’éléments et éliminer les groupes à moins de 3 éléments.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4) pour les groupes restants, afficher le numéro de produit et la quantité moyenne.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N.B.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clause HAVING ne s’utilise qu’avec  un GROUP BY.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306512-8682-49C7-8552-9C4F7BD2A15B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99" name="TextShape 2"/>
          <p:cNvSpPr txBox="1"/>
          <p:nvPr/>
        </p:nvSpPr>
        <p:spPr>
          <a:xfrm>
            <a:off x="498240" y="257400"/>
            <a:ext cx="641520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Partition de relations (GROUP BY)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0" name="TextShape 3"/>
          <p:cNvSpPr txBox="1"/>
          <p:nvPr/>
        </p:nvSpPr>
        <p:spPr>
          <a:xfrm>
            <a:off x="498240" y="1752480"/>
            <a:ext cx="8534160" cy="533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73200" indent="-672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Nombre de produits commandés par client et par date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601" name="Table 4"/>
          <p:cNvGraphicFramePr/>
          <p:nvPr/>
        </p:nvGraphicFramePr>
        <p:xfrm>
          <a:off x="1828800" y="3733920"/>
          <a:ext cx="3809520" cy="239184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1066680"/>
              </a:tblGrid>
              <a:tr h="38088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noProduit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dateCde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noClient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14/5/2003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15/8/2003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15/8/2003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20/9/2003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02" name="Table 5"/>
          <p:cNvGraphicFramePr/>
          <p:nvPr/>
        </p:nvGraphicFramePr>
        <p:xfrm>
          <a:off x="6172200" y="3962520"/>
          <a:ext cx="3809520" cy="1837800"/>
        </p:xfrm>
        <a:graphic>
          <a:graphicData uri="http://schemas.openxmlformats.org/drawingml/2006/table">
            <a:tbl>
              <a:tblPr/>
              <a:tblGrid>
                <a:gridCol w="992160"/>
                <a:gridCol w="1600200"/>
                <a:gridCol w="1217520"/>
              </a:tblGrid>
              <a:tr h="345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noClient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dateCde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nbProduits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5/1/2003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14/5/2003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15/8/2003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20/9/2003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03" name="CustomShape 6"/>
          <p:cNvSpPr/>
          <p:nvPr/>
        </p:nvSpPr>
        <p:spPr>
          <a:xfrm>
            <a:off x="317520" y="1124280"/>
            <a:ext cx="11099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fr-FR" sz="2400" spc="-1" strike="noStrike">
                <a:solidFill>
                  <a:srgbClr val="000000"/>
                </a:solidFill>
                <a:latin typeface="Garamond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Garamond"/>
              </a:rPr>
              <a:t>Il est possible de partitionner sur plusieurs colonnes (attributs)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604" name="CustomShape 7"/>
          <p:cNvSpPr/>
          <p:nvPr/>
        </p:nvSpPr>
        <p:spPr>
          <a:xfrm>
            <a:off x="5715000" y="4800600"/>
            <a:ext cx="75960" cy="30456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8"/>
          <p:cNvSpPr/>
          <p:nvPr/>
        </p:nvSpPr>
        <p:spPr>
          <a:xfrm>
            <a:off x="5715000" y="5181480"/>
            <a:ext cx="75960" cy="53316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9"/>
          <p:cNvSpPr/>
          <p:nvPr/>
        </p:nvSpPr>
        <p:spPr>
          <a:xfrm>
            <a:off x="5715000" y="5791320"/>
            <a:ext cx="75960" cy="30456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CustomShape 10"/>
          <p:cNvSpPr/>
          <p:nvPr/>
        </p:nvSpPr>
        <p:spPr>
          <a:xfrm>
            <a:off x="5715000" y="4114800"/>
            <a:ext cx="75960" cy="609120"/>
          </a:xfrm>
          <a:prstGeom prst="righ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Line 11"/>
          <p:cNvSpPr/>
          <p:nvPr/>
        </p:nvSpPr>
        <p:spPr>
          <a:xfrm>
            <a:off x="5867280" y="441936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Line 12"/>
          <p:cNvSpPr/>
          <p:nvPr/>
        </p:nvSpPr>
        <p:spPr>
          <a:xfrm flipV="1">
            <a:off x="5790960" y="4800600"/>
            <a:ext cx="381240" cy="15228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Line 13"/>
          <p:cNvSpPr/>
          <p:nvPr/>
        </p:nvSpPr>
        <p:spPr>
          <a:xfrm flipV="1">
            <a:off x="5790960" y="5181480"/>
            <a:ext cx="381240" cy="2286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Line 14"/>
          <p:cNvSpPr/>
          <p:nvPr/>
        </p:nvSpPr>
        <p:spPr>
          <a:xfrm flipV="1">
            <a:off x="5790960" y="5562360"/>
            <a:ext cx="381240" cy="38124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CustomShape 15"/>
          <p:cNvSpPr/>
          <p:nvPr/>
        </p:nvSpPr>
        <p:spPr>
          <a:xfrm>
            <a:off x="650520" y="2457000"/>
            <a:ext cx="906732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   noClient, dateCommmande,COUNT(noProduit) AS nbProduits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Commande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GROUP BY  noClient, dateCde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35720" y="825120"/>
            <a:ext cx="12056040" cy="55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3160" indent="95400">
              <a:lnSpc>
                <a:spcPct val="15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EMPLOYEES (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EMPLOYEE_ID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, FIRST_NAME, LAST_NAME, EMAIL, PHONE_NUMBER, HIRE_DATE, JOB_ID, SALARY,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COMMISSION_PCT,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MANAGER_ID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DEPARTMENT_ID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FR" sz="1600" spc="-1" strike="noStrike">
              <a:latin typeface="Arial"/>
            </a:endParaRPr>
          </a:p>
          <a:p>
            <a:pPr marL="173160" indent="95400">
              <a:lnSpc>
                <a:spcPct val="15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COUNTRIES (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COUNTRY_ID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,COUNTRY_NAME,</a:t>
            </a:r>
            <a:r>
              <a:rPr b="0" i="1" lang="fr-FR" sz="1600" spc="-1" strike="noStrike">
                <a:solidFill>
                  <a:srgbClr val="000000"/>
                </a:solidFill>
                <a:latin typeface="Times New Roman"/>
              </a:rPr>
              <a:t>REGION_ID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FR" sz="1600" spc="-1" strike="noStrike">
              <a:latin typeface="Arial"/>
            </a:endParaRPr>
          </a:p>
          <a:p>
            <a:pPr marL="173160" indent="95400">
              <a:lnSpc>
                <a:spcPct val="15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DEPARTMENTS 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(DEPARTMENT_ID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,DEPARTMENT_NAME,</a:t>
            </a:r>
            <a:r>
              <a:rPr b="0" i="1" lang="fr-FR" sz="1600" spc="-1" strike="noStrike">
                <a:solidFill>
                  <a:srgbClr val="000000"/>
                </a:solidFill>
                <a:latin typeface="Times New Roman"/>
              </a:rPr>
              <a:t>MANAGER_ID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i="1" lang="fr-FR" sz="1600" spc="-1" strike="noStrike">
                <a:solidFill>
                  <a:srgbClr val="000000"/>
                </a:solidFill>
                <a:latin typeface="Times New Roman"/>
              </a:rPr>
              <a:t>LOCATION_ID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FR" sz="1600" spc="-1" strike="noStrike">
              <a:latin typeface="Arial"/>
            </a:endParaRPr>
          </a:p>
          <a:p>
            <a:pPr marL="173160" indent="95400">
              <a:lnSpc>
                <a:spcPct val="15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JOBS 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(JOB_ID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,JOB_TITLE,MIN_SALARY,MAX_SALARY)</a:t>
            </a:r>
            <a:endParaRPr b="0" lang="fr-FR" sz="1600" spc="-1" strike="noStrike">
              <a:latin typeface="Arial"/>
            </a:endParaRPr>
          </a:p>
          <a:p>
            <a:pPr marL="173160" indent="95400">
              <a:lnSpc>
                <a:spcPct val="15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JOB_HISTORY (</a:t>
            </a:r>
            <a:r>
              <a:rPr b="1" i="1" lang="fr-FR" sz="1600" spc="-1" strike="noStrike">
                <a:solidFill>
                  <a:srgbClr val="000000"/>
                </a:solidFill>
                <a:latin typeface="Times New Roman"/>
              </a:rPr>
              <a:t>EMPLOYEE_ID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START_DATE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,END_DATE,</a:t>
            </a:r>
            <a:r>
              <a:rPr b="0" i="1" lang="fr-FR" sz="1600" spc="-1" strike="noStrike">
                <a:solidFill>
                  <a:srgbClr val="000000"/>
                </a:solidFill>
                <a:latin typeface="Times New Roman"/>
              </a:rPr>
              <a:t>JOB_ID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i="1" lang="fr-FR" sz="1600" spc="-1" strike="noStrike">
                <a:solidFill>
                  <a:srgbClr val="000000"/>
                </a:solidFill>
                <a:latin typeface="Times New Roman"/>
              </a:rPr>
              <a:t>DEPARTMENT_ID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FR" sz="1600" spc="-1" strike="noStrike">
              <a:latin typeface="Arial"/>
            </a:endParaRPr>
          </a:p>
          <a:p>
            <a:pPr marL="173160" indent="95400">
              <a:lnSpc>
                <a:spcPct val="15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LOCATIONS (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LOCATION_ID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,STREET_ADDRESS,POSTAL_CODE,CITY,STATE_PROVINCE, </a:t>
            </a:r>
            <a:r>
              <a:rPr b="0" i="1" lang="fr-FR" sz="1600" spc="-1" strike="noStrike">
                <a:solidFill>
                  <a:srgbClr val="000000"/>
                </a:solidFill>
                <a:latin typeface="Times New Roman"/>
              </a:rPr>
              <a:t>COUNTRY_ID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fr-FR" sz="1600" spc="-1" strike="noStrike">
              <a:latin typeface="Arial"/>
            </a:endParaRPr>
          </a:p>
          <a:p>
            <a:pPr marL="268200" indent="95400">
              <a:lnSpc>
                <a:spcPct val="15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REGIONS (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</a:rPr>
              <a:t>REGION_ID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, REGION_NAME)</a:t>
            </a:r>
            <a:endParaRPr b="0" lang="fr-FR" sz="1600" spc="-1" strike="noStrike">
              <a:latin typeface="Arial"/>
            </a:endParaRPr>
          </a:p>
          <a:p>
            <a:pPr marL="268200" indent="95400">
              <a:lnSpc>
                <a:spcPct val="15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La BD HR décrit les ressources humaines d’une société implantée dans plusieurs pays à travers le monde.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La table </a:t>
            </a:r>
            <a:r>
              <a:rPr b="1" lang="fr-FR" sz="1800" spc="-1" strike="noStrike">
                <a:solidFill>
                  <a:srgbClr val="000000"/>
                </a:solidFill>
                <a:latin typeface="TimesNewRoman,Bold"/>
              </a:rPr>
              <a:t>REGIONS </a:t>
            </a: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décrit différentes régions du monde (Europe, Amérique…) dans lesquels se situent les pays décrits dans la table </a:t>
            </a:r>
            <a:r>
              <a:rPr b="1" lang="fr-FR" sz="1800" spc="-1" strike="noStrike">
                <a:solidFill>
                  <a:srgbClr val="000000"/>
                </a:solidFill>
                <a:latin typeface="TimesNewRoman,Bold"/>
              </a:rPr>
              <a:t>COUNTRIES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Chaque service ou département de la société (table </a:t>
            </a:r>
            <a:r>
              <a:rPr b="1" lang="fr-FR" sz="1800" spc="-1" strike="noStrike">
                <a:solidFill>
                  <a:srgbClr val="000000"/>
                </a:solidFill>
                <a:latin typeface="TimesNewRoman,Bold"/>
              </a:rPr>
              <a:t>DEPARTMENTS</a:t>
            </a: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) est localisé à une adresse (table </a:t>
            </a:r>
            <a:r>
              <a:rPr b="1" lang="fr-FR" sz="1800" spc="-1" strike="noStrike">
                <a:solidFill>
                  <a:srgbClr val="000000"/>
                </a:solidFill>
                <a:latin typeface="TimesNewRoman,Bold"/>
              </a:rPr>
              <a:t>LOCATIONS</a:t>
            </a: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) dans un pays , un département a un employé à sa tête (</a:t>
            </a:r>
            <a:r>
              <a:rPr b="0" i="1" lang="fr-FR" sz="1800" spc="-1" strike="noStrike">
                <a:solidFill>
                  <a:srgbClr val="000000"/>
                </a:solidFill>
                <a:latin typeface="TimesNewRoman,Italic"/>
              </a:rPr>
              <a:t>manager_id</a:t>
            </a: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La table </a:t>
            </a:r>
            <a:r>
              <a:rPr b="1" lang="fr-FR" sz="1800" spc="-1" strike="noStrike">
                <a:solidFill>
                  <a:srgbClr val="000000"/>
                </a:solidFill>
                <a:latin typeface="TimesNewRoman,Bold"/>
              </a:rPr>
              <a:t>JOBS </a:t>
            </a: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décrit les différents emplois (ou postes) et précise pour chacun l’intervalle de salaire associé.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La table </a:t>
            </a:r>
            <a:r>
              <a:rPr b="1" lang="fr-FR" sz="1800" spc="-1" strike="noStrike">
                <a:solidFill>
                  <a:srgbClr val="000000"/>
                </a:solidFill>
                <a:latin typeface="TimesNewRoman,Bold"/>
              </a:rPr>
              <a:t>EMPLOYEES </a:t>
            </a: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décrit les employés et l’emploi qu’ils occupent actuellement ainsi que leur département actuel.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Un employé peut être sous les ordres d’un autre employé (défini par </a:t>
            </a:r>
            <a:r>
              <a:rPr b="0" i="1" lang="fr-FR" sz="1800" spc="-1" strike="noStrike">
                <a:solidFill>
                  <a:srgbClr val="000000"/>
                </a:solidFill>
                <a:latin typeface="TimesNewRoman,Italic"/>
              </a:rPr>
              <a:t>manager_id</a:t>
            </a:r>
            <a:r>
              <a:rPr b="0" lang="fr-FR" sz="1800" spc="-1" strike="noStrike">
                <a:solidFill>
                  <a:srgbClr val="000000"/>
                </a:solidFill>
                <a:latin typeface="TimesNewRoman"/>
              </a:rPr>
              <a:t>).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50DEE5-EF2E-46D1-8092-F8A6F7F390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63680" y="116640"/>
            <a:ext cx="8229240" cy="64188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Times New Roman"/>
              </a:rPr>
              <a:t>BD HR (Human Ressources)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73F86D-4150-42BE-B4B1-A8D14271222A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14" name="CustomShape 2"/>
          <p:cNvSpPr/>
          <p:nvPr/>
        </p:nvSpPr>
        <p:spPr>
          <a:xfrm>
            <a:off x="2666880" y="5105520"/>
            <a:ext cx="5866920" cy="1142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TextShape 3"/>
          <p:cNvSpPr txBox="1"/>
          <p:nvPr/>
        </p:nvSpPr>
        <p:spPr>
          <a:xfrm>
            <a:off x="462960" y="287280"/>
            <a:ext cx="7309080" cy="799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Tri du résultat d’une requête (ORDER BY)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6" name="TextShape 4"/>
          <p:cNvSpPr txBox="1"/>
          <p:nvPr/>
        </p:nvSpPr>
        <p:spPr>
          <a:xfrm>
            <a:off x="475200" y="1371600"/>
            <a:ext cx="11160000" cy="5187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Possibilité de trier les résultats d’une requête par rapport à une ou plusieurs colonnes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colonne(s)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 relation(s) [WHERE condition]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ORDER BY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colonne1[ASC|DESC]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[,colonne2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[ASC|DESC]..]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Où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ASC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: ordre ascendant (par défaut)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DESC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: ordre descendant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ex. liste des commandes par ordre croissant du numéro de client et par ordre chronologique inverse de la date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*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 Commande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ORDER BY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noClient, dateCde desc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29D126-C3B7-4FBF-9B40-1111DA7C0FB5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18" name="TextShape 2"/>
          <p:cNvSpPr txBox="1"/>
          <p:nvPr/>
        </p:nvSpPr>
        <p:spPr>
          <a:xfrm>
            <a:off x="246240" y="164520"/>
            <a:ext cx="777204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Requêtes imbriquées ou sous-requêtes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9" name="TextShape 3"/>
          <p:cNvSpPr txBox="1"/>
          <p:nvPr/>
        </p:nvSpPr>
        <p:spPr>
          <a:xfrm>
            <a:off x="246240" y="1215360"/>
            <a:ext cx="11429640" cy="514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 résultat d’une requête peut être utilisé dans une condition de la clause WHERE d’une commande SELECT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liste_expressions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relation(s)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expression [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NOT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] 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IN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i="1" lang="fr-FR" sz="2400" spc="-1" strike="noStrike">
                <a:solidFill>
                  <a:srgbClr val="ff0000"/>
                </a:solidFill>
                <a:latin typeface="Courier New"/>
              </a:rPr>
              <a:t>sous-requête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)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SELECT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liste_expressions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relation(s)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</a:rPr>
              <a:t>NOT] EXISTS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0" i="1" lang="fr-FR" sz="2400" spc="-1" strike="noStrike">
                <a:solidFill>
                  <a:srgbClr val="ff0000"/>
                </a:solidFill>
                <a:latin typeface="Courier New"/>
              </a:rPr>
              <a:t>sous-requête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8F5FF3-46C6-403E-9247-FAB244246303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21" name="CustomShape 2"/>
          <p:cNvSpPr/>
          <p:nvPr/>
        </p:nvSpPr>
        <p:spPr>
          <a:xfrm>
            <a:off x="2209680" y="2514600"/>
            <a:ext cx="7238520" cy="2285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2" name="TextShape 3"/>
          <p:cNvSpPr txBox="1"/>
          <p:nvPr/>
        </p:nvSpPr>
        <p:spPr>
          <a:xfrm>
            <a:off x="457200" y="123120"/>
            <a:ext cx="899136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Requêtes imbriquées  avec opérateur [NOT] IN : </a:t>
            </a:r>
            <a:br/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test d’appartenance à un ensemble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3" name="TextShape 4"/>
          <p:cNvSpPr txBox="1"/>
          <p:nvPr/>
        </p:nvSpPr>
        <p:spPr>
          <a:xfrm>
            <a:off x="685800" y="1709280"/>
            <a:ext cx="9858240" cy="397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ex: Nom des clients ayant passé commande le 24/10/2000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noClient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IN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(SELECT noClient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dateCde= DATE_FORMAT(’24/10/2000’,’%d/%m/%Y’))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9E5902-63AB-4871-AC20-63FBF914C0B1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25" name="CustomShape 2"/>
          <p:cNvSpPr/>
          <p:nvPr/>
        </p:nvSpPr>
        <p:spPr>
          <a:xfrm>
            <a:off x="2514600" y="4572000"/>
            <a:ext cx="6781320" cy="1676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6" name="CustomShape 3"/>
          <p:cNvSpPr/>
          <p:nvPr/>
        </p:nvSpPr>
        <p:spPr>
          <a:xfrm>
            <a:off x="2590920" y="2133720"/>
            <a:ext cx="6400440" cy="1599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7" name="TextShape 4"/>
          <p:cNvSpPr txBox="1"/>
          <p:nvPr/>
        </p:nvSpPr>
        <p:spPr>
          <a:xfrm>
            <a:off x="515880" y="228600"/>
            <a:ext cx="1144152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Requêtes imbriquées avec opérateur [NOT] EXISTS : </a:t>
            </a:r>
            <a:br/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test d’ensemble vide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8" name="TextShape 5"/>
          <p:cNvSpPr txBox="1"/>
          <p:nvPr/>
        </p:nvSpPr>
        <p:spPr>
          <a:xfrm>
            <a:off x="668160" y="1371600"/>
            <a:ext cx="7738560" cy="4876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Clients ayant passé au moins une commande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Client C1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EXISTS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   (SELECT  *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 C2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C1.noClient=C2.noClient)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Clients n’ayant passé aucune commande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Client C1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 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NOT EXISTS(S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ELECT   *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Commande C2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C1.noClient=C2.noClient)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4ECBE0-22C8-4F73-9F0A-4C0B1E0B35DC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30" name="TextShape 2"/>
          <p:cNvSpPr txBox="1"/>
          <p:nvPr/>
        </p:nvSpPr>
        <p:spPr>
          <a:xfrm>
            <a:off x="334080" y="228600"/>
            <a:ext cx="951300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Règles de nommage /référence à des objets (1/2)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1" name="TextShape 3"/>
          <p:cNvSpPr txBox="1"/>
          <p:nvPr/>
        </p:nvSpPr>
        <p:spPr>
          <a:xfrm>
            <a:off x="486360" y="1447920"/>
            <a:ext cx="11154240" cy="4876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Comment nommer un </a:t>
            </a:r>
            <a:r>
              <a:rPr b="0" lang="fr-FR" sz="2200" spc="-1" strike="noStrike">
                <a:solidFill>
                  <a:srgbClr val="ed7d31"/>
                </a:solidFill>
                <a:latin typeface="Calibri"/>
              </a:rPr>
              <a:t>objet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(relation, attribut, vue...) 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92280" indent="-29160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choix d’un nom ou identificateur pour désigner cet objet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Comment faire référence à une </a:t>
            </a:r>
            <a:r>
              <a:rPr b="0" lang="fr-FR" sz="2200" spc="-1" strike="noStrike">
                <a:solidFill>
                  <a:srgbClr val="ed7d31"/>
                </a:solidFill>
                <a:latin typeface="Calibri"/>
              </a:rPr>
              <a:t>relation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?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482760" indent="5076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nom_relation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elle m’appartient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2760" indent="5076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nom_proprio.nom_BD</a:t>
            </a:r>
            <a:r>
              <a:rPr b="1" i="1" lang="fr-FR" sz="2400" spc="-1" strike="noStrike">
                <a:solidFill>
                  <a:srgbClr val="cc0000"/>
                </a:solidFill>
                <a:latin typeface="Calibri"/>
              </a:rPr>
              <a:t>.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nom_relation 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sinon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39960" indent="507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*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39960" indent="507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smail.bioRegistry.Data_source,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Comment faire référence à un </a:t>
            </a:r>
            <a:r>
              <a:rPr b="0" lang="fr-FR" sz="2200" spc="-1" strike="noStrike">
                <a:solidFill>
                  <a:srgbClr val="ed7d31"/>
                </a:solidFill>
                <a:latin typeface="Calibri"/>
              </a:rPr>
              <a:t>attribut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482760" indent="5076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pas d’ambiguïté :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nom_attribut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2760" indent="5076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sinon :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nom_de_relation</a:t>
            </a:r>
            <a:r>
              <a:rPr b="1" i="1" lang="fr-FR" sz="2400" spc="-1" strike="noStrike">
                <a:solidFill>
                  <a:srgbClr val="cc0000"/>
                </a:solidFill>
                <a:latin typeface="Calibri"/>
              </a:rPr>
              <a:t>.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nom_attribut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alias_de_relation</a:t>
            </a:r>
            <a:r>
              <a:rPr b="1" i="1" lang="fr-FR" sz="2400" spc="-1" strike="noStrike">
                <a:solidFill>
                  <a:srgbClr val="cc0000"/>
                </a:solidFill>
                <a:latin typeface="Calibri"/>
              </a:rPr>
              <a:t>.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nom_attribut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C2C4FA-10F2-4AAD-81C8-8FCBF9B19A4D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33" name="CustomShape 2"/>
          <p:cNvSpPr/>
          <p:nvPr/>
        </p:nvSpPr>
        <p:spPr>
          <a:xfrm>
            <a:off x="2362320" y="5029200"/>
            <a:ext cx="5714640" cy="685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4" name="CustomShape 3"/>
          <p:cNvSpPr/>
          <p:nvPr/>
        </p:nvSpPr>
        <p:spPr>
          <a:xfrm>
            <a:off x="2362320" y="3581280"/>
            <a:ext cx="5638320" cy="533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5" name="CustomShape 4"/>
          <p:cNvSpPr/>
          <p:nvPr/>
        </p:nvSpPr>
        <p:spPr>
          <a:xfrm>
            <a:off x="2362320" y="2895480"/>
            <a:ext cx="4114440" cy="533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6" name="TextShape 5"/>
          <p:cNvSpPr txBox="1"/>
          <p:nvPr/>
        </p:nvSpPr>
        <p:spPr>
          <a:xfrm>
            <a:off x="188640" y="1500120"/>
            <a:ext cx="8838720" cy="4571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Nom des colonnes dans la relation résultat d’une commande SELECT: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Par défaut, nom des attributs dont elles sont issues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  *  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Produit,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 prixUnitaire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Produit,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Renommage possible (alias de colonnes)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 noProduit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AS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"Numero N"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7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Produit,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637" name="Table 6"/>
          <p:cNvGraphicFramePr/>
          <p:nvPr/>
        </p:nvGraphicFramePr>
        <p:xfrm>
          <a:off x="7162920" y="2714760"/>
          <a:ext cx="3147840" cy="731520"/>
        </p:xfrm>
        <a:graphic>
          <a:graphicData uri="http://schemas.openxmlformats.org/drawingml/2006/table">
            <a:tbl>
              <a:tblPr/>
              <a:tblGrid>
                <a:gridCol w="1076040"/>
                <a:gridCol w="714240"/>
                <a:gridCol w="1357560"/>
              </a:tblGrid>
              <a:tr h="335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noProduit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libellé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prixUnitaire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38" name="Table 7"/>
          <p:cNvGraphicFramePr/>
          <p:nvPr/>
        </p:nvGraphicFramePr>
        <p:xfrm>
          <a:off x="8229600" y="3733920"/>
          <a:ext cx="1828440" cy="82188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65400">
                <a:tc>
                  <a:txBody>
                    <a:bodyPr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prixUnitaire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39" name="Table 8"/>
          <p:cNvGraphicFramePr/>
          <p:nvPr/>
        </p:nvGraphicFramePr>
        <p:xfrm>
          <a:off x="8305920" y="5029200"/>
          <a:ext cx="1447560" cy="82188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365400">
                <a:tc>
                  <a:txBody>
                    <a:bodyPr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ed7d31"/>
                          </a:solidFill>
                          <a:latin typeface="Times New Roman"/>
                        </a:rPr>
                        <a:t>Numero 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40" name="TextShape 9"/>
          <p:cNvSpPr txBox="1"/>
          <p:nvPr/>
        </p:nvSpPr>
        <p:spPr>
          <a:xfrm>
            <a:off x="269640" y="228600"/>
            <a:ext cx="8610120" cy="83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Règles de nommage /référence à des objets (2/2)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1" name="CustomShape 10"/>
          <p:cNvSpPr/>
          <p:nvPr/>
        </p:nvSpPr>
        <p:spPr>
          <a:xfrm>
            <a:off x="6595920" y="3000240"/>
            <a:ext cx="428400" cy="142560"/>
          </a:xfrm>
          <a:prstGeom prst="right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CustomShape 11"/>
          <p:cNvSpPr/>
          <p:nvPr/>
        </p:nvSpPr>
        <p:spPr>
          <a:xfrm>
            <a:off x="7596360" y="4000680"/>
            <a:ext cx="428400" cy="142560"/>
          </a:xfrm>
          <a:prstGeom prst="right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CustomShape 12"/>
          <p:cNvSpPr/>
          <p:nvPr/>
        </p:nvSpPr>
        <p:spPr>
          <a:xfrm>
            <a:off x="7596360" y="5357880"/>
            <a:ext cx="428400" cy="142560"/>
          </a:xfrm>
          <a:prstGeom prst="rightArrow">
            <a:avLst>
              <a:gd name="adj1" fmla="val 50000"/>
              <a:gd name="adj2" fmla="val 50000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FF3B81-B3A0-4683-BEB8-9E4CED402ED5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45" name="CustomShape 2"/>
          <p:cNvSpPr/>
          <p:nvPr/>
        </p:nvSpPr>
        <p:spPr>
          <a:xfrm>
            <a:off x="725040" y="657360"/>
            <a:ext cx="8629560" cy="56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SQL comporte trois parties :</a:t>
            </a: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bfbfb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fr-FR" sz="2800" spc="-1" strike="noStrike">
                <a:solidFill>
                  <a:srgbClr val="bfbfbf"/>
                </a:solidFill>
                <a:latin typeface="Calibri"/>
              </a:rPr>
              <a:t>LDD</a:t>
            </a:r>
            <a:r>
              <a:rPr b="0" lang="fr-FR" sz="2800" spc="-1" strike="noStrike">
                <a:solidFill>
                  <a:srgbClr val="bfbfbf"/>
                </a:solidFill>
                <a:latin typeface="Calibri"/>
              </a:rPr>
              <a:t> (Langage de Définition de Données) pour créer, modifier et supprimer des définitions de tables (schémas)</a:t>
            </a: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bfbfb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bfbfbf"/>
                </a:solidFill>
                <a:latin typeface="Calibri"/>
              </a:rPr>
              <a:t>create table, drop table, alter table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LMD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(Langage de Manipulation de Données) pour</a:t>
            </a:r>
            <a:endParaRPr b="0" lang="fr-FR" sz="28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Interrogation des données : SELECT</a:t>
            </a:r>
            <a:endParaRPr b="0" lang="fr-FR" sz="2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Mise à jour des données : INSERT, UPDATE, DELETE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bfbfbf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bfbfbf"/>
                </a:solidFill>
                <a:latin typeface="Calibri"/>
              </a:rPr>
              <a:t> </a:t>
            </a:r>
            <a:r>
              <a:rPr b="1" lang="fr-FR" sz="2800" spc="-1" strike="noStrike">
                <a:solidFill>
                  <a:srgbClr val="bfbfbf"/>
                </a:solidFill>
                <a:latin typeface="Calibri"/>
              </a:rPr>
              <a:t>LCD</a:t>
            </a:r>
            <a:r>
              <a:rPr b="0" lang="fr-FR" sz="2800" spc="-1" strike="noStrike">
                <a:solidFill>
                  <a:srgbClr val="bfbfbf"/>
                </a:solidFill>
                <a:latin typeface="Calibri"/>
              </a:rPr>
              <a:t> (Langage de Contrôle de Données) pour gérer les protections d’accès.</a:t>
            </a: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bfbfb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bfbfbf"/>
                </a:solidFill>
                <a:latin typeface="Calibri"/>
              </a:rPr>
              <a:t>grant, revoke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8A4954-400F-4032-A9CB-0A9423E094F5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47" name="CustomShape 2"/>
          <p:cNvSpPr/>
          <p:nvPr/>
        </p:nvSpPr>
        <p:spPr>
          <a:xfrm>
            <a:off x="2362320" y="4419720"/>
            <a:ext cx="7162560" cy="761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8" name="CustomShape 3"/>
          <p:cNvSpPr/>
          <p:nvPr/>
        </p:nvSpPr>
        <p:spPr>
          <a:xfrm>
            <a:off x="2362320" y="3200400"/>
            <a:ext cx="7009920" cy="533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9" name="TextShape 4"/>
          <p:cNvSpPr txBox="1"/>
          <p:nvPr/>
        </p:nvSpPr>
        <p:spPr>
          <a:xfrm>
            <a:off x="428040" y="933480"/>
            <a:ext cx="8762760" cy="4495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INSERT [INTO]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nom_relation[(attribut, attribut…)]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{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VALUES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 (valeur[, valeur, …] ),...}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ou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INSERT [INTO]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nom_relation[(attribut, attribut…)]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SELECT...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Ajout d'un ou plusieurs tuples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Produit VALUES(430,‘lecteur DVD’, 9.99),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INSERT INTO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(a,b,c) VALUES(1,2,3),(4,5,6), (7,8,9),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Ajout du résultat d'un SELECT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INSERT INTO Commande (noClient, noProduit)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SELECT  noClient, noProduit  FROM  Produit, Client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0" name="CustomShape 5"/>
          <p:cNvSpPr/>
          <p:nvPr/>
        </p:nvSpPr>
        <p:spPr>
          <a:xfrm>
            <a:off x="507240" y="67320"/>
            <a:ext cx="6365520" cy="5778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Insertion de tuples : INSERT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651" name="CustomShape 6"/>
          <p:cNvSpPr/>
          <p:nvPr/>
        </p:nvSpPr>
        <p:spPr>
          <a:xfrm>
            <a:off x="762120" y="5467320"/>
            <a:ext cx="8369280" cy="10713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2" name="CustomShape 7"/>
          <p:cNvSpPr/>
          <p:nvPr/>
        </p:nvSpPr>
        <p:spPr>
          <a:xfrm>
            <a:off x="1023840" y="5637960"/>
            <a:ext cx="711756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91960" indent="-291600">
              <a:lnSpc>
                <a:spcPct val="90000"/>
              </a:lnSpc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N.B.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Les attributs non mentionnés lors de l’insertion</a:t>
            </a:r>
            <a:endParaRPr b="0" lang="fr-FR" sz="2000" spc="-1" strike="noStrike">
              <a:latin typeface="Arial"/>
            </a:endParaRPr>
          </a:p>
          <a:p>
            <a:pPr marL="291960" indent="-291600">
              <a:lnSpc>
                <a:spcPct val="9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sont positionnés à NULL (sauf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auto_increment </a:t>
            </a:r>
            <a:r>
              <a:rPr b="0" lang="fr-FR" sz="19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</a:rPr>
              <a:t> default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F04825-16CA-4B1A-A05A-7E6CD759B8BE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54" name="CustomShape 2"/>
          <p:cNvSpPr/>
          <p:nvPr/>
        </p:nvSpPr>
        <p:spPr>
          <a:xfrm>
            <a:off x="2286000" y="4648320"/>
            <a:ext cx="7467120" cy="761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CustomShape 3"/>
          <p:cNvSpPr/>
          <p:nvPr/>
        </p:nvSpPr>
        <p:spPr>
          <a:xfrm>
            <a:off x="2286000" y="3581280"/>
            <a:ext cx="7162560" cy="30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TextShape 4"/>
          <p:cNvSpPr txBox="1"/>
          <p:nvPr/>
        </p:nvSpPr>
        <p:spPr>
          <a:xfrm>
            <a:off x="486360" y="1353960"/>
            <a:ext cx="9975960" cy="5039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UPDATE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nom_relation(s)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SET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attribut = {expression | NULL | rqte-SELECT  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[, attribut = {expression | NULL | rqte-SELECT } …]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condition 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Positionner à ‘Durand’ le nom du client n° 3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UPDATE  Client  SET  nom =‘Durand’ WHERE noClient=3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Augmenter de 5% le prix des produits dont le libellé est dans une liste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UPDATE Produit  SET prixUnitaire = prixUnitaire*1.05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  libellé IN (‘CD-ROM’, ‘DVD’, ‘ZIP’)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7" name="CustomShape 5"/>
          <p:cNvSpPr/>
          <p:nvPr/>
        </p:nvSpPr>
        <p:spPr>
          <a:xfrm>
            <a:off x="2103480" y="152280"/>
            <a:ext cx="77720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TextShape 6"/>
          <p:cNvSpPr txBox="1"/>
          <p:nvPr/>
        </p:nvSpPr>
        <p:spPr>
          <a:xfrm>
            <a:off x="486360" y="342000"/>
            <a:ext cx="7772040" cy="609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2160" rIns="92160" tIns="46080" bIns="4608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Modification de tuples : UPDATE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E1FBB4-B9B8-43B0-A5CF-E137E76B1416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60" name="CustomShape 2"/>
          <p:cNvSpPr/>
          <p:nvPr/>
        </p:nvSpPr>
        <p:spPr>
          <a:xfrm>
            <a:off x="2286000" y="4343400"/>
            <a:ext cx="7467120" cy="1599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CustomShape 3"/>
          <p:cNvSpPr/>
          <p:nvPr/>
        </p:nvSpPr>
        <p:spPr>
          <a:xfrm>
            <a:off x="2286000" y="1828800"/>
            <a:ext cx="7391160" cy="190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TextShape 4"/>
          <p:cNvSpPr txBox="1"/>
          <p:nvPr/>
        </p:nvSpPr>
        <p:spPr>
          <a:xfrm>
            <a:off x="439560" y="1143000"/>
            <a:ext cx="9370800" cy="5105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Augmenter de 10% les prix des produits fournis par le fournisseur ‘Titu’ :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UPDATE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SET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prixUnitaire = prixUnitaire*1.1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noFournisseur 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IN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(SELECT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f.noFournisseur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Fournisseur f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f.raisonSociale = ‘Titu’)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Positionner le prix d’un item au prix de la vente correspondante  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UPDATE Item, Vente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SET Item.prix = Vente.prix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WHERE Item.id = Vente.id,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3" name="CustomShape 5"/>
          <p:cNvSpPr/>
          <p:nvPr/>
        </p:nvSpPr>
        <p:spPr>
          <a:xfrm>
            <a:off x="2103480" y="152280"/>
            <a:ext cx="77720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4" name="TextShape 6"/>
          <p:cNvSpPr txBox="1"/>
          <p:nvPr/>
        </p:nvSpPr>
        <p:spPr>
          <a:xfrm>
            <a:off x="439560" y="228600"/>
            <a:ext cx="9435960" cy="609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2160" rIns="92160" tIns="46080" bIns="46080"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Modification lorsque plusieurs tables sont nécessaires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1"/>
          <p:cNvGrpSpPr/>
          <p:nvPr/>
        </p:nvGrpSpPr>
        <p:grpSpPr>
          <a:xfrm>
            <a:off x="1431000" y="188640"/>
            <a:ext cx="8239320" cy="6480360"/>
            <a:chOff x="1431000" y="188640"/>
            <a:chExt cx="8239320" cy="6480360"/>
          </a:xfrm>
        </p:grpSpPr>
        <p:sp>
          <p:nvSpPr>
            <p:cNvPr id="338" name="CustomShape 2"/>
            <p:cNvSpPr/>
            <p:nvPr/>
          </p:nvSpPr>
          <p:spPr>
            <a:xfrm>
              <a:off x="1703520" y="692640"/>
              <a:ext cx="1641240" cy="1734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Line 3"/>
            <p:cNvSpPr/>
            <p:nvPr/>
          </p:nvSpPr>
          <p:spPr>
            <a:xfrm>
              <a:off x="1703160" y="1130400"/>
              <a:ext cx="164196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4"/>
            <p:cNvSpPr/>
            <p:nvPr/>
          </p:nvSpPr>
          <p:spPr>
            <a:xfrm>
              <a:off x="2003040" y="750600"/>
              <a:ext cx="9234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 cap="small">
                  <a:solidFill>
                    <a:srgbClr val="000000"/>
                  </a:solidFill>
                  <a:latin typeface="Times New Roman"/>
                </a:rPr>
                <a:t>jobs j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41" name="CustomShape 5"/>
            <p:cNvSpPr/>
            <p:nvPr/>
          </p:nvSpPr>
          <p:spPr>
            <a:xfrm>
              <a:off x="1823400" y="1203120"/>
              <a:ext cx="1400400" cy="106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ourier New"/>
                </a:rPr>
                <a:t>job_id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job_title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min_salary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max_salary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42" name="CustomShape 6"/>
            <p:cNvSpPr/>
            <p:nvPr/>
          </p:nvSpPr>
          <p:spPr>
            <a:xfrm>
              <a:off x="7647120" y="188640"/>
              <a:ext cx="2022840" cy="1367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Line 7"/>
            <p:cNvSpPr/>
            <p:nvPr/>
          </p:nvSpPr>
          <p:spPr>
            <a:xfrm>
              <a:off x="7646760" y="650160"/>
              <a:ext cx="202356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8"/>
            <p:cNvSpPr/>
            <p:nvPr/>
          </p:nvSpPr>
          <p:spPr>
            <a:xfrm>
              <a:off x="7931160" y="249480"/>
              <a:ext cx="1455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 cap="small">
                  <a:solidFill>
                    <a:srgbClr val="000000"/>
                  </a:solidFill>
                  <a:latin typeface="Times New Roman"/>
                </a:rPr>
                <a:t>regions r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45" name="CustomShape 9"/>
            <p:cNvSpPr/>
            <p:nvPr/>
          </p:nvSpPr>
          <p:spPr>
            <a:xfrm>
              <a:off x="7897320" y="819720"/>
              <a:ext cx="15220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ourier New"/>
                </a:rPr>
                <a:t>region_id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region_name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46" name="Line 10"/>
            <p:cNvSpPr/>
            <p:nvPr/>
          </p:nvSpPr>
          <p:spPr>
            <a:xfrm>
              <a:off x="4569840" y="650160"/>
              <a:ext cx="209736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1"/>
            <p:cNvSpPr/>
            <p:nvPr/>
          </p:nvSpPr>
          <p:spPr>
            <a:xfrm>
              <a:off x="4541400" y="260640"/>
              <a:ext cx="2125800" cy="341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2"/>
            <p:cNvSpPr/>
            <p:nvPr/>
          </p:nvSpPr>
          <p:spPr>
            <a:xfrm>
              <a:off x="4582440" y="251280"/>
              <a:ext cx="18255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 cap="small">
                  <a:solidFill>
                    <a:srgbClr val="000000"/>
                  </a:solidFill>
                  <a:latin typeface="Times New Roman"/>
                </a:rPr>
                <a:t>employees 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49" name="CustomShape 13"/>
            <p:cNvSpPr/>
            <p:nvPr/>
          </p:nvSpPr>
          <p:spPr>
            <a:xfrm>
              <a:off x="4556520" y="658440"/>
              <a:ext cx="2087640" cy="276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000000"/>
                  </a:solidFill>
                  <a:latin typeface="Courier New"/>
                </a:rPr>
                <a:t>employee_id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first_name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last_name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email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phone_number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hire_date 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job_id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salary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commission_pct 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manager_id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</a:rPr>
                <a:t>department_id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50" name="CustomShape 14"/>
            <p:cNvSpPr/>
            <p:nvPr/>
          </p:nvSpPr>
          <p:spPr>
            <a:xfrm>
              <a:off x="7651800" y="4555080"/>
              <a:ext cx="2013840" cy="2113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15"/>
            <p:cNvSpPr/>
            <p:nvPr/>
          </p:nvSpPr>
          <p:spPr>
            <a:xfrm>
              <a:off x="7627320" y="4924080"/>
              <a:ext cx="20142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6"/>
            <p:cNvSpPr/>
            <p:nvPr/>
          </p:nvSpPr>
          <p:spPr>
            <a:xfrm>
              <a:off x="7788240" y="4555080"/>
              <a:ext cx="174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 cap="small">
                  <a:solidFill>
                    <a:srgbClr val="000000"/>
                  </a:solidFill>
                  <a:latin typeface="Times New Roman"/>
                </a:rPr>
                <a:t>locations l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53" name="CustomShape 17"/>
            <p:cNvSpPr/>
            <p:nvPr/>
          </p:nvSpPr>
          <p:spPr>
            <a:xfrm>
              <a:off x="7572960" y="4955760"/>
              <a:ext cx="1965600" cy="155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1" lang="fr-FR" sz="1600" spc="-1" strike="noStrike">
                  <a:solidFill>
                    <a:srgbClr val="000000"/>
                  </a:solidFill>
                  <a:latin typeface="Courier New"/>
                </a:rPr>
                <a:t>location_id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street_address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postal_code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city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state_province</a:t>
              </a:r>
              <a:endParaRPr b="0" lang="fr-FR" sz="1600" spc="-1" strike="noStrike">
                <a:latin typeface="Arial"/>
              </a:endParaRPr>
            </a:p>
            <a:p>
              <a:pPr marL="173160" indent="954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country_id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54" name="CustomShape 18"/>
            <p:cNvSpPr/>
            <p:nvPr/>
          </p:nvSpPr>
          <p:spPr>
            <a:xfrm>
              <a:off x="1631520" y="3285000"/>
              <a:ext cx="1860480" cy="2194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Line 19"/>
            <p:cNvSpPr/>
            <p:nvPr/>
          </p:nvSpPr>
          <p:spPr>
            <a:xfrm>
              <a:off x="1631160" y="3789000"/>
              <a:ext cx="18608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0"/>
            <p:cNvSpPr/>
            <p:nvPr/>
          </p:nvSpPr>
          <p:spPr>
            <a:xfrm>
              <a:off x="1431000" y="3357000"/>
              <a:ext cx="2122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 cap="small">
                  <a:solidFill>
                    <a:srgbClr val="000000"/>
                  </a:solidFill>
                  <a:latin typeface="Times New Roman"/>
                </a:rPr>
                <a:t>job_history jh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57" name="CustomShape 21"/>
            <p:cNvSpPr/>
            <p:nvPr/>
          </p:nvSpPr>
          <p:spPr>
            <a:xfrm>
              <a:off x="1735560" y="3939840"/>
              <a:ext cx="176616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ourier New"/>
                </a:rPr>
                <a:t>employee_id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ourier New"/>
                </a:rPr>
                <a:t>start_date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end_date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job_id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department_id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58" name="CustomShape 22"/>
            <p:cNvSpPr/>
            <p:nvPr/>
          </p:nvSpPr>
          <p:spPr>
            <a:xfrm>
              <a:off x="4762800" y="5059080"/>
              <a:ext cx="2011320" cy="1609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Line 23"/>
            <p:cNvSpPr/>
            <p:nvPr/>
          </p:nvSpPr>
          <p:spPr>
            <a:xfrm>
              <a:off x="4762440" y="5522040"/>
              <a:ext cx="20116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4"/>
            <p:cNvSpPr/>
            <p:nvPr/>
          </p:nvSpPr>
          <p:spPr>
            <a:xfrm>
              <a:off x="4639680" y="5059080"/>
              <a:ext cx="21272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 cap="small">
                  <a:solidFill>
                    <a:srgbClr val="000000"/>
                  </a:solidFill>
                  <a:latin typeface="Times New Roman"/>
                </a:rPr>
                <a:t>departments d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61" name="CustomShape 25"/>
            <p:cNvSpPr/>
            <p:nvPr/>
          </p:nvSpPr>
          <p:spPr>
            <a:xfrm>
              <a:off x="4793040" y="5542200"/>
              <a:ext cx="2009880" cy="106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ourier New"/>
                </a:rPr>
                <a:t>department_id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department_name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manager_id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location_id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62" name="CustomShape 26"/>
            <p:cNvSpPr/>
            <p:nvPr/>
          </p:nvSpPr>
          <p:spPr>
            <a:xfrm>
              <a:off x="7651800" y="2284920"/>
              <a:ext cx="2013840" cy="1503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Line 27"/>
            <p:cNvSpPr/>
            <p:nvPr/>
          </p:nvSpPr>
          <p:spPr>
            <a:xfrm>
              <a:off x="7651440" y="2775960"/>
              <a:ext cx="20142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28"/>
            <p:cNvSpPr/>
            <p:nvPr/>
          </p:nvSpPr>
          <p:spPr>
            <a:xfrm>
              <a:off x="7779240" y="2310120"/>
              <a:ext cx="1758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fr-FR" sz="1800" spc="-1" strike="noStrike" cap="small">
                  <a:solidFill>
                    <a:srgbClr val="000000"/>
                  </a:solidFill>
                  <a:latin typeface="Times New Roman"/>
                </a:rPr>
                <a:t>countries c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65" name="CustomShape 29"/>
            <p:cNvSpPr/>
            <p:nvPr/>
          </p:nvSpPr>
          <p:spPr>
            <a:xfrm>
              <a:off x="7836120" y="2846160"/>
              <a:ext cx="164412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ourier New"/>
                </a:rPr>
                <a:t>country_id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country_name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</a:rPr>
                <a:t>region_id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366" name="TextShape 3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8698CE-E8FD-43CE-A84C-2E567D702DB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06B5BD-E7BC-4A95-80ED-E63CA2156B9D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66" name="CustomShape 2"/>
          <p:cNvSpPr/>
          <p:nvPr/>
        </p:nvSpPr>
        <p:spPr>
          <a:xfrm>
            <a:off x="2286000" y="4495680"/>
            <a:ext cx="4800240" cy="380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CustomShape 3"/>
          <p:cNvSpPr/>
          <p:nvPr/>
        </p:nvSpPr>
        <p:spPr>
          <a:xfrm>
            <a:off x="2286000" y="3276720"/>
            <a:ext cx="7009920" cy="533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TextShape 4"/>
          <p:cNvSpPr txBox="1"/>
          <p:nvPr/>
        </p:nvSpPr>
        <p:spPr>
          <a:xfrm>
            <a:off x="242640" y="1226880"/>
            <a:ext cx="12154320" cy="5214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a) Une table est suffisante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DELETE FROM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relation  [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condition]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Ex. Supprimer les clients de la ville de Metz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DELETE  FROM Client  WHERE  ville =  ‘Metz’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b) Plusieurs tables sont nécessaires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DELETE relation(s) FROM 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relations [</a:t>
            </a:r>
            <a:r>
              <a:rPr b="1" lang="fr-FR" sz="2000" spc="-1" strike="noStrike">
                <a:solidFill>
                  <a:srgbClr val="000000"/>
                </a:solidFill>
                <a:latin typeface="Courier New"/>
              </a:rPr>
              <a:t>WHERE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condition]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ex. Supprimer les items qui ont une vente correspondante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DELETE  Item FROM Item , Vente WHERE Item.id = Vente.id,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DELETE table1, table2 FROM table1 JOIN table2 USING(id) JOIN table3 USING (id),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9" name="CustomShape 5"/>
          <p:cNvSpPr/>
          <p:nvPr/>
        </p:nvSpPr>
        <p:spPr>
          <a:xfrm>
            <a:off x="242640" y="117000"/>
            <a:ext cx="7054920" cy="8474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Suppression de tuples : DELETE (1/2)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17125A-C528-46E9-848C-C8E928AC2B09}" type="slidenum">
              <a:rPr b="0" lang="fr-FR" sz="1200" spc="-1" strike="noStrike">
                <a:solidFill>
                  <a:srgbClr val="8b8b8b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71" name="CustomShape 2"/>
          <p:cNvSpPr/>
          <p:nvPr/>
        </p:nvSpPr>
        <p:spPr>
          <a:xfrm>
            <a:off x="2286000" y="4495680"/>
            <a:ext cx="4800240" cy="380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2" name="CustomShape 3"/>
          <p:cNvSpPr/>
          <p:nvPr/>
        </p:nvSpPr>
        <p:spPr>
          <a:xfrm>
            <a:off x="2286000" y="3276720"/>
            <a:ext cx="7009920" cy="533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3" name="TextShape 4"/>
          <p:cNvSpPr txBox="1"/>
          <p:nvPr/>
        </p:nvSpPr>
        <p:spPr>
          <a:xfrm>
            <a:off x="242640" y="1226880"/>
            <a:ext cx="11949120" cy="5214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DELETE   FROM   Client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suppression de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tous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les tuples de la table Client (vidage de l’extension)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schéma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la table Client  existe toujours (on pourra refaire des INSERT)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Attention : pas de demande confirmation 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4" name="CustomShape 5"/>
          <p:cNvSpPr/>
          <p:nvPr/>
        </p:nvSpPr>
        <p:spPr>
          <a:xfrm>
            <a:off x="242640" y="117000"/>
            <a:ext cx="8367840" cy="8474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Suppression de tuples : DELETE (2/2)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09FC8D-AFDC-468E-8520-CF5C31FEF55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Modèle relationnel de données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Dépendances fonctionnelles et normalisation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Entité-Association (E/A)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Transformation d’un modèle E/A en modèle relationnel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LDD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Algèbre relationnelle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LMD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Principaux chapitres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7772400" y="64494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60BA36-DB54-440B-8F6F-896D2F527084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210960" y="149040"/>
            <a:ext cx="11366280" cy="1278720"/>
          </a:xfrm>
          <a:prstGeom prst="rect">
            <a:avLst/>
          </a:prstGeom>
          <a:noFill/>
          <a:ln w="3240">
            <a:solidFill>
              <a:srgbClr val="000000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Est-ce tous les schémas relationnels sont bons et se valent ? </a:t>
            </a:r>
            <a:br/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Un autre exemple de schéma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580320" y="3920400"/>
            <a:ext cx="9249120" cy="2622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Redondance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Ex: </a:t>
            </a:r>
            <a:r>
              <a:rPr b="1" i="1" lang="fr-FR" sz="2000" spc="-1" strike="noStrike">
                <a:solidFill>
                  <a:srgbClr val="000000"/>
                </a:solidFill>
                <a:latin typeface="Arial"/>
              </a:rPr>
              <a:t>libellé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i="1" lang="fr-FR" sz="2000" spc="-1" strike="noStrike">
                <a:solidFill>
                  <a:srgbClr val="000000"/>
                </a:solidFill>
                <a:latin typeface="Arial"/>
              </a:rPr>
              <a:t>pu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apparaissent pour tous les tuples relatifs au même produit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Risque d'introduction d'incohérence 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Ex: lors de l'insertion d'une nouveau tuple relatif au produit  </a:t>
            </a:r>
            <a:r>
              <a:rPr b="1" i="1" lang="fr-FR" sz="2000" spc="-1" strike="noStrike">
                <a:solidFill>
                  <a:srgbClr val="000000"/>
                </a:solidFill>
                <a:latin typeface="Arial"/>
              </a:rPr>
              <a:t>p1,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lors d'une mise à jour du </a:t>
            </a:r>
            <a:r>
              <a:rPr b="1" i="1" lang="fr-FR" sz="2000" spc="-1" strike="noStrike">
                <a:solidFill>
                  <a:srgbClr val="000000"/>
                </a:solidFill>
                <a:latin typeface="Arial"/>
              </a:rPr>
              <a:t>libellé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d'un produit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Risque de perte d'information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Ex: en cas de suppression du 3</a:t>
            </a:r>
            <a:r>
              <a:rPr b="0" lang="fr-FR" sz="2000" spc="-1" strike="noStrike" baseline="30000">
                <a:solidFill>
                  <a:srgbClr val="000000"/>
                </a:solidFill>
                <a:latin typeface="Calibri"/>
              </a:rPr>
              <a:t>ème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tuple, on perd le 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libellé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et le 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pu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1711800" y="1626480"/>
            <a:ext cx="1717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Relation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Produit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371" name="Table 5"/>
          <p:cNvGraphicFramePr/>
          <p:nvPr/>
        </p:nvGraphicFramePr>
        <p:xfrm>
          <a:off x="1953720" y="2194200"/>
          <a:ext cx="7394400" cy="1482840"/>
        </p:xfrm>
        <a:graphic>
          <a:graphicData uri="http://schemas.openxmlformats.org/drawingml/2006/table">
            <a:tbl>
              <a:tblPr/>
              <a:tblGrid>
                <a:gridCol w="1056240"/>
                <a:gridCol w="1196280"/>
                <a:gridCol w="916200"/>
                <a:gridCol w="1056240"/>
                <a:gridCol w="1056240"/>
                <a:gridCol w="1056240"/>
                <a:gridCol w="105696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prod_id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libelle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dep_id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qté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DVD-R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23.5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Nancy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DVD_R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23.5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Laxou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CD-ROM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Nancy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CustomShape 6"/>
          <p:cNvSpPr/>
          <p:nvPr/>
        </p:nvSpPr>
        <p:spPr>
          <a:xfrm>
            <a:off x="8903520" y="1626480"/>
            <a:ext cx="1575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quantité produit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stockée dans dépôt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 flipV="1">
            <a:off x="8733240" y="1925640"/>
            <a:ext cx="13212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8"/>
          <p:cNvSpPr/>
          <p:nvPr/>
        </p:nvSpPr>
        <p:spPr>
          <a:xfrm>
            <a:off x="6877800" y="1619640"/>
            <a:ext cx="834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du dépôt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 flipV="1">
            <a:off x="6805080" y="1874880"/>
            <a:ext cx="13212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0"/>
          <p:cNvSpPr/>
          <p:nvPr/>
        </p:nvSpPr>
        <p:spPr>
          <a:xfrm flipH="1" flipV="1">
            <a:off x="7520400" y="1883520"/>
            <a:ext cx="25128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" dur="5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" dur="500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" dur="500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6" dur="500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757640" y="63392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4D888A-BE37-4C54-B2AF-2DFB9AFDD87B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413640" y="365040"/>
            <a:ext cx="10940040" cy="1325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Comment construire un </a:t>
            </a: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bon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 schéma de relations 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413640" y="1877040"/>
            <a:ext cx="10821600" cy="464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relation est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normalisée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si elle ne pose pas de problème de redondance ou de risque d’erreur lors des mises à jour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 solutions existent: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romanUcPeriod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Décomposer les  relations redondantes en plusieurs relations normalisées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Trouver les dépendances fonctionnelles (contraintes)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Normaliser la (les) relation(s) redondante(s)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571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romanUcPeriod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Construire un modèle conceptuel de données (entité-association) puis transformer ce modèle en relations normalisées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14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- Normaliser les relations qui ne le sont pas (s'il y en a) selon I.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579E72-6703-4616-9DAD-A819B0217C5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relationnel de données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Dépendances fonctionnelles et normalisation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Entité-Association (E/A)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Transformation d’un modèle E/A en modèle relationnel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LDD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Algèbre relationnelle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LMD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Principaux chapitres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76222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9A61F0-9208-4002-85C2-682093FCC1A3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613080" y="256320"/>
            <a:ext cx="105152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Les dépendances fonctionnelles (DF)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455040" y="1519200"/>
            <a:ext cx="10939680" cy="5019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ts val="284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 ensemble d'attributs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dépend fonctionnellement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d'un ensemble d'attributs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dans une relation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si étant donnée une valeur de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il ne lui correspond qu'une seule valeur de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dans toute extension de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On note     X </a:t>
            </a:r>
            <a:r>
              <a:rPr b="0" lang="fr-FR" sz="2400" spc="-1" strike="noStrike">
                <a:solidFill>
                  <a:srgbClr val="000000"/>
                </a:solidFill>
                <a:latin typeface="Magneto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Y  une telle dépendance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On dit aussi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371484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X détermine Y   (ou Y est déterminé par X)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371484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 fait de connaitre X permet de connaitre 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371484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Si deux tuples ont la même valeur de X alors ils ont la même valeur de Y quelle que soit l’extension de 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371484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DF sont un type important de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contraintes d’intégrité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371484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Pour alléger l’écriture des DF, le nom de la relation au dessus de la flèche sera omis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091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2545200" y="2970720"/>
            <a:ext cx="2908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168840" y="341640"/>
            <a:ext cx="11153880" cy="775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Dépendances Fonctionnelles dans la relation </a:t>
            </a: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Produit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1562760" y="3498480"/>
            <a:ext cx="7555320" cy="2875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 produits ne peuvent pas avoir le même numéro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prod_id </a:t>
            </a:r>
            <a:r>
              <a:rPr b="1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  libellé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prod_id </a:t>
            </a:r>
            <a:r>
              <a:rPr b="1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  pu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 dépôts ne peuvent pas avoir le même numéro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dep_id </a:t>
            </a:r>
            <a:r>
              <a:rPr b="1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  adr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dep_id </a:t>
            </a:r>
            <a:r>
              <a:rPr b="1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  volume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quantité en stock ne dépend que du produit et du dépôt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prod_id, dep_id </a:t>
            </a:r>
            <a:r>
              <a:rPr b="1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 qté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7435800" y="62604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CE3569-847D-46CE-8A5C-43CC9B3C71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24</a:t>
            </a:fld>
            <a:endParaRPr b="0" lang="fr-FR" sz="1200" spc="-1" strike="noStrike">
              <a:latin typeface="Times New Roman"/>
            </a:endParaRPr>
          </a:p>
        </p:txBody>
      </p:sp>
      <p:graphicFrame>
        <p:nvGraphicFramePr>
          <p:cNvPr id="390" name="Table 4"/>
          <p:cNvGraphicFramePr/>
          <p:nvPr/>
        </p:nvGraphicFramePr>
        <p:xfrm>
          <a:off x="1332000" y="1764000"/>
          <a:ext cx="7394400" cy="1482840"/>
        </p:xfrm>
        <a:graphic>
          <a:graphicData uri="http://schemas.openxmlformats.org/drawingml/2006/table">
            <a:tbl>
              <a:tblPr/>
              <a:tblGrid>
                <a:gridCol w="1056240"/>
                <a:gridCol w="1196280"/>
                <a:gridCol w="916200"/>
                <a:gridCol w="1056240"/>
                <a:gridCol w="1056240"/>
                <a:gridCol w="1056240"/>
                <a:gridCol w="105696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prod_id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libelle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dep_id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qté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DVD-R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23.5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Nancy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DVD_R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23.5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Laxou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CD-ROM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Nancy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3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6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4" dur="500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9" dur="500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5244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B086C9-261D-48F4-B94F-BE850E7F5452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465840" y="347760"/>
            <a:ext cx="10289160" cy="1071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Propriétés des dépendances fonctionnelles : Axiomes d’Amstrong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838080" y="2189880"/>
            <a:ext cx="9916560" cy="4190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Réflexivité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si B est un sous-ensemble de A, alors A → B.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Augmentation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si A → B, alors AC → BC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Transitivité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si A → B et B → C alors A → C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4.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Décomposition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si A → BC, alors A → B et A → C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5.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Union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si A → B et A → C, alors A → BC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6.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Pseudo-transitivité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si A → B et BC → D, alors AC → D </a:t>
            </a:r>
            <a:br/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7.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Composition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si A → B et C → D, alors AC → BD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1020240" y="1522440"/>
            <a:ext cx="80906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 est une relation, A, B, C, D sont des ensembles d'attributs de R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7368120" y="6288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349D75-B3B4-4D27-8B18-11611B73DAD9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416160" y="204120"/>
            <a:ext cx="10515240" cy="1159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Différents types de dépendances fonctionnelles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565200" y="1571400"/>
            <a:ext cx="11626200" cy="4899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DF    X </a:t>
            </a:r>
            <a:r>
              <a:rPr b="0" lang="fr-FR" sz="2400" spc="-1" strike="noStrike">
                <a:solidFill>
                  <a:srgbClr val="000000"/>
                </a:solidFill>
                <a:latin typeface="Magneto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→  Y est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905120"/>
                <a:tab algn="l" pos="362124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canonique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sa partie droite ne comporte qu'un seul attribut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905120"/>
                <a:tab algn="l" pos="362124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triviale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si Y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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905120"/>
                <a:tab algn="l" pos="362124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élémentaire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si pour tout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X'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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la DF  X’ </a:t>
            </a:r>
            <a:r>
              <a:rPr b="0" lang="fr-FR" sz="2400" spc="-1" strike="noStrike">
                <a:solidFill>
                  <a:srgbClr val="000000"/>
                </a:solidFill>
                <a:latin typeface="Magneto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→  Y n'est pas vraie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(la partie gauche de la DF est minimale)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905120"/>
                <a:tab algn="l" pos="362124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directe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si  elle est élémentaire et Y ne dépend pas transitivement de 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 quel(s) type(s) sont ces DF 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905120"/>
                <a:tab algn="l" pos="362124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prod_id, libelle </a:t>
            </a:r>
            <a:r>
              <a:rPr b="0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 libelle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905120"/>
                <a:tab algn="l" pos="362124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prod_id, libelle </a:t>
            </a:r>
            <a:r>
              <a:rPr b="0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pu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905120"/>
                <a:tab algn="l" pos="362124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prod_id, dep_id </a:t>
            </a:r>
            <a:r>
              <a:rPr b="0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qté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245880" y="252720"/>
            <a:ext cx="10910520" cy="1325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Notion de fermeture transitive et de </a:t>
            </a:r>
            <a:br/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couverture minimale d’un ensemble de DF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42800" y="1854000"/>
            <a:ext cx="10910520" cy="486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fermeture transitive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notée F+ d'un ensemble F de dépendances fonctionnelles est l'ensemble des DF élémentaires déduites par application des axiomes d'Amstrong sur l'ensemble F.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couverture minimale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de F est le plus petit sous-ensemble de F qui a la même la fermeture transitive que F.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Exemple :  F= {A-&gt;B, B-&gt;C, A-&gt;C}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Couverture minimale de F est FM = {A-&gt;B, B-&gt;C}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Car F+=FM+         (aucune dépendance fonctionnelle n'est déductible d’autres)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Exercice :  Trouver la couverture minimale de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F={A-&gt;C, ABC-&gt; DE, EDC-&gt;AB, ABE-&gt; CD, D-&gt;ACE}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Indication : Penser à décomposer F en DF canoniques, éliminer les DF non élémentaires,  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600" spc="-1" strike="noStrike">
                <a:solidFill>
                  <a:srgbClr val="000000"/>
                </a:solidFill>
                <a:latin typeface="Calibri"/>
              </a:rPr>
              <a:t>éliminer les DF non directes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1BBCA8-198E-4BD9-9957-AC7EF4F5E9C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7238880" y="61815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2FB25A-5843-4FAB-92C6-A55140DFF349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345960" y="311040"/>
            <a:ext cx="10515240" cy="1193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Clé d'une relation : autre définition à l’aide des DF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550080" y="1990800"/>
            <a:ext cx="11419920" cy="4190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485604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Soit R une relation dotée d'un ensemble d'attributs U, un ensemble d'attributs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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U est une clé pour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si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(i)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2000" spc="-1" strike="noStrike">
                <a:solidFill>
                  <a:srgbClr val="000000"/>
                </a:solidFill>
                <a:latin typeface="Magneto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→  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(ii) X est le plus petit ensemble d'attributs tel que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fr-FR" sz="2000" spc="-1" strike="noStrike">
                <a:solidFill>
                  <a:srgbClr val="000000"/>
                </a:solidFill>
                <a:latin typeface="Magneto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→  U (qui détermine tous les attributs de 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une relation possède plusieurs clés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candidates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nous en choisissons une qui sera appelée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clé primaire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(soulignée dans le schéma de la relation)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974880" y="469800"/>
            <a:ext cx="9440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000" spc="-1" strike="noStrike">
                <a:solidFill>
                  <a:srgbClr val="000000"/>
                </a:solidFill>
                <a:latin typeface="Calibri Light"/>
              </a:rPr>
              <a:t>Comment trouver la clé d'une relation à l'aide des DF 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1341720" y="1820160"/>
            <a:ext cx="9430560" cy="1049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Cela revient à chercher le plus petit ensemble d'attributs d'une relation qui détermine tous ses attributs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7351200" y="63594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C87B23-DBC3-4CDE-95E3-33D32C3C3A1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1472760" y="3077640"/>
            <a:ext cx="8706240" cy="3256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Soit la relation Véhicule de schéma :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Véhicule (no_immat, no_châssis, modèle, marque, puissance)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Sachant que le n° d'immatriculation d'un véhicule est unique et qu'il en est de même pour le n° de châssis (n° VIN) 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1- Trouver les DF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2- Trouver les clés candidates de la relation Véhicule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4290E2-9B28-4503-9947-AB30302CACD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domaine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est un ensemble de valeurs (d'un attribut)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 : L’ensemble des nombres entiers (Z)  ,  l’ensemble des chaînes de caractères de longueur 50  , {jaune, vert, bleu} ,  {x,y,z}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produit cartésien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des domaines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noté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xD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x…x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est l’ensemble des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tuples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(v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,v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,…, v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)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tels que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v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i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 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i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,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1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 i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 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 :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  n=2,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1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= {1,2}, 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2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= {x,y}, 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xD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2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=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{(1,x), (1,y), (2,x), (2,y)}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relation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ou une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table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à 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attributs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est un sous-ensemble du produit cartésien des domaines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 ces attributs :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R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</a:rPr>
              <a:t>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 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xD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x…x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 :   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R = 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{(1,x), (1,y), (2,y)}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sur les domaines 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</a:t>
            </a:r>
            <a:r>
              <a:rPr b="0" lang="fr-FR" sz="1800" spc="-1" strike="noStrike">
                <a:solidFill>
                  <a:srgbClr val="000000"/>
                </a:solidFill>
                <a:latin typeface="Comic Sans MS"/>
              </a:rPr>
              <a:t> 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omic Sans MS"/>
              </a:rPr>
              <a:t>2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2 attributs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3000" spc="-1" strike="noStrike">
                <a:solidFill>
                  <a:srgbClr val="808080"/>
                </a:solidFill>
                <a:latin typeface="Garamond"/>
              </a:rPr>
              <a:t>Modèle relationnel de données </a:t>
            </a:r>
            <a:br/>
            <a:r>
              <a:rPr b="1" lang="fr-FR" sz="3000" spc="-1" strike="noStrike">
                <a:solidFill>
                  <a:srgbClr val="000000"/>
                </a:solidFill>
                <a:latin typeface="Garamond"/>
              </a:rPr>
              <a:t>Domaine, Relation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7706880" y="6322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4F1FFD-9C01-46CA-AFC9-FDF176044FFB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357120" y="170280"/>
            <a:ext cx="10515240" cy="1031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Première forme normale (1NF)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800640" y="1527480"/>
            <a:ext cx="10048320" cy="1145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relation est en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1NF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 chacun de ses attributs est atomique (non composé d’autres attributs)  et mono-valué (une valeur par tuple)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244080" y="3293640"/>
            <a:ext cx="11417760" cy="288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85896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relation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Personne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(id, prénom, nom, diplômes)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376200" indent="-3758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n'est pas en 1NF si 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diplômes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est l'ensemble (ou liste) des diplômes obtenus par une personne</a:t>
            </a:r>
            <a:endParaRPr b="0" lang="fr-FR" sz="2000" spc="-1" strike="noStrike">
              <a:latin typeface="Arial"/>
            </a:endParaRPr>
          </a:p>
          <a:p>
            <a:pPr marL="376200" indent="-3758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85896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relation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Employé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(matricule, nom, prénom, téléphone, adresse)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n'est pas en 1NF si </a:t>
            </a:r>
            <a:r>
              <a:rPr b="1" i="1" lang="fr-FR" sz="2000" spc="-1" strike="noStrike">
                <a:solidFill>
                  <a:srgbClr val="000000"/>
                </a:solidFill>
                <a:latin typeface="Calibri"/>
              </a:rPr>
              <a:t>adresse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 composée d’autres attributs (rue, num, ville, CP)</a:t>
            </a:r>
            <a:endParaRPr b="0" lang="fr-FR" sz="2000" spc="-1" strike="noStrike">
              <a:latin typeface="Arial"/>
            </a:endParaRPr>
          </a:p>
          <a:p>
            <a:pPr marL="376200" indent="-3758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37320" y="427680"/>
            <a:ext cx="10366920" cy="48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Comment normaliser une relation en 1NF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7648200" y="6327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6E666E-1C04-4CE8-987F-BEDE0B2DF95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1042200" y="5443200"/>
            <a:ext cx="5433120" cy="13777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97000"/>
          </a:bodyPr>
          <a:p>
            <a:pPr marL="376200" indent="-375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Personne1, Personne2,  Diplômes : 1NF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6200" indent="-375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- Avantages/inconvénients de chaque  possibilité 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6200" indent="-375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- Quand privilégier chaque possibilité 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6200" indent="-375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15" name="Table 4"/>
          <p:cNvGraphicFramePr/>
          <p:nvPr/>
        </p:nvGraphicFramePr>
        <p:xfrm>
          <a:off x="3578040" y="1542600"/>
          <a:ext cx="3736800" cy="1112040"/>
        </p:xfrm>
        <a:graphic>
          <a:graphicData uri="http://schemas.openxmlformats.org/drawingml/2006/table">
            <a:tbl>
              <a:tblPr/>
              <a:tblGrid>
                <a:gridCol w="588240"/>
                <a:gridCol w="953640"/>
                <a:gridCol w="953640"/>
                <a:gridCol w="124128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prénom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diplômes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Jean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Licence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Doctorat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David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Licence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6" name="Table 5"/>
          <p:cNvGraphicFramePr/>
          <p:nvPr/>
        </p:nvGraphicFramePr>
        <p:xfrm>
          <a:off x="1695240" y="4040640"/>
          <a:ext cx="5063040" cy="1112040"/>
        </p:xfrm>
        <a:graphic>
          <a:graphicData uri="http://schemas.openxmlformats.org/drawingml/2006/table">
            <a:tbl>
              <a:tblPr/>
              <a:tblGrid>
                <a:gridCol w="393120"/>
                <a:gridCol w="906480"/>
                <a:gridCol w="689040"/>
                <a:gridCol w="1033560"/>
                <a:gridCol w="1006920"/>
                <a:gridCol w="10339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prénom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diplôme1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diplôme2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diplôme3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Jean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Licence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Doctorat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David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Licence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7" name="Table 6"/>
          <p:cNvGraphicFramePr/>
          <p:nvPr/>
        </p:nvGraphicFramePr>
        <p:xfrm>
          <a:off x="8260560" y="4102560"/>
          <a:ext cx="2044800" cy="2224800"/>
        </p:xfrm>
        <a:graphic>
          <a:graphicData uri="http://schemas.openxmlformats.org/drawingml/2006/table">
            <a:tbl>
              <a:tblPr/>
              <a:tblGrid>
                <a:gridCol w="537480"/>
                <a:gridCol w="15073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diplôme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Licence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Doctorat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Licence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8" name="Table 7"/>
          <p:cNvGraphicFramePr/>
          <p:nvPr/>
        </p:nvGraphicFramePr>
        <p:xfrm>
          <a:off x="8208720" y="2541960"/>
          <a:ext cx="2495520" cy="1112040"/>
        </p:xfrm>
        <a:graphic>
          <a:graphicData uri="http://schemas.openxmlformats.org/drawingml/2006/table">
            <a:tbl>
              <a:tblPr/>
              <a:tblGrid>
                <a:gridCol w="588240"/>
                <a:gridCol w="953640"/>
                <a:gridCol w="9536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prénom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Jean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David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9" name="CustomShape 8"/>
          <p:cNvSpPr/>
          <p:nvPr/>
        </p:nvSpPr>
        <p:spPr>
          <a:xfrm>
            <a:off x="8146080" y="3764160"/>
            <a:ext cx="975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Diplômes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20" name="CustomShape 9"/>
          <p:cNvSpPr/>
          <p:nvPr/>
        </p:nvSpPr>
        <p:spPr>
          <a:xfrm>
            <a:off x="2451240" y="1529280"/>
            <a:ext cx="967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Personne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21" name="CustomShape 10"/>
          <p:cNvSpPr/>
          <p:nvPr/>
        </p:nvSpPr>
        <p:spPr>
          <a:xfrm>
            <a:off x="1636200" y="3695760"/>
            <a:ext cx="10695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Personne1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22" name="CustomShape 11"/>
          <p:cNvSpPr/>
          <p:nvPr/>
        </p:nvSpPr>
        <p:spPr>
          <a:xfrm>
            <a:off x="8143920" y="2172240"/>
            <a:ext cx="10695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Personne2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23" name="CustomShape 12"/>
          <p:cNvSpPr/>
          <p:nvPr/>
        </p:nvSpPr>
        <p:spPr>
          <a:xfrm flipH="1">
            <a:off x="2636640" y="2378880"/>
            <a:ext cx="841320" cy="11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3"/>
          <p:cNvSpPr/>
          <p:nvPr/>
        </p:nvSpPr>
        <p:spPr>
          <a:xfrm>
            <a:off x="7396200" y="2410200"/>
            <a:ext cx="734040" cy="4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4"/>
          <p:cNvSpPr/>
          <p:nvPr/>
        </p:nvSpPr>
        <p:spPr>
          <a:xfrm>
            <a:off x="1658520" y="2366280"/>
            <a:ext cx="1311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Possibilité 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6" name="CustomShape 15"/>
          <p:cNvSpPr/>
          <p:nvPr/>
        </p:nvSpPr>
        <p:spPr>
          <a:xfrm>
            <a:off x="7729200" y="1634040"/>
            <a:ext cx="1311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Possibilité 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7" name="CustomShape 16"/>
          <p:cNvSpPr/>
          <p:nvPr/>
        </p:nvSpPr>
        <p:spPr>
          <a:xfrm>
            <a:off x="7392960" y="2490840"/>
            <a:ext cx="737280" cy="195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7795440" y="6409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CEA5A5-99B0-4914-98CE-55A41FAB2D02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31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813600" y="254160"/>
            <a:ext cx="7772040" cy="915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Deuxième forme normale (2NF)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788760" y="1629360"/>
            <a:ext cx="8952840" cy="1809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 marL="376200" indent="-375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relation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munie d'une clé primaire est en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2NF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6200" indent="-375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(i)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elle est en 1NF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6200" indent="-375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(ii)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tout attribut n'appartenant pas à la clé ne dépend pas d'une partie de la clé (DF partielle)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6200" indent="-375840">
              <a:lnSpc>
                <a:spcPct val="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337320" y="4223520"/>
            <a:ext cx="11572560" cy="162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0"/>
              </a:lnSpc>
              <a:spcBef>
                <a:spcPts val="1599"/>
              </a:spcBef>
              <a:tabLst>
                <a:tab algn="l" pos="85896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SzPct val="70000"/>
              <a:buFont typeface="Wingdings" charset="2"/>
              <a:buChar char=""/>
              <a:tabLst>
                <a:tab algn="l" pos="85896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Si la relation possède plusieurs clés candidates, la définition doit être vérifiée pour chaque clé.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7795440" y="6409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629AC7-698B-487C-B520-7532F7C064EA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32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813600" y="254160"/>
            <a:ext cx="7772040" cy="91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Deuxième forme normale (2NF)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783000" y="1808280"/>
            <a:ext cx="6832440" cy="162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76200" indent="-375840">
              <a:lnSpc>
                <a:spcPct val="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Stock1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prod_id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dep_id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libellé, qté)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n'est pas en 2NF car </a:t>
            </a:r>
            <a:endParaRPr b="0" lang="fr-FR" sz="2000" spc="-1" strike="noStrike">
              <a:latin typeface="Arial"/>
            </a:endParaRPr>
          </a:p>
          <a:p>
            <a:pPr marL="376200" indent="-37584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prod_id, dep_id </a:t>
            </a:r>
            <a:r>
              <a:rPr b="0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qté, libellé</a:t>
            </a:r>
            <a:endParaRPr b="0" lang="fr-FR" sz="2000" spc="-1" strike="noStrike">
              <a:latin typeface="Arial"/>
            </a:endParaRPr>
          </a:p>
          <a:p>
            <a:pPr marL="376200" indent="-375840">
              <a:lnSpc>
                <a:spcPct val="4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prod_id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libellé</a:t>
            </a:r>
            <a:endParaRPr b="0" lang="fr-FR" sz="2000" spc="-1" strike="noStrike">
              <a:latin typeface="Arial"/>
            </a:endParaRPr>
          </a:p>
          <a:p>
            <a:pPr marL="376200" indent="-3758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435" name="Group 4"/>
          <p:cNvGrpSpPr/>
          <p:nvPr/>
        </p:nvGrpSpPr>
        <p:grpSpPr>
          <a:xfrm>
            <a:off x="7217280" y="4333320"/>
            <a:ext cx="2963160" cy="950400"/>
            <a:chOff x="7217280" y="4333320"/>
            <a:chExt cx="2963160" cy="950400"/>
          </a:xfrm>
        </p:grpSpPr>
        <p:sp>
          <p:nvSpPr>
            <p:cNvPr id="436" name="CustomShape 5"/>
            <p:cNvSpPr/>
            <p:nvPr/>
          </p:nvSpPr>
          <p:spPr>
            <a:xfrm>
              <a:off x="7217280" y="4838040"/>
              <a:ext cx="946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prod_id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37" name="CustomShape 6"/>
            <p:cNvSpPr/>
            <p:nvPr/>
          </p:nvSpPr>
          <p:spPr>
            <a:xfrm>
              <a:off x="9523800" y="4350600"/>
              <a:ext cx="4827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qté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38" name="CustomShape 7"/>
            <p:cNvSpPr/>
            <p:nvPr/>
          </p:nvSpPr>
          <p:spPr>
            <a:xfrm>
              <a:off x="7298640" y="4333320"/>
              <a:ext cx="8089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dep_id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39" name="CustomShape 8"/>
            <p:cNvSpPr/>
            <p:nvPr/>
          </p:nvSpPr>
          <p:spPr>
            <a:xfrm>
              <a:off x="9455400" y="4919040"/>
              <a:ext cx="72504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libellé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40" name="Line 9"/>
            <p:cNvSpPr/>
            <p:nvPr/>
          </p:nvSpPr>
          <p:spPr>
            <a:xfrm flipV="1">
              <a:off x="8586000" y="4558320"/>
              <a:ext cx="850680" cy="2714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Line 10"/>
            <p:cNvSpPr/>
            <p:nvPr/>
          </p:nvSpPr>
          <p:spPr>
            <a:xfrm>
              <a:off x="8586000" y="4893480"/>
              <a:ext cx="874440" cy="2430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2" name="Line 11"/>
          <p:cNvSpPr/>
          <p:nvPr/>
        </p:nvSpPr>
        <p:spPr>
          <a:xfrm>
            <a:off x="8187120" y="4629240"/>
            <a:ext cx="386280" cy="1908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2"/>
          <p:cNvSpPr/>
          <p:nvPr/>
        </p:nvSpPr>
        <p:spPr>
          <a:xfrm flipV="1">
            <a:off x="8187840" y="4883400"/>
            <a:ext cx="385560" cy="20304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3"/>
          <p:cNvSpPr/>
          <p:nvPr/>
        </p:nvSpPr>
        <p:spPr>
          <a:xfrm flipV="1">
            <a:off x="7615440" y="2620800"/>
            <a:ext cx="0" cy="345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4"/>
          <p:cNvSpPr/>
          <p:nvPr/>
        </p:nvSpPr>
        <p:spPr>
          <a:xfrm flipV="1">
            <a:off x="9759600" y="5278320"/>
            <a:ext cx="36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70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5"/>
          <p:cNvSpPr/>
          <p:nvPr/>
        </p:nvSpPr>
        <p:spPr>
          <a:xfrm flipH="1">
            <a:off x="7759080" y="5552640"/>
            <a:ext cx="1995120" cy="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6"/>
          <p:cNvSpPr/>
          <p:nvPr/>
        </p:nvSpPr>
        <p:spPr>
          <a:xfrm>
            <a:off x="7759080" y="5213880"/>
            <a:ext cx="0" cy="33876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7"/>
          <p:cNvSpPr/>
          <p:nvPr/>
        </p:nvSpPr>
        <p:spPr>
          <a:xfrm>
            <a:off x="641520" y="3386160"/>
            <a:ext cx="609768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76200" indent="-37584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peut décomposer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Stock1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en deux relations :</a:t>
            </a:r>
            <a:endParaRPr b="0" lang="fr-FR" sz="1800" spc="-1" strike="noStrike">
              <a:latin typeface="Arial"/>
            </a:endParaRPr>
          </a:p>
          <a:p>
            <a:pPr marL="376200" indent="-375840">
              <a:lnSpc>
                <a:spcPct val="15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Stock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prod_id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dep_id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qté)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relation  2NF</a:t>
            </a:r>
            <a:endParaRPr b="0" lang="fr-FR" sz="1800" spc="-1" strike="noStrike">
              <a:latin typeface="Arial"/>
            </a:endParaRPr>
          </a:p>
          <a:p>
            <a:pPr marL="376200" indent="-375840">
              <a:lnSpc>
                <a:spcPct val="15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Produit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prod_id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libellé)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relation 2NF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449" name="Line 18"/>
          <p:cNvSpPr/>
          <p:nvPr/>
        </p:nvSpPr>
        <p:spPr>
          <a:xfrm flipV="1">
            <a:off x="8573400" y="4635360"/>
            <a:ext cx="4320" cy="4582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Comment normaliser une relation en 2NF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1374120" y="1680840"/>
            <a:ext cx="8780760" cy="170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Calibri Light"/>
              <a:buAutoNum type="arabicPeriod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Isoler la DF qui pose problème dans une nouvelle 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Calibri Light"/>
              <a:buAutoNum type="arabicPeriod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Supprimer la partie droite de la DF de la relation initiale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7622280" y="6220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5B8B4A-11B1-442C-9219-BA9124418B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3735720" y="3488400"/>
            <a:ext cx="306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3233520" y="3510720"/>
            <a:ext cx="313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2864880" y="4826880"/>
            <a:ext cx="2998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3916440" y="4839480"/>
            <a:ext cx="3211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7" name="Line 8"/>
          <p:cNvSpPr/>
          <p:nvPr/>
        </p:nvSpPr>
        <p:spPr>
          <a:xfrm flipH="1">
            <a:off x="3060720" y="4352040"/>
            <a:ext cx="533520" cy="4968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9"/>
          <p:cNvSpPr/>
          <p:nvPr/>
        </p:nvSpPr>
        <p:spPr>
          <a:xfrm>
            <a:off x="3651480" y="4352040"/>
            <a:ext cx="480960" cy="4968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0"/>
          <p:cNvSpPr/>
          <p:nvPr/>
        </p:nvSpPr>
        <p:spPr>
          <a:xfrm>
            <a:off x="6697080" y="4642560"/>
            <a:ext cx="2998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60" name="CustomShape 11"/>
          <p:cNvSpPr/>
          <p:nvPr/>
        </p:nvSpPr>
        <p:spPr>
          <a:xfrm>
            <a:off x="6741720" y="3596400"/>
            <a:ext cx="313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461" name="Group 12"/>
          <p:cNvGrpSpPr/>
          <p:nvPr/>
        </p:nvGrpSpPr>
        <p:grpSpPr>
          <a:xfrm>
            <a:off x="3420000" y="3952440"/>
            <a:ext cx="464400" cy="399600"/>
            <a:chOff x="3420000" y="3952440"/>
            <a:chExt cx="464400" cy="399600"/>
          </a:xfrm>
        </p:grpSpPr>
        <p:sp>
          <p:nvSpPr>
            <p:cNvPr id="462" name="Line 13"/>
            <p:cNvSpPr/>
            <p:nvPr/>
          </p:nvSpPr>
          <p:spPr>
            <a:xfrm flipH="1">
              <a:off x="3651480" y="3952440"/>
              <a:ext cx="232920" cy="3996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Line 14"/>
            <p:cNvSpPr/>
            <p:nvPr/>
          </p:nvSpPr>
          <p:spPr>
            <a:xfrm>
              <a:off x="3420000" y="3952800"/>
              <a:ext cx="174240" cy="3992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Line 15"/>
            <p:cNvSpPr/>
            <p:nvPr/>
          </p:nvSpPr>
          <p:spPr>
            <a:xfrm flipH="1">
              <a:off x="3434400" y="4339080"/>
              <a:ext cx="4348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5" name="Group 16"/>
          <p:cNvGrpSpPr/>
          <p:nvPr/>
        </p:nvGrpSpPr>
        <p:grpSpPr>
          <a:xfrm>
            <a:off x="2556360" y="3675600"/>
            <a:ext cx="338400" cy="1345320"/>
            <a:chOff x="2556360" y="3675600"/>
            <a:chExt cx="338400" cy="1345320"/>
          </a:xfrm>
        </p:grpSpPr>
        <p:sp>
          <p:nvSpPr>
            <p:cNvPr id="466" name="CustomShape 17"/>
            <p:cNvSpPr/>
            <p:nvPr/>
          </p:nvSpPr>
          <p:spPr>
            <a:xfrm>
              <a:off x="2556360" y="5006160"/>
              <a:ext cx="30600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rgbClr val="ff0000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Line 18"/>
            <p:cNvSpPr/>
            <p:nvPr/>
          </p:nvSpPr>
          <p:spPr>
            <a:xfrm>
              <a:off x="2556360" y="3675600"/>
              <a:ext cx="0" cy="1345320"/>
            </a:xfrm>
            <a:prstGeom prst="line">
              <a:avLst/>
            </a:prstGeom>
            <a:ln w="127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Line 19"/>
            <p:cNvSpPr/>
            <p:nvPr/>
          </p:nvSpPr>
          <p:spPr>
            <a:xfrm>
              <a:off x="2556360" y="3682440"/>
              <a:ext cx="338400" cy="0"/>
            </a:xfrm>
            <a:prstGeom prst="line">
              <a:avLst/>
            </a:prstGeom>
            <a:ln w="127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9" name="CustomShape 20"/>
          <p:cNvSpPr/>
          <p:nvPr/>
        </p:nvSpPr>
        <p:spPr>
          <a:xfrm>
            <a:off x="5502240" y="3880800"/>
            <a:ext cx="40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Symbol"/>
              </a:rPr>
              <a:t>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470" name="Group 21"/>
          <p:cNvGrpSpPr/>
          <p:nvPr/>
        </p:nvGrpSpPr>
        <p:grpSpPr>
          <a:xfrm>
            <a:off x="8296560" y="3560040"/>
            <a:ext cx="808200" cy="1707480"/>
            <a:chOff x="8296560" y="3560040"/>
            <a:chExt cx="808200" cy="1707480"/>
          </a:xfrm>
        </p:grpSpPr>
        <p:sp>
          <p:nvSpPr>
            <p:cNvPr id="471" name="CustomShape 22"/>
            <p:cNvSpPr/>
            <p:nvPr/>
          </p:nvSpPr>
          <p:spPr>
            <a:xfrm>
              <a:off x="8798760" y="3588480"/>
              <a:ext cx="3060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B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72" name="CustomShape 23"/>
            <p:cNvSpPr/>
            <p:nvPr/>
          </p:nvSpPr>
          <p:spPr>
            <a:xfrm>
              <a:off x="8296560" y="3560040"/>
              <a:ext cx="3135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A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73" name="Line 24"/>
            <p:cNvSpPr/>
            <p:nvPr/>
          </p:nvSpPr>
          <p:spPr>
            <a:xfrm>
              <a:off x="8714520" y="4423320"/>
              <a:ext cx="0" cy="4795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25"/>
            <p:cNvSpPr/>
            <p:nvPr/>
          </p:nvSpPr>
          <p:spPr>
            <a:xfrm>
              <a:off x="8569440" y="4902840"/>
              <a:ext cx="3211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75" name="Group 26"/>
          <p:cNvGrpSpPr/>
          <p:nvPr/>
        </p:nvGrpSpPr>
        <p:grpSpPr>
          <a:xfrm>
            <a:off x="8483400" y="4038480"/>
            <a:ext cx="464040" cy="400680"/>
            <a:chOff x="8483400" y="4038480"/>
            <a:chExt cx="464040" cy="400680"/>
          </a:xfrm>
        </p:grpSpPr>
        <p:sp>
          <p:nvSpPr>
            <p:cNvPr id="476" name="Line 27"/>
            <p:cNvSpPr/>
            <p:nvPr/>
          </p:nvSpPr>
          <p:spPr>
            <a:xfrm flipH="1">
              <a:off x="8796960" y="4038480"/>
              <a:ext cx="150480" cy="3848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Line 28"/>
            <p:cNvSpPr/>
            <p:nvPr/>
          </p:nvSpPr>
          <p:spPr>
            <a:xfrm>
              <a:off x="8483400" y="4052880"/>
              <a:ext cx="217080" cy="366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Line 29"/>
            <p:cNvSpPr/>
            <p:nvPr/>
          </p:nvSpPr>
          <p:spPr>
            <a:xfrm flipH="1">
              <a:off x="8497800" y="4439160"/>
              <a:ext cx="43452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9" name="CustomShape 30"/>
          <p:cNvSpPr/>
          <p:nvPr/>
        </p:nvSpPr>
        <p:spPr>
          <a:xfrm>
            <a:off x="6867000" y="3966480"/>
            <a:ext cx="360" cy="67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7769160" y="6301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76B008-0B99-4475-A64F-2F7F752E698E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34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35600" y="369720"/>
            <a:ext cx="10515240" cy="866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Troisième forme normale (3NF)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435600" y="1946160"/>
            <a:ext cx="11755800" cy="1818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relation munie d'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une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clé primaire est en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3NF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si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(i)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elle est en 2NF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(ii)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chaque attribut n'appartenant pas à la clé ne dépend pas transitivement de la clé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661320" y="4274280"/>
            <a:ext cx="11222280" cy="1776240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SzPct val="90000"/>
              <a:buFont typeface="Wingdings" charset="2"/>
              <a:buChar char=""/>
              <a:tabLst>
                <a:tab algn="l" pos="85896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Si la relation possède plusieurs clés candidates :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 ii) et chaque attribut n'appartenant à aucune clé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candidate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ne dépend directement que des clés candidates de R  (cet attribut ne dépend transitivement d'aucune clé candidate)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7769160" y="63014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5978FB-7D09-4134-A6D7-0AFCCF0CE8A9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35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313200" y="127440"/>
            <a:ext cx="10515240" cy="1077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Troisième forme normale (3NF)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86" name="Group 3"/>
          <p:cNvGrpSpPr/>
          <p:nvPr/>
        </p:nvGrpSpPr>
        <p:grpSpPr>
          <a:xfrm>
            <a:off x="1199880" y="1205640"/>
            <a:ext cx="6568560" cy="1569960"/>
            <a:chOff x="1199880" y="1205640"/>
            <a:chExt cx="6568560" cy="1569960"/>
          </a:xfrm>
        </p:grpSpPr>
        <p:sp>
          <p:nvSpPr>
            <p:cNvPr id="487" name="CustomShape 4"/>
            <p:cNvSpPr/>
            <p:nvPr/>
          </p:nvSpPr>
          <p:spPr>
            <a:xfrm>
              <a:off x="1272960" y="1539000"/>
              <a:ext cx="6400440" cy="123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5"/>
            <p:cNvSpPr/>
            <p:nvPr/>
          </p:nvSpPr>
          <p:spPr>
            <a:xfrm>
              <a:off x="1311120" y="1539000"/>
              <a:ext cx="1104480" cy="1187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Arial"/>
                </a:rPr>
                <a:t>no_avion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AH32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FM34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BA45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89" name="CustomShape 6"/>
            <p:cNvSpPr/>
            <p:nvPr/>
          </p:nvSpPr>
          <p:spPr>
            <a:xfrm>
              <a:off x="2566800" y="1539000"/>
              <a:ext cx="1526760" cy="1187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constructeur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Boeing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Airbus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Boeing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90" name="CustomShape 7"/>
            <p:cNvSpPr/>
            <p:nvPr/>
          </p:nvSpPr>
          <p:spPr>
            <a:xfrm>
              <a:off x="4215240" y="1539000"/>
              <a:ext cx="712800" cy="1187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type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B747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A320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B747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91" name="CustomShape 8"/>
            <p:cNvSpPr/>
            <p:nvPr/>
          </p:nvSpPr>
          <p:spPr>
            <a:xfrm>
              <a:off x="5085000" y="1539000"/>
              <a:ext cx="1029960" cy="1187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capacité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C2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92" name="CustomShape 9"/>
            <p:cNvSpPr/>
            <p:nvPr/>
          </p:nvSpPr>
          <p:spPr>
            <a:xfrm>
              <a:off x="6016320" y="1539000"/>
              <a:ext cx="1752120" cy="1187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propriétaire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Air France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British Airways</a:t>
              </a: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Arial"/>
                </a:rPr>
                <a:t>Egypt Air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93" name="CustomShape 10"/>
            <p:cNvSpPr/>
            <p:nvPr/>
          </p:nvSpPr>
          <p:spPr>
            <a:xfrm>
              <a:off x="1199880" y="1205640"/>
              <a:ext cx="17557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Relation</a:t>
              </a:r>
              <a:r>
                <a:rPr b="0" lang="fr-FR" sz="1800" spc="-1" strike="noStrike">
                  <a:solidFill>
                    <a:srgbClr val="000000"/>
                  </a:solidFill>
                  <a:latin typeface="Garamond"/>
                </a:rPr>
                <a:t> </a:t>
              </a:r>
              <a:r>
                <a:rPr b="1" lang="fr-FR" sz="1800" spc="-1" strike="noStrike">
                  <a:solidFill>
                    <a:srgbClr val="000000"/>
                  </a:solidFill>
                  <a:latin typeface="Arial"/>
                </a:rPr>
                <a:t>Avion1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94" name="Line 11"/>
            <p:cNvSpPr/>
            <p:nvPr/>
          </p:nvSpPr>
          <p:spPr>
            <a:xfrm flipV="1">
              <a:off x="1267920" y="1864080"/>
              <a:ext cx="6396120" cy="111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Line 12"/>
            <p:cNvSpPr/>
            <p:nvPr/>
          </p:nvSpPr>
          <p:spPr>
            <a:xfrm>
              <a:off x="2503080" y="1538640"/>
              <a:ext cx="0" cy="1236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Line 13"/>
            <p:cNvSpPr/>
            <p:nvPr/>
          </p:nvSpPr>
          <p:spPr>
            <a:xfrm>
              <a:off x="4079520" y="1538640"/>
              <a:ext cx="0" cy="1236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Line 14"/>
            <p:cNvSpPr/>
            <p:nvPr/>
          </p:nvSpPr>
          <p:spPr>
            <a:xfrm>
              <a:off x="5009760" y="1538640"/>
              <a:ext cx="0" cy="1236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Line 15"/>
            <p:cNvSpPr/>
            <p:nvPr/>
          </p:nvSpPr>
          <p:spPr>
            <a:xfrm>
              <a:off x="6087600" y="1538640"/>
              <a:ext cx="0" cy="1236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9" name="CustomShape 16"/>
          <p:cNvSpPr/>
          <p:nvPr/>
        </p:nvSpPr>
        <p:spPr>
          <a:xfrm>
            <a:off x="812160" y="3268080"/>
            <a:ext cx="9014040" cy="2208240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relation Avion1 n’a qu’une seule clé candidate (no-avion)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no-avion  </a:t>
            </a:r>
            <a:r>
              <a:rPr b="0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 constructeur, type, capacité, propriétaire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Mais cette DF est  également vraie :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type </a:t>
            </a:r>
            <a:r>
              <a:rPr b="0" i="1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  capacité , constructeur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Donc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capacité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constructeur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dépendent transitivement de la clé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La relation Avion1 est 2NF mais pas en 3NF.  Comment normaliser ?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Comment normaliser une relation en 3NF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1269360" y="1813680"/>
            <a:ext cx="9902520" cy="14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e7e6e6"/>
              </a:buClr>
              <a:buFont typeface="Calibri Light"/>
              <a:buAutoNum type="arabicPeriod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Isoler la DF qui pose problème dans une nouvelle relation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e7e6e6"/>
              </a:buClr>
              <a:buFont typeface="Calibri Light"/>
              <a:buAutoNum type="arabicPeriod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Supprimer la partie droite de la DF de la relation initiale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TextShape 3"/>
          <p:cNvSpPr txBox="1"/>
          <p:nvPr/>
        </p:nvSpPr>
        <p:spPr>
          <a:xfrm>
            <a:off x="7537320" y="6338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B968EF-18E8-4B76-805E-3FB3AAEB81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4038840" y="3740400"/>
            <a:ext cx="183960" cy="369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"/>
          <p:cNvSpPr/>
          <p:nvPr/>
        </p:nvSpPr>
        <p:spPr>
          <a:xfrm>
            <a:off x="3804840" y="3800520"/>
            <a:ext cx="313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5" name="CustomShape 6"/>
          <p:cNvSpPr/>
          <p:nvPr/>
        </p:nvSpPr>
        <p:spPr>
          <a:xfrm>
            <a:off x="2889360" y="5116680"/>
            <a:ext cx="306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6" name="Line 7"/>
          <p:cNvSpPr/>
          <p:nvPr/>
        </p:nvSpPr>
        <p:spPr>
          <a:xfrm flipH="1">
            <a:off x="3916440" y="4253040"/>
            <a:ext cx="7920" cy="80964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8"/>
          <p:cNvSpPr/>
          <p:nvPr/>
        </p:nvSpPr>
        <p:spPr>
          <a:xfrm>
            <a:off x="3725280" y="5116680"/>
            <a:ext cx="2998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8" name="CustomShape 9"/>
          <p:cNvSpPr/>
          <p:nvPr/>
        </p:nvSpPr>
        <p:spPr>
          <a:xfrm>
            <a:off x="4605480" y="5116680"/>
            <a:ext cx="3211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9" name="Line 10"/>
          <p:cNvSpPr/>
          <p:nvPr/>
        </p:nvSpPr>
        <p:spPr>
          <a:xfrm flipH="1">
            <a:off x="3057840" y="4210200"/>
            <a:ext cx="841320" cy="86832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11"/>
          <p:cNvSpPr/>
          <p:nvPr/>
        </p:nvSpPr>
        <p:spPr>
          <a:xfrm>
            <a:off x="3961080" y="4243320"/>
            <a:ext cx="817560" cy="8334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2"/>
          <p:cNvSpPr/>
          <p:nvPr/>
        </p:nvSpPr>
        <p:spPr>
          <a:xfrm>
            <a:off x="7002360" y="4894560"/>
            <a:ext cx="3211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2" name="CustomShape 13"/>
          <p:cNvSpPr/>
          <p:nvPr/>
        </p:nvSpPr>
        <p:spPr>
          <a:xfrm>
            <a:off x="7017480" y="3873600"/>
            <a:ext cx="2998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3" name="CustomShape 14"/>
          <p:cNvSpPr/>
          <p:nvPr/>
        </p:nvSpPr>
        <p:spPr>
          <a:xfrm>
            <a:off x="8884800" y="3889440"/>
            <a:ext cx="313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4" name="CustomShape 15"/>
          <p:cNvSpPr/>
          <p:nvPr/>
        </p:nvSpPr>
        <p:spPr>
          <a:xfrm>
            <a:off x="8248680" y="5205600"/>
            <a:ext cx="306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5" name="Line 16"/>
          <p:cNvSpPr/>
          <p:nvPr/>
        </p:nvSpPr>
        <p:spPr>
          <a:xfrm>
            <a:off x="9082080" y="4332240"/>
            <a:ext cx="193680" cy="81936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7"/>
          <p:cNvSpPr/>
          <p:nvPr/>
        </p:nvSpPr>
        <p:spPr>
          <a:xfrm>
            <a:off x="9084600" y="5205600"/>
            <a:ext cx="2998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7" name="Line 18"/>
          <p:cNvSpPr/>
          <p:nvPr/>
        </p:nvSpPr>
        <p:spPr>
          <a:xfrm flipH="1">
            <a:off x="8417160" y="4332240"/>
            <a:ext cx="547560" cy="8352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9"/>
          <p:cNvSpPr/>
          <p:nvPr/>
        </p:nvSpPr>
        <p:spPr>
          <a:xfrm>
            <a:off x="5806800" y="4132440"/>
            <a:ext cx="40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Symbol"/>
              </a:rPr>
              <a:t>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9" name="CustomShape 20"/>
          <p:cNvSpPr/>
          <p:nvPr/>
        </p:nvSpPr>
        <p:spPr>
          <a:xfrm>
            <a:off x="4028040" y="5301360"/>
            <a:ext cx="57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1"/>
          <p:cNvSpPr/>
          <p:nvPr/>
        </p:nvSpPr>
        <p:spPr>
          <a:xfrm>
            <a:off x="7170480" y="4306320"/>
            <a:ext cx="360" cy="56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Qu’est ce qu’une </a:t>
            </a: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bonne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 normalisation d’une relation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7520400" y="6315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36832B-FAC7-45E3-A51B-9FF85CA4024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694440" y="1761120"/>
            <a:ext cx="1065888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décomposition d’une relation de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en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relations normalisées R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, R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… R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doit vérifier deux conditions importantes :</a:t>
            </a:r>
            <a:endParaRPr b="0" lang="fr-FR" sz="2800" spc="-1" strike="noStrike">
              <a:latin typeface="Arial"/>
            </a:endParaRPr>
          </a:p>
          <a:p>
            <a:pPr lvl="1" marL="914400" indent="-4568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décomposition est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sans perte d’information (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réversible)</a:t>
            </a:r>
            <a:endParaRPr b="0" lang="fr-FR" sz="28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 peut être reconstituée par jointure des relations R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 b="0" lang="fr-FR" sz="2400" spc="-1" strike="noStrike">
              <a:latin typeface="Arial"/>
            </a:endParaRPr>
          </a:p>
          <a:p>
            <a:pPr lvl="1" marL="914400" indent="-4568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décomposition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préserve les DF vraies dans R</a:t>
            </a:r>
            <a:endParaRPr b="0" lang="fr-FR" sz="28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DF vraie dans R est aussi vraie dans une des relations R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DF de R et l'union des DF des R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ont la même fermeture transitive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335880" y="68400"/>
            <a:ext cx="10515240" cy="920520"/>
          </a:xfrm>
          <a:prstGeom prst="rect">
            <a:avLst/>
          </a:prstGeom>
          <a:noFill/>
          <a:ln w="38160">
            <a:solidFill>
              <a:srgbClr val="a9d18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Algorithme de normalisation par synthèse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499680" y="1083600"/>
            <a:ext cx="10695960" cy="56026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Lister toutes les dépendances fonctionnelles (DF) d’une relation non normalisée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1. Rendre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canoniques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élémentaires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les DF qui ne le sont pas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2. Représenter les nouvelles DF sous forme d'un graphe dont les nœuds sont les attributs impliqués dans les DF et les arcs les DF elles-mêmes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3. Eliminer les DF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non directes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4. Partitionner le graphe en groupes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...,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façon à ce que toutes les DF d'un groupe aient la même partie gauche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5. Constituer une relation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par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, la partie gauche de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étant clé de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fr-FR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est alors en 3NF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6.S’il reste des attributs isolés, créer une relation supplémentaire comportant la clé de la relation initiale (relation en 3NF)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6DA4A1-BB7F-4FB6-B517-5FBBC8C0253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505440" y="1251000"/>
            <a:ext cx="9869400" cy="5105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schéma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d’une relation 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R </a:t>
            </a:r>
            <a:r>
              <a:rPr b="0" lang="fr-FR" sz="2000" spc="-1" strike="noStrike">
                <a:solidFill>
                  <a:srgbClr val="000000"/>
                </a:solidFill>
                <a:latin typeface="Symbol"/>
              </a:rPr>
              <a:t>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 D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xD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x…x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comprend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son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le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domaine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ses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attributs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… </a:t>
            </a:r>
            <a:r>
              <a:rPr b="0" lang="fr-FR" sz="20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omic Sans MS"/>
              </a:rPr>
              <a:t>n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correspondant aux composantes d'un tuple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 ensemble de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contraintes d’intégrité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(clé primaire, clées secondaires, clés étrangères etc.)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Schéma abrégé : </a:t>
            </a:r>
            <a:r>
              <a:rPr b="1" lang="fr-FR" sz="1800" spc="-1" strike="noStrike">
                <a:solidFill>
                  <a:srgbClr val="000000"/>
                </a:solidFill>
                <a:latin typeface="Comic Sans MS"/>
              </a:rPr>
              <a:t>R (A</a:t>
            </a:r>
            <a:r>
              <a:rPr b="1" lang="fr-FR" sz="1800" spc="-1" strike="noStrike" baseline="-25000">
                <a:solidFill>
                  <a:srgbClr val="000000"/>
                </a:solidFill>
                <a:latin typeface="Comic Sans MS"/>
              </a:rPr>
              <a:t>1 </a:t>
            </a:r>
            <a:r>
              <a:rPr b="1" lang="fr-FR" sz="1800" spc="-1" strike="noStrike">
                <a:solidFill>
                  <a:srgbClr val="000000"/>
                </a:solidFill>
                <a:latin typeface="Comic Sans MS"/>
              </a:rPr>
              <a:t>, A</a:t>
            </a:r>
            <a:r>
              <a:rPr b="1" lang="fr-FR" sz="1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1" lang="fr-FR" sz="1800" spc="-1" strike="noStrike">
                <a:solidFill>
                  <a:srgbClr val="000000"/>
                </a:solidFill>
                <a:latin typeface="Comic Sans MS"/>
              </a:rPr>
              <a:t>, … A</a:t>
            </a:r>
            <a:r>
              <a:rPr b="1" lang="fr-FR" sz="18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1" lang="fr-FR" sz="1800" spc="-1" strike="noStrike">
                <a:solidFill>
                  <a:srgbClr val="000000"/>
                </a:solidFill>
                <a:latin typeface="Comic Sans M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Deux schémas R(A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…A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) et S(B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B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… B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) sont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compatibles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si A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et B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ont le même domaine pour tout i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-&gt; ce sont les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mêmes schémas à des renommages d’attributs près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05440" y="118800"/>
            <a:ext cx="9106560" cy="10652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Schéma de relation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230800" y="1642680"/>
            <a:ext cx="294840" cy="4865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"/>
          <p:cNvSpPr/>
          <p:nvPr/>
        </p:nvSpPr>
        <p:spPr>
          <a:xfrm>
            <a:off x="941400" y="1642680"/>
            <a:ext cx="282240" cy="4865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TextShape 3"/>
          <p:cNvSpPr txBox="1"/>
          <p:nvPr/>
        </p:nvSpPr>
        <p:spPr>
          <a:xfrm>
            <a:off x="801000" y="249840"/>
            <a:ext cx="9827640" cy="897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Exemple de normalisation par synthèse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alibri Light"/>
              </a:rPr>
              <a:t>	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alibri Light"/>
              </a:rPr>
              <a:t>R(no_avion, type, propriétaire, capacité, constructeur)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6136560" y="1658520"/>
            <a:ext cx="2900160" cy="1900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type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capacité (f1)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type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constructeur (f2)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no_avion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type (f3)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no_avion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propriétaire (f4)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no_avion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capacité (f5)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no_avion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constructeur (f6)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5213880" y="2352240"/>
            <a:ext cx="297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943560" y="4176360"/>
            <a:ext cx="297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532" name="Group 7"/>
          <p:cNvGrpSpPr/>
          <p:nvPr/>
        </p:nvGrpSpPr>
        <p:grpSpPr>
          <a:xfrm>
            <a:off x="1430640" y="3547440"/>
            <a:ext cx="3697560" cy="1468440"/>
            <a:chOff x="1430640" y="3547440"/>
            <a:chExt cx="3697560" cy="1468440"/>
          </a:xfrm>
        </p:grpSpPr>
        <p:sp>
          <p:nvSpPr>
            <p:cNvPr id="533" name="CustomShape 8"/>
            <p:cNvSpPr/>
            <p:nvPr/>
          </p:nvSpPr>
          <p:spPr>
            <a:xfrm>
              <a:off x="2932560" y="3547440"/>
              <a:ext cx="12783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propriétaire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34" name="CustomShape 9"/>
            <p:cNvSpPr/>
            <p:nvPr/>
          </p:nvSpPr>
          <p:spPr>
            <a:xfrm>
              <a:off x="1430640" y="3793680"/>
              <a:ext cx="1036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no_avion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35" name="CustomShape 10"/>
            <p:cNvSpPr/>
            <p:nvPr/>
          </p:nvSpPr>
          <p:spPr>
            <a:xfrm>
              <a:off x="3321000" y="4073040"/>
              <a:ext cx="58644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type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36" name="CustomShape 11"/>
            <p:cNvSpPr/>
            <p:nvPr/>
          </p:nvSpPr>
          <p:spPr>
            <a:xfrm>
              <a:off x="2142720" y="4546080"/>
              <a:ext cx="9568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capacité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37" name="CustomShape 12"/>
            <p:cNvSpPr/>
            <p:nvPr/>
          </p:nvSpPr>
          <p:spPr>
            <a:xfrm>
              <a:off x="3787200" y="4566600"/>
              <a:ext cx="13410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constructeur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38" name="Line 13"/>
            <p:cNvSpPr/>
            <p:nvPr/>
          </p:nvSpPr>
          <p:spPr>
            <a:xfrm flipV="1">
              <a:off x="2444400" y="3785400"/>
              <a:ext cx="471600" cy="1778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Line 14"/>
            <p:cNvSpPr/>
            <p:nvPr/>
          </p:nvSpPr>
          <p:spPr>
            <a:xfrm>
              <a:off x="2423880" y="3963240"/>
              <a:ext cx="857160" cy="2937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Line 15"/>
            <p:cNvSpPr/>
            <p:nvPr/>
          </p:nvSpPr>
          <p:spPr>
            <a:xfrm flipH="1">
              <a:off x="2893680" y="4403160"/>
              <a:ext cx="596880" cy="188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Line 16"/>
            <p:cNvSpPr/>
            <p:nvPr/>
          </p:nvSpPr>
          <p:spPr>
            <a:xfrm>
              <a:off x="3470040" y="4392000"/>
              <a:ext cx="585720" cy="230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Line 17"/>
            <p:cNvSpPr/>
            <p:nvPr/>
          </p:nvSpPr>
          <p:spPr>
            <a:xfrm>
              <a:off x="2423880" y="3963240"/>
              <a:ext cx="93600" cy="617400"/>
            </a:xfrm>
            <a:prstGeom prst="line">
              <a:avLst/>
            </a:prstGeom>
            <a:ln w="2857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Line 18"/>
            <p:cNvSpPr/>
            <p:nvPr/>
          </p:nvSpPr>
          <p:spPr>
            <a:xfrm>
              <a:off x="1733400" y="4214160"/>
              <a:ext cx="0" cy="785880"/>
            </a:xfrm>
            <a:prstGeom prst="line">
              <a:avLst/>
            </a:prstGeom>
            <a:ln w="2857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Line 19"/>
            <p:cNvSpPr/>
            <p:nvPr/>
          </p:nvSpPr>
          <p:spPr>
            <a:xfrm>
              <a:off x="1733400" y="5014080"/>
              <a:ext cx="1989000" cy="1800"/>
            </a:xfrm>
            <a:prstGeom prst="line">
              <a:avLst/>
            </a:prstGeom>
            <a:ln w="2857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Line 20"/>
            <p:cNvSpPr/>
            <p:nvPr/>
          </p:nvSpPr>
          <p:spPr>
            <a:xfrm flipV="1">
              <a:off x="3722400" y="4885560"/>
              <a:ext cx="554040" cy="125640"/>
            </a:xfrm>
            <a:prstGeom prst="line">
              <a:avLst/>
            </a:prstGeom>
            <a:ln w="2857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21"/>
            <p:cNvSpPr/>
            <p:nvPr/>
          </p:nvSpPr>
          <p:spPr>
            <a:xfrm>
              <a:off x="3183840" y="439524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f1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47" name="CustomShape 22"/>
            <p:cNvSpPr/>
            <p:nvPr/>
          </p:nvSpPr>
          <p:spPr>
            <a:xfrm>
              <a:off x="3776040" y="423792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f2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48" name="CustomShape 23"/>
            <p:cNvSpPr/>
            <p:nvPr/>
          </p:nvSpPr>
          <p:spPr>
            <a:xfrm>
              <a:off x="2529720" y="399060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f3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49" name="CustomShape 24"/>
            <p:cNvSpPr/>
            <p:nvPr/>
          </p:nvSpPr>
          <p:spPr>
            <a:xfrm>
              <a:off x="2482200" y="359028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f4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50" name="CustomShape 25"/>
            <p:cNvSpPr/>
            <p:nvPr/>
          </p:nvSpPr>
          <p:spPr>
            <a:xfrm>
              <a:off x="2190240" y="414288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f5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51" name="CustomShape 26"/>
            <p:cNvSpPr/>
            <p:nvPr/>
          </p:nvSpPr>
          <p:spPr>
            <a:xfrm>
              <a:off x="1431360" y="416520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f6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552" name="CustomShape 27"/>
          <p:cNvSpPr/>
          <p:nvPr/>
        </p:nvSpPr>
        <p:spPr>
          <a:xfrm>
            <a:off x="5213880" y="4195080"/>
            <a:ext cx="297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553" name="Group 28"/>
          <p:cNvGrpSpPr/>
          <p:nvPr/>
        </p:nvGrpSpPr>
        <p:grpSpPr>
          <a:xfrm>
            <a:off x="5608800" y="3710880"/>
            <a:ext cx="3697560" cy="1384200"/>
            <a:chOff x="5608800" y="3710880"/>
            <a:chExt cx="3697560" cy="1384200"/>
          </a:xfrm>
        </p:grpSpPr>
        <p:sp>
          <p:nvSpPr>
            <p:cNvPr id="554" name="CustomShape 29"/>
            <p:cNvSpPr/>
            <p:nvPr/>
          </p:nvSpPr>
          <p:spPr>
            <a:xfrm>
              <a:off x="5608800" y="3957120"/>
              <a:ext cx="1036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no_avion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55" name="CustomShape 30"/>
            <p:cNvSpPr/>
            <p:nvPr/>
          </p:nvSpPr>
          <p:spPr>
            <a:xfrm>
              <a:off x="7499520" y="4236480"/>
              <a:ext cx="58644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type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56" name="CustomShape 31"/>
            <p:cNvSpPr/>
            <p:nvPr/>
          </p:nvSpPr>
          <p:spPr>
            <a:xfrm>
              <a:off x="7121880" y="3710880"/>
              <a:ext cx="12783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propriétaire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57" name="CustomShape 32"/>
            <p:cNvSpPr/>
            <p:nvPr/>
          </p:nvSpPr>
          <p:spPr>
            <a:xfrm>
              <a:off x="6321240" y="4709520"/>
              <a:ext cx="9568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capacité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58" name="CustomShape 33"/>
            <p:cNvSpPr/>
            <p:nvPr/>
          </p:nvSpPr>
          <p:spPr>
            <a:xfrm>
              <a:off x="7965360" y="4730400"/>
              <a:ext cx="13410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constructeur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59" name="Line 34"/>
            <p:cNvSpPr/>
            <p:nvPr/>
          </p:nvSpPr>
          <p:spPr>
            <a:xfrm flipV="1">
              <a:off x="6622920" y="3948840"/>
              <a:ext cx="471600" cy="1778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Line 35"/>
            <p:cNvSpPr/>
            <p:nvPr/>
          </p:nvSpPr>
          <p:spPr>
            <a:xfrm>
              <a:off x="6602400" y="4126680"/>
              <a:ext cx="857160" cy="2937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Line 36"/>
            <p:cNvSpPr/>
            <p:nvPr/>
          </p:nvSpPr>
          <p:spPr>
            <a:xfrm flipH="1">
              <a:off x="7072200" y="4566600"/>
              <a:ext cx="596880" cy="1890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Line 37"/>
            <p:cNvSpPr/>
            <p:nvPr/>
          </p:nvSpPr>
          <p:spPr>
            <a:xfrm>
              <a:off x="7648560" y="4555440"/>
              <a:ext cx="585720" cy="230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38"/>
            <p:cNvSpPr/>
            <p:nvPr/>
          </p:nvSpPr>
          <p:spPr>
            <a:xfrm>
              <a:off x="7362000" y="455868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f1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64" name="CustomShape 39"/>
            <p:cNvSpPr/>
            <p:nvPr/>
          </p:nvSpPr>
          <p:spPr>
            <a:xfrm>
              <a:off x="7954200" y="440172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f2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65" name="CustomShape 40"/>
            <p:cNvSpPr/>
            <p:nvPr/>
          </p:nvSpPr>
          <p:spPr>
            <a:xfrm>
              <a:off x="6708240" y="415404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f3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66" name="CustomShape 41"/>
            <p:cNvSpPr/>
            <p:nvPr/>
          </p:nvSpPr>
          <p:spPr>
            <a:xfrm>
              <a:off x="6660360" y="375408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f4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567" name="CustomShape 42"/>
          <p:cNvSpPr/>
          <p:nvPr/>
        </p:nvSpPr>
        <p:spPr>
          <a:xfrm>
            <a:off x="943560" y="5612760"/>
            <a:ext cx="297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8" name="Line 43"/>
          <p:cNvSpPr/>
          <p:nvPr/>
        </p:nvSpPr>
        <p:spPr>
          <a:xfrm>
            <a:off x="973080" y="3545640"/>
            <a:ext cx="8456400" cy="18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44"/>
          <p:cNvSpPr/>
          <p:nvPr/>
        </p:nvSpPr>
        <p:spPr>
          <a:xfrm>
            <a:off x="969840" y="5054040"/>
            <a:ext cx="847728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45"/>
          <p:cNvSpPr/>
          <p:nvPr/>
        </p:nvSpPr>
        <p:spPr>
          <a:xfrm>
            <a:off x="5229000" y="1653840"/>
            <a:ext cx="0" cy="4854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46"/>
          <p:cNvSpPr/>
          <p:nvPr/>
        </p:nvSpPr>
        <p:spPr>
          <a:xfrm>
            <a:off x="950760" y="1651680"/>
            <a:ext cx="8488080" cy="48542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47"/>
          <p:cNvSpPr/>
          <p:nvPr/>
        </p:nvSpPr>
        <p:spPr>
          <a:xfrm>
            <a:off x="5521320" y="1642680"/>
            <a:ext cx="0" cy="48657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48"/>
          <p:cNvSpPr/>
          <p:nvPr/>
        </p:nvSpPr>
        <p:spPr>
          <a:xfrm>
            <a:off x="5213880" y="5612760"/>
            <a:ext cx="297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574" name="Group 49"/>
          <p:cNvGrpSpPr/>
          <p:nvPr/>
        </p:nvGrpSpPr>
        <p:grpSpPr>
          <a:xfrm>
            <a:off x="940320" y="5035680"/>
            <a:ext cx="4224240" cy="1423800"/>
            <a:chOff x="940320" y="5035680"/>
            <a:chExt cx="4224240" cy="1423800"/>
          </a:xfrm>
        </p:grpSpPr>
        <p:sp>
          <p:nvSpPr>
            <p:cNvPr id="575" name="CustomShape 50"/>
            <p:cNvSpPr/>
            <p:nvPr/>
          </p:nvSpPr>
          <p:spPr>
            <a:xfrm>
              <a:off x="2950920" y="5059800"/>
              <a:ext cx="12783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propriétaire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576" name="CustomShape 51"/>
            <p:cNvSpPr/>
            <p:nvPr/>
          </p:nvSpPr>
          <p:spPr>
            <a:xfrm>
              <a:off x="2475000" y="5104080"/>
              <a:ext cx="34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f4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77" name="CustomShape 52"/>
            <p:cNvSpPr/>
            <p:nvPr/>
          </p:nvSpPr>
          <p:spPr>
            <a:xfrm>
              <a:off x="4250880" y="5105520"/>
              <a:ext cx="392760" cy="401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G</a:t>
              </a:r>
              <a:r>
                <a:rPr b="0" lang="fr-FR" sz="1800" spc="-1" strike="noStrike" baseline="-25000">
                  <a:solidFill>
                    <a:srgbClr val="000000"/>
                  </a:solidFill>
                  <a:latin typeface="Calibri"/>
                </a:rPr>
                <a:t>1</a:t>
              </a:r>
              <a:endParaRPr b="0" lang="fr-FR" sz="1800" spc="-1" strike="noStrike">
                <a:latin typeface="Arial"/>
              </a:endParaRPr>
            </a:p>
          </p:txBody>
        </p:sp>
        <p:grpSp>
          <p:nvGrpSpPr>
            <p:cNvPr id="578" name="Group 53"/>
            <p:cNvGrpSpPr/>
            <p:nvPr/>
          </p:nvGrpSpPr>
          <p:grpSpPr>
            <a:xfrm>
              <a:off x="1308960" y="5127840"/>
              <a:ext cx="3855600" cy="1331640"/>
              <a:chOff x="1308960" y="5127840"/>
              <a:chExt cx="3855600" cy="1331640"/>
            </a:xfrm>
          </p:grpSpPr>
          <p:sp>
            <p:nvSpPr>
              <p:cNvPr id="579" name="CustomShape 54"/>
              <p:cNvSpPr/>
              <p:nvPr/>
            </p:nvSpPr>
            <p:spPr>
              <a:xfrm>
                <a:off x="1423440" y="5296320"/>
                <a:ext cx="10360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800" spc="-1" strike="noStrike">
                    <a:solidFill>
                      <a:srgbClr val="000000"/>
                    </a:solidFill>
                    <a:latin typeface="Calibri"/>
                  </a:rPr>
                  <a:t>no_avion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580" name="CustomShape 55"/>
              <p:cNvSpPr/>
              <p:nvPr/>
            </p:nvSpPr>
            <p:spPr>
              <a:xfrm>
                <a:off x="3313800" y="5575680"/>
                <a:ext cx="58644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800" spc="-1" strike="noStrike">
                    <a:solidFill>
                      <a:srgbClr val="000000"/>
                    </a:solidFill>
                    <a:latin typeface="Calibri"/>
                  </a:rPr>
                  <a:t>type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581" name="CustomShape 56"/>
              <p:cNvSpPr/>
              <p:nvPr/>
            </p:nvSpPr>
            <p:spPr>
              <a:xfrm>
                <a:off x="2135880" y="6048720"/>
                <a:ext cx="9568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800" spc="-1" strike="noStrike">
                    <a:solidFill>
                      <a:srgbClr val="000000"/>
                    </a:solidFill>
                    <a:latin typeface="Calibri"/>
                  </a:rPr>
                  <a:t>capacité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582" name="CustomShape 57"/>
              <p:cNvSpPr/>
              <p:nvPr/>
            </p:nvSpPr>
            <p:spPr>
              <a:xfrm>
                <a:off x="3780000" y="6069240"/>
                <a:ext cx="134100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800" spc="-1" strike="noStrike">
                    <a:solidFill>
                      <a:srgbClr val="000000"/>
                    </a:solidFill>
                    <a:latin typeface="Calibri"/>
                  </a:rPr>
                  <a:t>constructeur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583" name="Line 58"/>
              <p:cNvSpPr/>
              <p:nvPr/>
            </p:nvSpPr>
            <p:spPr>
              <a:xfrm flipV="1">
                <a:off x="2437560" y="5288040"/>
                <a:ext cx="471240" cy="17784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Line 59"/>
              <p:cNvSpPr/>
              <p:nvPr/>
            </p:nvSpPr>
            <p:spPr>
              <a:xfrm>
                <a:off x="2416680" y="5465880"/>
                <a:ext cx="857520" cy="29376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Line 60"/>
              <p:cNvSpPr/>
              <p:nvPr/>
            </p:nvSpPr>
            <p:spPr>
              <a:xfrm flipH="1">
                <a:off x="2886840" y="5905440"/>
                <a:ext cx="596880" cy="1890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Line 61"/>
              <p:cNvSpPr/>
              <p:nvPr/>
            </p:nvSpPr>
            <p:spPr>
              <a:xfrm>
                <a:off x="3462840" y="5894640"/>
                <a:ext cx="585720" cy="23004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CustomShape 62"/>
              <p:cNvSpPr/>
              <p:nvPr/>
            </p:nvSpPr>
            <p:spPr>
              <a:xfrm>
                <a:off x="3176640" y="5897880"/>
                <a:ext cx="34560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600" spc="-1" strike="noStrike">
                    <a:solidFill>
                      <a:srgbClr val="000000"/>
                    </a:solidFill>
                    <a:latin typeface="Calibri"/>
                  </a:rPr>
                  <a:t>f1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588" name="CustomShape 63"/>
              <p:cNvSpPr/>
              <p:nvPr/>
            </p:nvSpPr>
            <p:spPr>
              <a:xfrm>
                <a:off x="3768840" y="5740560"/>
                <a:ext cx="34560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600" spc="-1" strike="noStrike">
                    <a:solidFill>
                      <a:srgbClr val="000000"/>
                    </a:solidFill>
                    <a:latin typeface="Calibri"/>
                  </a:rPr>
                  <a:t>f2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589" name="CustomShape 64"/>
              <p:cNvSpPr/>
              <p:nvPr/>
            </p:nvSpPr>
            <p:spPr>
              <a:xfrm>
                <a:off x="2522520" y="5492880"/>
                <a:ext cx="34560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600" spc="-1" strike="noStrike">
                    <a:solidFill>
                      <a:srgbClr val="000000"/>
                    </a:solidFill>
                    <a:latin typeface="Calibri"/>
                  </a:rPr>
                  <a:t>f3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590" name="CustomShape 65"/>
              <p:cNvSpPr/>
              <p:nvPr/>
            </p:nvSpPr>
            <p:spPr>
              <a:xfrm>
                <a:off x="1308960" y="5127840"/>
                <a:ext cx="2955600" cy="755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CustomShape 66"/>
              <p:cNvSpPr/>
              <p:nvPr/>
            </p:nvSpPr>
            <p:spPr>
              <a:xfrm>
                <a:off x="2035800" y="5642280"/>
                <a:ext cx="3128760" cy="81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CustomShape 67"/>
              <p:cNvSpPr/>
              <p:nvPr/>
            </p:nvSpPr>
            <p:spPr>
              <a:xfrm>
                <a:off x="1645920" y="6017040"/>
                <a:ext cx="392760" cy="4014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G</a:t>
                </a:r>
                <a:r>
                  <a:rPr b="0" lang="fr-FR" sz="1800" spc="-1" strike="noStrike" baseline="-25000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593" name="Line 68"/>
            <p:cNvSpPr/>
            <p:nvPr/>
          </p:nvSpPr>
          <p:spPr>
            <a:xfrm flipH="1">
              <a:off x="940320" y="5035680"/>
              <a:ext cx="282600" cy="0"/>
            </a:xfrm>
            <a:prstGeom prst="line">
              <a:avLst/>
            </a:prstGeom>
            <a:ln w="9525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4" name="Line 69"/>
          <p:cNvSpPr/>
          <p:nvPr/>
        </p:nvSpPr>
        <p:spPr>
          <a:xfrm flipH="1">
            <a:off x="492480" y="3472560"/>
            <a:ext cx="282240" cy="0"/>
          </a:xfrm>
          <a:prstGeom prst="line">
            <a:avLst/>
          </a:prstGeom>
          <a:ln w="9525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70"/>
          <p:cNvSpPr/>
          <p:nvPr/>
        </p:nvSpPr>
        <p:spPr>
          <a:xfrm flipH="1">
            <a:off x="10489680" y="3472560"/>
            <a:ext cx="282600" cy="0"/>
          </a:xfrm>
          <a:prstGeom prst="line">
            <a:avLst/>
          </a:prstGeom>
          <a:ln w="9525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71"/>
          <p:cNvSpPr/>
          <p:nvPr/>
        </p:nvSpPr>
        <p:spPr>
          <a:xfrm flipH="1">
            <a:off x="5715000" y="6777720"/>
            <a:ext cx="282240" cy="0"/>
          </a:xfrm>
          <a:prstGeom prst="line">
            <a:avLst/>
          </a:prstGeom>
          <a:ln w="9525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72"/>
          <p:cNvSpPr/>
          <p:nvPr/>
        </p:nvSpPr>
        <p:spPr>
          <a:xfrm>
            <a:off x="5715000" y="5183280"/>
            <a:ext cx="3714480" cy="1069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4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Modèle relationnel formé de deux relations 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</a:rPr>
              <a:t>Avion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fr-FR" sz="1600" spc="-1" strike="noStrike" u="sng">
                <a:solidFill>
                  <a:srgbClr val="000000"/>
                </a:solidFill>
                <a:uFillTx/>
                <a:latin typeface="Arial"/>
              </a:rPr>
              <a:t>no_avion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, type, propriétaire)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</a:rPr>
              <a:t>Modèle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fr-FR" sz="1600" spc="-1" strike="noStrike" u="sng">
                <a:solidFill>
                  <a:srgbClr val="000000"/>
                </a:solidFill>
                <a:uFillTx/>
                <a:latin typeface="Arial"/>
              </a:rPr>
              <a:t>type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, constructeur, capacité)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98" name="CustomShape 73"/>
          <p:cNvSpPr/>
          <p:nvPr/>
        </p:nvSpPr>
        <p:spPr>
          <a:xfrm>
            <a:off x="1341360" y="1994760"/>
            <a:ext cx="3317400" cy="127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type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capacité, constructeur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no_avion </a:t>
            </a:r>
            <a:r>
              <a:rPr b="0" i="1" lang="fr-FR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type, propriétaire,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capacité, constructeur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599" name="TextShape 74"/>
          <p:cNvSpPr txBox="1"/>
          <p:nvPr/>
        </p:nvSpPr>
        <p:spPr>
          <a:xfrm>
            <a:off x="8720280" y="646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DBE4F5-763C-4F0D-A270-59E22BAFEBA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40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1139832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FAF3B2-00EC-4058-BE2D-6F16023AC83D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40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996480" y="3114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D’autres formes normales existent ...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532080" y="4147920"/>
            <a:ext cx="9622080" cy="2318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Considérons la relation   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Adresse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ville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rue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lieu_dit, code_postal)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 les DF suivantes :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ville, rue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 code_postal,  lieu_dit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code_postal  </a:t>
            </a:r>
            <a:r>
              <a:rPr b="0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ville 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Adresse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est-elle en 3NF ?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Oui,  mais il y a encore de la redondance  à cause de la DF entre un attribut non-clé et une partie de la clé (code_postal  </a:t>
            </a:r>
            <a:r>
              <a:rPr b="0" lang="fr-FR" sz="20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ville) 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7444440" y="2198520"/>
            <a:ext cx="2622600" cy="1642680"/>
            <a:chOff x="7444440" y="2198520"/>
            <a:chExt cx="2622600" cy="1642680"/>
          </a:xfrm>
        </p:grpSpPr>
        <p:sp>
          <p:nvSpPr>
            <p:cNvPr id="604" name="CustomShape 5"/>
            <p:cNvSpPr/>
            <p:nvPr/>
          </p:nvSpPr>
          <p:spPr>
            <a:xfrm>
              <a:off x="8506440" y="2201760"/>
              <a:ext cx="6001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ville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05" name="CustomShape 6"/>
            <p:cNvSpPr/>
            <p:nvPr/>
          </p:nvSpPr>
          <p:spPr>
            <a:xfrm>
              <a:off x="7909560" y="2198520"/>
              <a:ext cx="4860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rue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06" name="CustomShape 7"/>
            <p:cNvSpPr/>
            <p:nvPr/>
          </p:nvSpPr>
          <p:spPr>
            <a:xfrm>
              <a:off x="8770320" y="3476520"/>
              <a:ext cx="12967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code_postal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07" name="Line 8"/>
            <p:cNvSpPr/>
            <p:nvPr/>
          </p:nvSpPr>
          <p:spPr>
            <a:xfrm flipH="1">
              <a:off x="8132040" y="2997000"/>
              <a:ext cx="330120" cy="4795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7444440" y="3476520"/>
              <a:ext cx="8715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lieu_dit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09" name="Line 10"/>
            <p:cNvSpPr/>
            <p:nvPr/>
          </p:nvSpPr>
          <p:spPr>
            <a:xfrm>
              <a:off x="8555760" y="2997000"/>
              <a:ext cx="439920" cy="4795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0" name="Group 11"/>
          <p:cNvGrpSpPr/>
          <p:nvPr/>
        </p:nvGrpSpPr>
        <p:grpSpPr>
          <a:xfrm>
            <a:off x="8230680" y="2547000"/>
            <a:ext cx="450000" cy="400680"/>
            <a:chOff x="8230680" y="2547000"/>
            <a:chExt cx="450000" cy="400680"/>
          </a:xfrm>
        </p:grpSpPr>
        <p:sp>
          <p:nvSpPr>
            <p:cNvPr id="611" name="Line 12"/>
            <p:cNvSpPr/>
            <p:nvPr/>
          </p:nvSpPr>
          <p:spPr>
            <a:xfrm flipH="1">
              <a:off x="8555760" y="2547000"/>
              <a:ext cx="124920" cy="399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Line 13"/>
            <p:cNvSpPr/>
            <p:nvPr/>
          </p:nvSpPr>
          <p:spPr>
            <a:xfrm>
              <a:off x="8230680" y="2561400"/>
              <a:ext cx="231480" cy="3855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8245080" y="2947680"/>
              <a:ext cx="43452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4" name="Group 15"/>
          <p:cNvGrpSpPr/>
          <p:nvPr/>
        </p:nvGrpSpPr>
        <p:grpSpPr>
          <a:xfrm>
            <a:off x="9418320" y="2345400"/>
            <a:ext cx="988920" cy="1310760"/>
            <a:chOff x="9418320" y="2345400"/>
            <a:chExt cx="988920" cy="1310760"/>
          </a:xfrm>
        </p:grpSpPr>
        <p:sp>
          <p:nvSpPr>
            <p:cNvPr id="615" name="CustomShape 16"/>
            <p:cNvSpPr/>
            <p:nvPr/>
          </p:nvSpPr>
          <p:spPr>
            <a:xfrm flipH="1">
              <a:off x="9417960" y="2345400"/>
              <a:ext cx="982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rgbClr val="ff0000"/>
              </a:solidFill>
              <a:round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Line 17"/>
            <p:cNvSpPr/>
            <p:nvPr/>
          </p:nvSpPr>
          <p:spPr>
            <a:xfrm>
              <a:off x="10401480" y="2373480"/>
              <a:ext cx="0" cy="1282680"/>
            </a:xfrm>
            <a:prstGeom prst="line">
              <a:avLst/>
            </a:prstGeom>
            <a:ln w="127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Line 18"/>
            <p:cNvSpPr/>
            <p:nvPr/>
          </p:nvSpPr>
          <p:spPr>
            <a:xfrm>
              <a:off x="10068840" y="3656160"/>
              <a:ext cx="338400" cy="0"/>
            </a:xfrm>
            <a:prstGeom prst="line">
              <a:avLst/>
            </a:prstGeom>
            <a:ln w="127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618" name="Table 19"/>
          <p:cNvGraphicFramePr/>
          <p:nvPr/>
        </p:nvGraphicFramePr>
        <p:xfrm>
          <a:off x="2279520" y="1995120"/>
          <a:ext cx="5035320" cy="1854000"/>
        </p:xfrm>
        <a:graphic>
          <a:graphicData uri="http://schemas.openxmlformats.org/drawingml/2006/table">
            <a:tbl>
              <a:tblPr/>
              <a:tblGrid>
                <a:gridCol w="1179360"/>
                <a:gridCol w="1356480"/>
                <a:gridCol w="1227240"/>
                <a:gridCol w="12722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ville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lieu_dit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code_postal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Cortot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Montmartre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Hoche av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Etoile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Vandoeuvre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Morvan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Brabois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54000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Villers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Chalades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Clairlieu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54600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9" name="CustomShape 20"/>
          <p:cNvSpPr/>
          <p:nvPr/>
        </p:nvSpPr>
        <p:spPr>
          <a:xfrm>
            <a:off x="2649240" y="1562400"/>
            <a:ext cx="1017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Adresse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838080" y="365040"/>
            <a:ext cx="10515240" cy="1195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Quatrième forme normale  (BCNF)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1" name="TextShape 2"/>
          <p:cNvSpPr txBox="1"/>
          <p:nvPr/>
        </p:nvSpPr>
        <p:spPr>
          <a:xfrm>
            <a:off x="76222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1E41FA-8983-40FC-AF51-5D973A43D4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22" name="TextShape 3"/>
          <p:cNvSpPr txBox="1"/>
          <p:nvPr/>
        </p:nvSpPr>
        <p:spPr>
          <a:xfrm>
            <a:off x="933480" y="1790640"/>
            <a:ext cx="10364400" cy="39787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Forme normale Boyce and Codd (BCNF)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relation R munie d'une clé primaire est en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BCNF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si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(i)  R est en 2NF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(ii) et les seules DF élémentaires sont celles où la clé détermine un attribut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CustomShape 4"/>
          <p:cNvSpPr/>
          <p:nvPr/>
        </p:nvSpPr>
        <p:spPr>
          <a:xfrm>
            <a:off x="933480" y="4976280"/>
            <a:ext cx="90622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Autrement dit, la partie gauche de toute DF élémentaire est la clé.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Comment normaliser en BCNF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755424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508138-FCE6-4DC6-824F-3644D27C21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3933720" y="3923280"/>
            <a:ext cx="306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3431520" y="3945600"/>
            <a:ext cx="313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3062880" y="5261400"/>
            <a:ext cx="2998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9" name="Line 6"/>
          <p:cNvSpPr/>
          <p:nvPr/>
        </p:nvSpPr>
        <p:spPr>
          <a:xfrm>
            <a:off x="3817800" y="4786560"/>
            <a:ext cx="0" cy="4968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7"/>
          <p:cNvSpPr/>
          <p:nvPr/>
        </p:nvSpPr>
        <p:spPr>
          <a:xfrm>
            <a:off x="3619080" y="5337720"/>
            <a:ext cx="3211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31" name="CustomShape 8"/>
          <p:cNvSpPr/>
          <p:nvPr/>
        </p:nvSpPr>
        <p:spPr>
          <a:xfrm>
            <a:off x="4147200" y="5325120"/>
            <a:ext cx="2923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32" name="Line 9"/>
          <p:cNvSpPr/>
          <p:nvPr/>
        </p:nvSpPr>
        <p:spPr>
          <a:xfrm flipH="1">
            <a:off x="3259080" y="4786560"/>
            <a:ext cx="533160" cy="4968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10"/>
          <p:cNvSpPr/>
          <p:nvPr/>
        </p:nvSpPr>
        <p:spPr>
          <a:xfrm>
            <a:off x="3849480" y="4786560"/>
            <a:ext cx="480960" cy="4968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1"/>
          <p:cNvSpPr/>
          <p:nvPr/>
        </p:nvSpPr>
        <p:spPr>
          <a:xfrm>
            <a:off x="6894360" y="5077440"/>
            <a:ext cx="306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35" name="CustomShape 12"/>
          <p:cNvSpPr/>
          <p:nvPr/>
        </p:nvSpPr>
        <p:spPr>
          <a:xfrm>
            <a:off x="6910920" y="4056480"/>
            <a:ext cx="2923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E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636" name="Group 13"/>
          <p:cNvGrpSpPr/>
          <p:nvPr/>
        </p:nvGrpSpPr>
        <p:grpSpPr>
          <a:xfrm>
            <a:off x="3618360" y="4373280"/>
            <a:ext cx="464040" cy="400320"/>
            <a:chOff x="3618360" y="4373280"/>
            <a:chExt cx="464040" cy="400320"/>
          </a:xfrm>
        </p:grpSpPr>
        <p:sp>
          <p:nvSpPr>
            <p:cNvPr id="637" name="Line 14"/>
            <p:cNvSpPr/>
            <p:nvPr/>
          </p:nvSpPr>
          <p:spPr>
            <a:xfrm>
              <a:off x="4082400" y="4373280"/>
              <a:ext cx="0" cy="3855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Line 15"/>
            <p:cNvSpPr/>
            <p:nvPr/>
          </p:nvSpPr>
          <p:spPr>
            <a:xfrm>
              <a:off x="3618360" y="4387680"/>
              <a:ext cx="0" cy="385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Line 16"/>
            <p:cNvSpPr/>
            <p:nvPr/>
          </p:nvSpPr>
          <p:spPr>
            <a:xfrm flipH="1">
              <a:off x="3632760" y="4773600"/>
              <a:ext cx="43452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0" name="CustomShape 17"/>
          <p:cNvSpPr/>
          <p:nvPr/>
        </p:nvSpPr>
        <p:spPr>
          <a:xfrm flipV="1" rot="16200000">
            <a:off x="4671720" y="3949200"/>
            <a:ext cx="36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70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18"/>
          <p:cNvSpPr/>
          <p:nvPr/>
        </p:nvSpPr>
        <p:spPr>
          <a:xfrm>
            <a:off x="4808520" y="4079160"/>
            <a:ext cx="0" cy="134532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19"/>
          <p:cNvSpPr/>
          <p:nvPr/>
        </p:nvSpPr>
        <p:spPr>
          <a:xfrm>
            <a:off x="4475880" y="5424480"/>
            <a:ext cx="338400" cy="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0"/>
          <p:cNvSpPr/>
          <p:nvPr/>
        </p:nvSpPr>
        <p:spPr>
          <a:xfrm flipH="1">
            <a:off x="7047000" y="4425840"/>
            <a:ext cx="9000" cy="6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70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TextShape 21"/>
          <p:cNvSpPr txBox="1"/>
          <p:nvPr/>
        </p:nvSpPr>
        <p:spPr>
          <a:xfrm>
            <a:off x="1882080" y="1937520"/>
            <a:ext cx="8282160" cy="39787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1- Isoler la DF problématique dans une nouvelle relation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2- Eliminer la partie droite de la DF dans la relation initale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3-  et la remplacer par la partie gauche de la DF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5" name="CustomShape 22"/>
          <p:cNvSpPr/>
          <p:nvPr/>
        </p:nvSpPr>
        <p:spPr>
          <a:xfrm>
            <a:off x="5700240" y="4315320"/>
            <a:ext cx="40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Symbol"/>
              </a:rPr>
              <a:t>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646" name="Group 23"/>
          <p:cNvGrpSpPr/>
          <p:nvPr/>
        </p:nvGrpSpPr>
        <p:grpSpPr>
          <a:xfrm>
            <a:off x="8253000" y="3994560"/>
            <a:ext cx="1077120" cy="1707840"/>
            <a:chOff x="8253000" y="3994560"/>
            <a:chExt cx="1077120" cy="1707840"/>
          </a:xfrm>
        </p:grpSpPr>
        <p:sp>
          <p:nvSpPr>
            <p:cNvPr id="647" name="CustomShape 24"/>
            <p:cNvSpPr/>
            <p:nvPr/>
          </p:nvSpPr>
          <p:spPr>
            <a:xfrm>
              <a:off x="8997480" y="4023000"/>
              <a:ext cx="2923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48" name="CustomShape 25"/>
            <p:cNvSpPr/>
            <p:nvPr/>
          </p:nvSpPr>
          <p:spPr>
            <a:xfrm>
              <a:off x="8494920" y="3994560"/>
              <a:ext cx="3135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A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49" name="CustomShape 26"/>
            <p:cNvSpPr/>
            <p:nvPr/>
          </p:nvSpPr>
          <p:spPr>
            <a:xfrm>
              <a:off x="8253000" y="5310720"/>
              <a:ext cx="2998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50" name="Line 27"/>
            <p:cNvSpPr/>
            <p:nvPr/>
          </p:nvSpPr>
          <p:spPr>
            <a:xfrm>
              <a:off x="8880840" y="4886640"/>
              <a:ext cx="249480" cy="4507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8"/>
            <p:cNvSpPr/>
            <p:nvPr/>
          </p:nvSpPr>
          <p:spPr>
            <a:xfrm>
              <a:off x="9009000" y="5337720"/>
              <a:ext cx="3211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652" name="Line 29"/>
            <p:cNvSpPr/>
            <p:nvPr/>
          </p:nvSpPr>
          <p:spPr>
            <a:xfrm flipH="1">
              <a:off x="8461800" y="4886640"/>
              <a:ext cx="393840" cy="3967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3" name="Line 30"/>
          <p:cNvSpPr/>
          <p:nvPr/>
        </p:nvSpPr>
        <p:spPr>
          <a:xfrm>
            <a:off x="9145440" y="4402080"/>
            <a:ext cx="0" cy="3852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31"/>
          <p:cNvSpPr/>
          <p:nvPr/>
        </p:nvSpPr>
        <p:spPr>
          <a:xfrm>
            <a:off x="8681400" y="4416480"/>
            <a:ext cx="0" cy="3852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32"/>
          <p:cNvSpPr/>
          <p:nvPr/>
        </p:nvSpPr>
        <p:spPr>
          <a:xfrm flipH="1">
            <a:off x="8695800" y="4802400"/>
            <a:ext cx="43488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Exemple de normalisation en BCNF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768996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E83006-2CF6-447D-B208-8D250E017A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58" name="CustomShape 3"/>
          <p:cNvSpPr/>
          <p:nvPr/>
        </p:nvSpPr>
        <p:spPr>
          <a:xfrm rot="5400000">
            <a:off x="4994640" y="3825360"/>
            <a:ext cx="437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Symbol"/>
              </a:rPr>
              <a:t>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659" name="Table 4"/>
          <p:cNvGraphicFramePr/>
          <p:nvPr/>
        </p:nvGraphicFramePr>
        <p:xfrm>
          <a:off x="2862360" y="1796400"/>
          <a:ext cx="5035320" cy="1854000"/>
        </p:xfrm>
        <a:graphic>
          <a:graphicData uri="http://schemas.openxmlformats.org/drawingml/2006/table">
            <a:tbl>
              <a:tblPr/>
              <a:tblGrid>
                <a:gridCol w="1179360"/>
                <a:gridCol w="1356480"/>
                <a:gridCol w="1227240"/>
                <a:gridCol w="12722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ville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lieu_dit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code_postal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Cortot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Montmartre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Hoche av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Etoile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Vandoeuvre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Morvan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Brabois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54000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Villers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Chalades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Clairlieu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54600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0" name="Table 5"/>
          <p:cNvGraphicFramePr/>
          <p:nvPr/>
        </p:nvGraphicFramePr>
        <p:xfrm>
          <a:off x="2087280" y="4306680"/>
          <a:ext cx="2723040" cy="1854000"/>
        </p:xfrm>
        <a:graphic>
          <a:graphicData uri="http://schemas.openxmlformats.org/drawingml/2006/table">
            <a:tbl>
              <a:tblPr/>
              <a:tblGrid>
                <a:gridCol w="1305000"/>
                <a:gridCol w="14180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code_postal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ville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54000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Vandoeuvre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54600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Villers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1" name="Table 6"/>
          <p:cNvGraphicFramePr/>
          <p:nvPr/>
        </p:nvGraphicFramePr>
        <p:xfrm>
          <a:off x="5479560" y="4281120"/>
          <a:ext cx="4101480" cy="1854000"/>
        </p:xfrm>
        <a:graphic>
          <a:graphicData uri="http://schemas.openxmlformats.org/drawingml/2006/table">
            <a:tbl>
              <a:tblPr/>
              <a:tblGrid>
                <a:gridCol w="1345320"/>
                <a:gridCol w="1166040"/>
                <a:gridCol w="1590120"/>
              </a:tblGrid>
              <a:tr h="335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code_postal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lieu_dit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75009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Cortot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Montmartre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75008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Hoche av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Etoile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54000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Morvan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Brabois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54600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Chalades rue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Clairlieu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62" name="CustomShape 7"/>
          <p:cNvSpPr/>
          <p:nvPr/>
        </p:nvSpPr>
        <p:spPr>
          <a:xfrm>
            <a:off x="1966680" y="3835800"/>
            <a:ext cx="131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Table CP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3" name="CustomShape 8"/>
          <p:cNvSpPr/>
          <p:nvPr/>
        </p:nvSpPr>
        <p:spPr>
          <a:xfrm>
            <a:off x="5504040" y="3808080"/>
            <a:ext cx="213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Table Adresse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76222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52F0239-6852-4C56-B833-2A84F0D52DA6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41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383400" y="260280"/>
            <a:ext cx="110869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400" spc="-1" strike="noStrike">
                <a:solidFill>
                  <a:srgbClr val="000000"/>
                </a:solidFill>
                <a:latin typeface="Calibri Light"/>
              </a:rPr>
              <a:t>Comment construire des schémas de relations normalisés ?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6" name="TextShape 3"/>
          <p:cNvSpPr txBox="1"/>
          <p:nvPr/>
        </p:nvSpPr>
        <p:spPr>
          <a:xfrm>
            <a:off x="504720" y="1815480"/>
            <a:ext cx="10843920" cy="408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 solutions existent: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Décomposer les relations redondantes en plusieurs relations normalisées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Trouver les dépendances fonctionnelles (contraintes)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Normaliser les relations redondantes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Construire un modèle conceptuel de données (entité-association) puis transformer ce modèle en relations normalisées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14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- Normaliser les relations qui ne le sont pas (s'il y en a) selon 1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3143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E8CFE1-D5F9-46A9-A444-E5E8228C828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relationnel de données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Dépendances fonctionnelles et normalisation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Modèle Entité-Association (E/A)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Transformation d’un modèle E/A en modèle relationnel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LDD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Algèbre relationnelle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LMD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Principaux chapitres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AEEF56-AE43-4410-BB1D-0C3AF10CD1F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46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671" name="Image 2" descr=""/>
          <p:cNvPicPr/>
          <p:nvPr/>
        </p:nvPicPr>
        <p:blipFill>
          <a:blip r:embed="rId1"/>
          <a:stretch/>
        </p:blipFill>
        <p:spPr>
          <a:xfrm>
            <a:off x="149760" y="322920"/>
            <a:ext cx="10091160" cy="5984640"/>
          </a:xfrm>
          <a:prstGeom prst="rect">
            <a:avLst/>
          </a:prstGeom>
          <a:ln w="0">
            <a:noFill/>
          </a:ln>
        </p:spPr>
      </p:pic>
      <p:sp>
        <p:nvSpPr>
          <p:cNvPr id="672" name="CustomShape 2"/>
          <p:cNvSpPr/>
          <p:nvPr/>
        </p:nvSpPr>
        <p:spPr>
          <a:xfrm>
            <a:off x="5425920" y="6431040"/>
            <a:ext cx="4280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Schéma emprunté à Olivier Caron (Polytech Lille)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289080" y="92160"/>
            <a:ext cx="4581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Conception logicielle simplifiée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771372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29A062-E32C-47C1-8289-C26667303831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46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256320" y="280440"/>
            <a:ext cx="10515240" cy="10713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Qu'est-ce que la conception ?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" name="TextShape 3"/>
          <p:cNvSpPr txBox="1"/>
          <p:nvPr/>
        </p:nvSpPr>
        <p:spPr>
          <a:xfrm>
            <a:off x="339120" y="1721520"/>
            <a:ext cx="10349280" cy="4855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Démarche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(ou méthode) en plusieurs étapes pour décrire un système selon un ou plusieurs formalismes ou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modèles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Dans ce cours on se concentrera sur la conception des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données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et pas des traitements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Courier New"/>
              <a:buChar char="o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traitements indiquent quelles données sont nécessaires (cf. Dictionnaire de données)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Courier New"/>
              <a:buChar char="o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Mais les traitements ne doivent pas influencer la façon dont les données sont modélisées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Nous utiliserons le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modèle entité-association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pour le niveau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conceptuel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Nous utiliserons le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modèle relationnel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pour le niveau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logique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Nous utiliserons le SGBD mySQL et le langage SQL pour le niveau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Calibri"/>
              </a:rPr>
              <a:t>physique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0F95B1-7FAD-43B5-850C-0AE42753B8C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48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5417640" y="6431040"/>
            <a:ext cx="3559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Figure extraite de Soutou 2017 (Eyrolles)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289080" y="92160"/>
            <a:ext cx="105004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Méthode simple de conception et implémentation d'une BD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680" name="Image 5" descr=""/>
          <p:cNvPicPr/>
          <p:nvPr/>
        </p:nvPicPr>
        <p:blipFill>
          <a:blip r:embed="rId1"/>
          <a:stretch/>
        </p:blipFill>
        <p:spPr>
          <a:xfrm>
            <a:off x="1226520" y="766800"/>
            <a:ext cx="9081000" cy="562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E78795-FBB4-4628-B98D-1FEFC15466B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10040" y="1741320"/>
            <a:ext cx="11262600" cy="4614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L'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extension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d'une relation est une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instance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de son schéma à l'instant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C'est un ensemble de tuples correspondant au schéma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représenté par un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tableau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à deux dimensions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chaque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colonne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correspond à un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attribut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chaque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ligne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correspond à un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tuple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(extension de) relation est un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ensemble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 tuples et non une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liste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l’ordre des tuples n’a pas d’importance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Il est possible de permuter les attributs (d’une extension) de relation en les nommant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l’ordre des colonnes n’a pas d’importance tant que les noms sont précisés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10040" y="365040"/>
            <a:ext cx="10515240" cy="1093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br/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Extension de relation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35244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91CE1B-54F2-483D-9B80-80C3C36C09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682" name="TextShape 2"/>
          <p:cNvSpPr txBox="1"/>
          <p:nvPr/>
        </p:nvSpPr>
        <p:spPr>
          <a:xfrm>
            <a:off x="622800" y="322560"/>
            <a:ext cx="8049960" cy="770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Modèle Entité-Association étendu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3" name="TextShape 3"/>
          <p:cNvSpPr txBox="1"/>
          <p:nvPr/>
        </p:nvSpPr>
        <p:spPr>
          <a:xfrm>
            <a:off x="245160" y="1502280"/>
            <a:ext cx="11767680" cy="5032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Concepts du modèle E-A étendu permettant de construire un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MCD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(Modèle Conceptuel de Données)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700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(Type d')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entité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représentation d’un ensemble d'objets abstraits ou concrets, caractérisée par une liste d’attributs. Un ou plusieurs attributs jouent le rôle d'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identifiant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700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(Type d')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association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permet de décrire un lien "sémantique" entre des entités, peut être caractérisé par des attributs et des cardinalités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799"/>
              </a:spcBef>
              <a:buClr>
                <a:srgbClr val="e7e6e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(Type d')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attribut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 :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décrit une propriété attachée soit à une entité, soit à une association.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380160" y="1781640"/>
            <a:ext cx="10182600" cy="46188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Entité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objet concret ou abstrait à propos duquel on souhaite conserver des informations.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client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journal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département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Attribut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propriété attachée à une entité.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atomique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versus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composé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(subdivisé en attributs)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versus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adresse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composé de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rue, ville, CP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monovalué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versus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multivalué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(plusieurs valeurs par occurrence d’entité)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versus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prénoms_des_enfants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calculé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à partir d’autre(s) attribut(s)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âge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calculé à partir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de date_de_naissance, prix_TTC à partir de prix_HT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505080" y="481680"/>
            <a:ext cx="7772040" cy="842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Entités et attributs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(1/2)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C21FDD-36BF-4A8D-8938-3EB731F698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351360" y="535680"/>
            <a:ext cx="7078320" cy="990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Entités et attributs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(2/2)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8" name="TextShape 2"/>
          <p:cNvSpPr txBox="1"/>
          <p:nvPr/>
        </p:nvSpPr>
        <p:spPr>
          <a:xfrm>
            <a:off x="225720" y="1849680"/>
            <a:ext cx="9988920" cy="3579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Domaine d’un attribut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ensemble des valeurs que peut prendre un attribut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Prix des produits :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nombre réel positif (deux décimales)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nom :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chaîne de caractères alphabétiques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couleur :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{rouge, vert, bleu, jaune}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1B79C2-17BE-4254-8058-CBBAC8DD1A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2368800" y="2286000"/>
            <a:ext cx="1447560" cy="4568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"/>
          <p:cNvSpPr/>
          <p:nvPr/>
        </p:nvSpPr>
        <p:spPr>
          <a:xfrm>
            <a:off x="2476440" y="2286000"/>
            <a:ext cx="127224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Employé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3446640" y="2895480"/>
            <a:ext cx="2044800" cy="191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Date de naissance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Code postal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Ville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93" name="Line 4"/>
          <p:cNvSpPr/>
          <p:nvPr/>
        </p:nvSpPr>
        <p:spPr>
          <a:xfrm>
            <a:off x="2978280" y="2743200"/>
            <a:ext cx="0" cy="1920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5"/>
          <p:cNvSpPr/>
          <p:nvPr/>
        </p:nvSpPr>
        <p:spPr>
          <a:xfrm>
            <a:off x="2978280" y="313992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Line 6"/>
          <p:cNvSpPr/>
          <p:nvPr/>
        </p:nvSpPr>
        <p:spPr>
          <a:xfrm>
            <a:off x="2978280" y="342900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Line 7"/>
          <p:cNvSpPr/>
          <p:nvPr/>
        </p:nvSpPr>
        <p:spPr>
          <a:xfrm>
            <a:off x="2978280" y="367344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Line 8"/>
          <p:cNvSpPr/>
          <p:nvPr/>
        </p:nvSpPr>
        <p:spPr>
          <a:xfrm>
            <a:off x="2978280" y="403848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Line 9"/>
          <p:cNvSpPr/>
          <p:nvPr/>
        </p:nvSpPr>
        <p:spPr>
          <a:xfrm>
            <a:off x="2978280" y="434340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Line 10"/>
          <p:cNvSpPr/>
          <p:nvPr/>
        </p:nvSpPr>
        <p:spPr>
          <a:xfrm>
            <a:off x="2978280" y="466380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1"/>
          <p:cNvSpPr/>
          <p:nvPr/>
        </p:nvSpPr>
        <p:spPr>
          <a:xfrm>
            <a:off x="946800" y="365040"/>
            <a:ext cx="10857240" cy="1065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Représentations graphiques possibles d'une entité avec ses attributs – Aucun formalisme standard n'existe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701" name="TextShape 12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B56B33-D742-4E4D-AF01-C0BFC975D6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02" name="CustomShape 13"/>
          <p:cNvSpPr/>
          <p:nvPr/>
        </p:nvSpPr>
        <p:spPr>
          <a:xfrm>
            <a:off x="6819480" y="2292480"/>
            <a:ext cx="2044800" cy="22248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Employé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Date de naissance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Code postal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Ville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03" name="Line 14"/>
          <p:cNvSpPr/>
          <p:nvPr/>
        </p:nvSpPr>
        <p:spPr>
          <a:xfrm>
            <a:off x="6808320" y="2676600"/>
            <a:ext cx="20199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 txBox="1"/>
          <p:nvPr/>
        </p:nvSpPr>
        <p:spPr>
          <a:xfrm>
            <a:off x="441360" y="358920"/>
            <a:ext cx="777204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Type et occurrences d’entité</a:t>
            </a: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5" name="TextShape 2"/>
          <p:cNvSpPr txBox="1"/>
          <p:nvPr/>
        </p:nvSpPr>
        <p:spPr>
          <a:xfrm>
            <a:off x="271440" y="1665720"/>
            <a:ext cx="10536120" cy="4314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Type d'entité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classe de toutes les entités de même nature et jouant le même rôle.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Employé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Occurrence d’un type d’entité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tout individu particulier faisant partie du type d’entité.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ex. Occurrences du type d’entité Employé :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les employés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Richard Albus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Marie Dupont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Bernard Schmidt ...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6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7AE009-1A9E-4F9F-8BA1-1E2696FDA1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388080" y="365040"/>
            <a:ext cx="10515240" cy="1325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Type et occurrences d’attribut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38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Type d'attribut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nom d'un attribut et domaine des valeurs possibles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Nom et Prénom :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chaînes de caractères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Date de naissance :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Âge :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entier positif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Occurrence d'attribut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valeur particulière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bleu, rouge, jaune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: occurrences de l’attribut couleur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9D6AAE-C100-4B29-9E26-2412F91B9D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388080" y="365040"/>
            <a:ext cx="10515240" cy="1325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Identifiant d’une entité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242640" y="1905120"/>
            <a:ext cx="1044612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Identifiant d’une entité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ensemble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minimal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d’attributs caractérisant de façon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unique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chaque occurrence d'un type d'entité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Représentation graphique : attribut(s) identifiant(s) souligné(s)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2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A806F1-0794-4913-8856-FCCBE127D48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540360" y="400320"/>
            <a:ext cx="1059840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Un identifiant du type d'entité Employé : {Nom, Prénom, Date de naissance}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14" name="CustomShape 2"/>
          <p:cNvSpPr/>
          <p:nvPr/>
        </p:nvSpPr>
        <p:spPr>
          <a:xfrm>
            <a:off x="3733920" y="1086120"/>
            <a:ext cx="1523520" cy="428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3"/>
          <p:cNvSpPr/>
          <p:nvPr/>
        </p:nvSpPr>
        <p:spPr>
          <a:xfrm>
            <a:off x="3833280" y="1086120"/>
            <a:ext cx="10926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Employé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16" name="CustomShape 4"/>
          <p:cNvSpPr/>
          <p:nvPr/>
        </p:nvSpPr>
        <p:spPr>
          <a:xfrm>
            <a:off x="4785480" y="1467360"/>
            <a:ext cx="1857600" cy="1736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Nom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Prénom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Date de naissance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Code postal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Ville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7" name="Line 5"/>
          <p:cNvSpPr/>
          <p:nvPr/>
        </p:nvSpPr>
        <p:spPr>
          <a:xfrm>
            <a:off x="4329000" y="1514520"/>
            <a:ext cx="0" cy="14763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Line 6"/>
          <p:cNvSpPr/>
          <p:nvPr/>
        </p:nvSpPr>
        <p:spPr>
          <a:xfrm>
            <a:off x="4329000" y="1695600"/>
            <a:ext cx="2966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Line 7"/>
          <p:cNvSpPr/>
          <p:nvPr/>
        </p:nvSpPr>
        <p:spPr>
          <a:xfrm>
            <a:off x="4329000" y="1924200"/>
            <a:ext cx="2966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Line 8"/>
          <p:cNvSpPr/>
          <p:nvPr/>
        </p:nvSpPr>
        <p:spPr>
          <a:xfrm>
            <a:off x="4329000" y="2229120"/>
            <a:ext cx="2966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Line 9"/>
          <p:cNvSpPr/>
          <p:nvPr/>
        </p:nvSpPr>
        <p:spPr>
          <a:xfrm>
            <a:off x="4329000" y="2509920"/>
            <a:ext cx="2966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Line 10"/>
          <p:cNvSpPr/>
          <p:nvPr/>
        </p:nvSpPr>
        <p:spPr>
          <a:xfrm>
            <a:off x="4329000" y="2745000"/>
            <a:ext cx="2966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Line 11"/>
          <p:cNvSpPr/>
          <p:nvPr/>
        </p:nvSpPr>
        <p:spPr>
          <a:xfrm>
            <a:off x="4329000" y="2990880"/>
            <a:ext cx="2966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2"/>
          <p:cNvSpPr/>
          <p:nvPr/>
        </p:nvSpPr>
        <p:spPr>
          <a:xfrm>
            <a:off x="540360" y="6087600"/>
            <a:ext cx="1094472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Notion d'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identifiant artificiel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versus 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identifiant naturel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(ou 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identifiant métier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25" name="CustomShape 13"/>
          <p:cNvSpPr/>
          <p:nvPr/>
        </p:nvSpPr>
        <p:spPr>
          <a:xfrm>
            <a:off x="4057560" y="4512240"/>
            <a:ext cx="1160280" cy="3996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4"/>
          <p:cNvSpPr/>
          <p:nvPr/>
        </p:nvSpPr>
        <p:spPr>
          <a:xfrm>
            <a:off x="4142880" y="4509000"/>
            <a:ext cx="10926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Employé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27" name="CustomShape 15"/>
          <p:cNvSpPr/>
          <p:nvPr/>
        </p:nvSpPr>
        <p:spPr>
          <a:xfrm>
            <a:off x="5960520" y="3991680"/>
            <a:ext cx="1857600" cy="201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Numéro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Date de naissance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Code postal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Ville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8" name="Line 16"/>
          <p:cNvSpPr/>
          <p:nvPr/>
        </p:nvSpPr>
        <p:spPr>
          <a:xfrm>
            <a:off x="5582880" y="4259520"/>
            <a:ext cx="2448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Line 17"/>
          <p:cNvSpPr/>
          <p:nvPr/>
        </p:nvSpPr>
        <p:spPr>
          <a:xfrm>
            <a:off x="5582880" y="4511880"/>
            <a:ext cx="2448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Line 18"/>
          <p:cNvSpPr/>
          <p:nvPr/>
        </p:nvSpPr>
        <p:spPr>
          <a:xfrm>
            <a:off x="5582880" y="4726440"/>
            <a:ext cx="2448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Line 19"/>
          <p:cNvSpPr/>
          <p:nvPr/>
        </p:nvSpPr>
        <p:spPr>
          <a:xfrm>
            <a:off x="5582880" y="4982040"/>
            <a:ext cx="2448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Line 20"/>
          <p:cNvSpPr/>
          <p:nvPr/>
        </p:nvSpPr>
        <p:spPr>
          <a:xfrm>
            <a:off x="5582880" y="5310360"/>
            <a:ext cx="2448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Line 21"/>
          <p:cNvSpPr/>
          <p:nvPr/>
        </p:nvSpPr>
        <p:spPr>
          <a:xfrm>
            <a:off x="5582880" y="5591520"/>
            <a:ext cx="2448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Line 22"/>
          <p:cNvSpPr/>
          <p:nvPr/>
        </p:nvSpPr>
        <p:spPr>
          <a:xfrm flipH="1">
            <a:off x="5581440" y="4259520"/>
            <a:ext cx="1440" cy="1560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Line 23"/>
          <p:cNvSpPr/>
          <p:nvPr/>
        </p:nvSpPr>
        <p:spPr>
          <a:xfrm>
            <a:off x="5217840" y="4726440"/>
            <a:ext cx="3650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Line 24"/>
          <p:cNvSpPr/>
          <p:nvPr/>
        </p:nvSpPr>
        <p:spPr>
          <a:xfrm>
            <a:off x="5581440" y="5820120"/>
            <a:ext cx="2444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TextShape 2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F386CC-0956-4A0F-B1B4-1B906F500E3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38" name="CustomShape 26"/>
          <p:cNvSpPr/>
          <p:nvPr/>
        </p:nvSpPr>
        <p:spPr>
          <a:xfrm>
            <a:off x="692640" y="3535920"/>
            <a:ext cx="1094472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 autre identifiant du type d'entité Employé : un nouvel 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Numéro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Shape 1"/>
          <p:cNvSpPr txBox="1"/>
          <p:nvPr/>
        </p:nvSpPr>
        <p:spPr>
          <a:xfrm>
            <a:off x="492120" y="345600"/>
            <a:ext cx="6914880" cy="80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Associations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0" name="TextShape 2"/>
          <p:cNvSpPr txBox="1"/>
          <p:nvPr/>
        </p:nvSpPr>
        <p:spPr>
          <a:xfrm>
            <a:off x="313200" y="4731480"/>
            <a:ext cx="8157960" cy="1980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Chaque entité joue un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rôle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dans l'association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Arité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d'une association : nombre d'entités reliées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Association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binaire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(arité=2),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unaire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(arité=1),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n-aire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(arité=n)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1" name="CustomShape 3"/>
          <p:cNvSpPr/>
          <p:nvPr/>
        </p:nvSpPr>
        <p:spPr>
          <a:xfrm>
            <a:off x="492120" y="1485000"/>
            <a:ext cx="8070480" cy="1675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Association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: lien existant entre des entités.</a:t>
            </a:r>
            <a:endParaRPr b="0" lang="fr-FR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les clients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commandent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des produits, les ingénieurs sont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affectés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à des projets sous la responsabilité de référents, chaque personne a un père (lien de 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filiation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400" spc="-1" strike="noStrike">
              <a:latin typeface="Arial"/>
            </a:endParaRPr>
          </a:p>
        </p:txBody>
      </p:sp>
      <p:grpSp>
        <p:nvGrpSpPr>
          <p:cNvPr id="742" name="Group 4"/>
          <p:cNvGrpSpPr/>
          <p:nvPr/>
        </p:nvGrpSpPr>
        <p:grpSpPr>
          <a:xfrm>
            <a:off x="1227240" y="3387960"/>
            <a:ext cx="5012280" cy="965160"/>
            <a:chOff x="1227240" y="3387960"/>
            <a:chExt cx="5012280" cy="965160"/>
          </a:xfrm>
        </p:grpSpPr>
        <p:grpSp>
          <p:nvGrpSpPr>
            <p:cNvPr id="743" name="Group 5"/>
            <p:cNvGrpSpPr/>
            <p:nvPr/>
          </p:nvGrpSpPr>
          <p:grpSpPr>
            <a:xfrm>
              <a:off x="1227240" y="3387960"/>
              <a:ext cx="5012280" cy="960120"/>
              <a:chOff x="1227240" y="3387960"/>
              <a:chExt cx="5012280" cy="960120"/>
            </a:xfrm>
          </p:grpSpPr>
          <p:sp>
            <p:nvSpPr>
              <p:cNvPr id="744" name="CustomShape 6"/>
              <p:cNvSpPr/>
              <p:nvPr/>
            </p:nvSpPr>
            <p:spPr>
              <a:xfrm>
                <a:off x="1227240" y="3540600"/>
                <a:ext cx="979200" cy="609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CustomShape 7"/>
              <p:cNvSpPr/>
              <p:nvPr/>
            </p:nvSpPr>
            <p:spPr>
              <a:xfrm>
                <a:off x="5202720" y="3464280"/>
                <a:ext cx="1036800" cy="609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CustomShape 8"/>
              <p:cNvSpPr/>
              <p:nvPr/>
            </p:nvSpPr>
            <p:spPr>
              <a:xfrm>
                <a:off x="3109680" y="3656520"/>
                <a:ext cx="10101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fr-FR" sz="1400" spc="-1" strike="noStrike">
                    <a:solidFill>
                      <a:srgbClr val="000000"/>
                    </a:solidFill>
                    <a:latin typeface="Calibri"/>
                  </a:rPr>
                  <a:t>commande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747" name="CustomShape 9"/>
              <p:cNvSpPr/>
              <p:nvPr/>
            </p:nvSpPr>
            <p:spPr>
              <a:xfrm>
                <a:off x="1402920" y="3634920"/>
                <a:ext cx="65808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Client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748" name="CustomShape 10"/>
              <p:cNvSpPr/>
              <p:nvPr/>
            </p:nvSpPr>
            <p:spPr>
              <a:xfrm>
                <a:off x="5306760" y="3571920"/>
                <a:ext cx="78912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Produit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749" name="Line 11"/>
              <p:cNvSpPr/>
              <p:nvPr/>
            </p:nvSpPr>
            <p:spPr>
              <a:xfrm>
                <a:off x="2206440" y="3845160"/>
                <a:ext cx="74916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Line 12"/>
              <p:cNvSpPr/>
              <p:nvPr/>
            </p:nvSpPr>
            <p:spPr>
              <a:xfrm>
                <a:off x="4280760" y="3845160"/>
                <a:ext cx="9216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51" name="Group 13"/>
              <p:cNvGrpSpPr/>
              <p:nvPr/>
            </p:nvGrpSpPr>
            <p:grpSpPr>
              <a:xfrm>
                <a:off x="2955600" y="3387960"/>
                <a:ext cx="1325160" cy="914400"/>
                <a:chOff x="2955600" y="3387960"/>
                <a:chExt cx="1325160" cy="914400"/>
              </a:xfrm>
            </p:grpSpPr>
            <p:grpSp>
              <p:nvGrpSpPr>
                <p:cNvPr id="752" name="Group 14"/>
                <p:cNvGrpSpPr/>
                <p:nvPr/>
              </p:nvGrpSpPr>
              <p:grpSpPr>
                <a:xfrm>
                  <a:off x="2955600" y="3387960"/>
                  <a:ext cx="1325160" cy="457200"/>
                  <a:chOff x="2955600" y="3387960"/>
                  <a:chExt cx="1325160" cy="457200"/>
                </a:xfrm>
              </p:grpSpPr>
              <p:sp>
                <p:nvSpPr>
                  <p:cNvPr id="753" name="Line 15"/>
                  <p:cNvSpPr/>
                  <p:nvPr/>
                </p:nvSpPr>
                <p:spPr>
                  <a:xfrm flipV="1">
                    <a:off x="2955600" y="3387960"/>
                    <a:ext cx="662400" cy="457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4" name="Line 16"/>
                  <p:cNvSpPr/>
                  <p:nvPr/>
                </p:nvSpPr>
                <p:spPr>
                  <a:xfrm>
                    <a:off x="3618000" y="3387960"/>
                    <a:ext cx="662760" cy="457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55" name="Group 17"/>
                <p:cNvGrpSpPr/>
                <p:nvPr/>
              </p:nvGrpSpPr>
              <p:grpSpPr>
                <a:xfrm>
                  <a:off x="2955600" y="3845160"/>
                  <a:ext cx="1325160" cy="457200"/>
                  <a:chOff x="2955600" y="3845160"/>
                  <a:chExt cx="1325160" cy="457200"/>
                </a:xfrm>
              </p:grpSpPr>
              <p:sp>
                <p:nvSpPr>
                  <p:cNvPr id="756" name="Line 18"/>
                  <p:cNvSpPr/>
                  <p:nvPr/>
                </p:nvSpPr>
                <p:spPr>
                  <a:xfrm>
                    <a:off x="2955600" y="3845160"/>
                    <a:ext cx="662400" cy="457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7" name="Line 19"/>
                  <p:cNvSpPr/>
                  <p:nvPr/>
                </p:nvSpPr>
                <p:spPr>
                  <a:xfrm flipV="1">
                    <a:off x="3618000" y="3845160"/>
                    <a:ext cx="662760" cy="457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758" name="CustomShape 20"/>
              <p:cNvSpPr/>
              <p:nvPr/>
            </p:nvSpPr>
            <p:spPr>
              <a:xfrm>
                <a:off x="2655720" y="3862800"/>
                <a:ext cx="184320" cy="33804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CustomShape 21"/>
              <p:cNvSpPr/>
              <p:nvPr/>
            </p:nvSpPr>
            <p:spPr>
              <a:xfrm>
                <a:off x="2201760" y="4014360"/>
                <a:ext cx="109548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fr-FR" sz="1600" spc="-1" strike="noStrike">
                    <a:solidFill>
                      <a:srgbClr val="000000"/>
                    </a:solidFill>
                    <a:latin typeface="Calibri"/>
                  </a:rPr>
                  <a:t>commande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sp>
          <p:nvSpPr>
            <p:cNvPr id="760" name="CustomShape 22"/>
            <p:cNvSpPr/>
            <p:nvPr/>
          </p:nvSpPr>
          <p:spPr>
            <a:xfrm>
              <a:off x="4035240" y="4019400"/>
              <a:ext cx="138348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fr-FR" sz="1600" spc="-1" strike="noStrike">
                  <a:solidFill>
                    <a:srgbClr val="000000"/>
                  </a:solidFill>
                  <a:latin typeface="Calibri"/>
                </a:rPr>
                <a:t>est commandé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761" name="TextShape 2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CEF056-80DC-4DFB-B48C-935503C8CF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58</a:t>
            </a:fld>
            <a:endParaRPr b="0" lang="fr-FR" sz="1200" spc="-1" strike="noStrike">
              <a:latin typeface="Times New Roman"/>
            </a:endParaRPr>
          </a:p>
        </p:txBody>
      </p:sp>
      <p:grpSp>
        <p:nvGrpSpPr>
          <p:cNvPr id="762" name="Group 24"/>
          <p:cNvGrpSpPr/>
          <p:nvPr/>
        </p:nvGrpSpPr>
        <p:grpSpPr>
          <a:xfrm>
            <a:off x="8871840" y="1706040"/>
            <a:ext cx="2662920" cy="2661840"/>
            <a:chOff x="8871840" y="1706040"/>
            <a:chExt cx="2662920" cy="2661840"/>
          </a:xfrm>
        </p:grpSpPr>
        <p:sp>
          <p:nvSpPr>
            <p:cNvPr id="763" name="Line 25"/>
            <p:cNvSpPr/>
            <p:nvPr/>
          </p:nvSpPr>
          <p:spPr>
            <a:xfrm>
              <a:off x="9913320" y="3064320"/>
              <a:ext cx="2962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Line 26"/>
            <p:cNvSpPr/>
            <p:nvPr/>
          </p:nvSpPr>
          <p:spPr>
            <a:xfrm flipH="1" flipV="1">
              <a:off x="10873800" y="2310840"/>
              <a:ext cx="15120" cy="3164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27"/>
            <p:cNvSpPr/>
            <p:nvPr/>
          </p:nvSpPr>
          <p:spPr>
            <a:xfrm>
              <a:off x="10345680" y="1706040"/>
              <a:ext cx="979200" cy="609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6" name="Group 28"/>
            <p:cNvGrpSpPr/>
            <p:nvPr/>
          </p:nvGrpSpPr>
          <p:grpSpPr>
            <a:xfrm>
              <a:off x="8871840" y="1818000"/>
              <a:ext cx="2662920" cy="2549880"/>
              <a:chOff x="8871840" y="1818000"/>
              <a:chExt cx="2662920" cy="2549880"/>
            </a:xfrm>
          </p:grpSpPr>
          <p:sp>
            <p:nvSpPr>
              <p:cNvPr id="767" name="CustomShape 29"/>
              <p:cNvSpPr/>
              <p:nvPr/>
            </p:nvSpPr>
            <p:spPr>
              <a:xfrm>
                <a:off x="10436760" y="3758760"/>
                <a:ext cx="979200" cy="609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CustomShape 30"/>
              <p:cNvSpPr/>
              <p:nvPr/>
            </p:nvSpPr>
            <p:spPr>
              <a:xfrm>
                <a:off x="8871840" y="2738160"/>
                <a:ext cx="1036800" cy="609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CustomShape 31"/>
              <p:cNvSpPr/>
              <p:nvPr/>
            </p:nvSpPr>
            <p:spPr>
              <a:xfrm>
                <a:off x="10387800" y="2896560"/>
                <a:ext cx="9993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fr-FR" sz="1400" spc="-1" strike="noStrike">
                    <a:solidFill>
                      <a:srgbClr val="000000"/>
                    </a:solidFill>
                    <a:latin typeface="Calibri"/>
                  </a:rPr>
                  <a:t>Affectation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770" name="CustomShape 32"/>
              <p:cNvSpPr/>
              <p:nvPr/>
            </p:nvSpPr>
            <p:spPr>
              <a:xfrm>
                <a:off x="10603440" y="3894480"/>
                <a:ext cx="67644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Projet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771" name="CustomShape 33"/>
              <p:cNvSpPr/>
              <p:nvPr/>
            </p:nvSpPr>
            <p:spPr>
              <a:xfrm>
                <a:off x="8974440" y="2845800"/>
                <a:ext cx="88668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Référent</a:t>
                </a:r>
                <a:endParaRPr b="0" lang="fr-FR" sz="1600" spc="-1" strike="noStrike">
                  <a:latin typeface="Arial"/>
                </a:endParaRPr>
              </a:p>
            </p:txBody>
          </p:sp>
          <p:grpSp>
            <p:nvGrpSpPr>
              <p:cNvPr id="772" name="Group 34"/>
              <p:cNvGrpSpPr/>
              <p:nvPr/>
            </p:nvGrpSpPr>
            <p:grpSpPr>
              <a:xfrm>
                <a:off x="10209600" y="2627280"/>
                <a:ext cx="1325160" cy="874440"/>
                <a:chOff x="10209600" y="2627280"/>
                <a:chExt cx="1325160" cy="874440"/>
              </a:xfrm>
            </p:grpSpPr>
            <p:grpSp>
              <p:nvGrpSpPr>
                <p:cNvPr id="773" name="Group 35"/>
                <p:cNvGrpSpPr/>
                <p:nvPr/>
              </p:nvGrpSpPr>
              <p:grpSpPr>
                <a:xfrm>
                  <a:off x="10209600" y="2627280"/>
                  <a:ext cx="1325160" cy="437040"/>
                  <a:chOff x="10209600" y="2627280"/>
                  <a:chExt cx="1325160" cy="437040"/>
                </a:xfrm>
              </p:grpSpPr>
              <p:sp>
                <p:nvSpPr>
                  <p:cNvPr id="774" name="Line 36"/>
                  <p:cNvSpPr/>
                  <p:nvPr/>
                </p:nvSpPr>
                <p:spPr>
                  <a:xfrm flipV="1">
                    <a:off x="10209600" y="2627280"/>
                    <a:ext cx="662400" cy="43704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5" name="Line 37"/>
                  <p:cNvSpPr/>
                  <p:nvPr/>
                </p:nvSpPr>
                <p:spPr>
                  <a:xfrm>
                    <a:off x="10872000" y="2627280"/>
                    <a:ext cx="662760" cy="43704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76" name="Group 38"/>
                <p:cNvGrpSpPr/>
                <p:nvPr/>
              </p:nvGrpSpPr>
              <p:grpSpPr>
                <a:xfrm>
                  <a:off x="10209600" y="3064320"/>
                  <a:ext cx="1325160" cy="437400"/>
                  <a:chOff x="10209600" y="3064320"/>
                  <a:chExt cx="1325160" cy="437400"/>
                </a:xfrm>
              </p:grpSpPr>
              <p:sp>
                <p:nvSpPr>
                  <p:cNvPr id="777" name="Line 39"/>
                  <p:cNvSpPr/>
                  <p:nvPr/>
                </p:nvSpPr>
                <p:spPr>
                  <a:xfrm>
                    <a:off x="10209600" y="3064320"/>
                    <a:ext cx="662400" cy="4374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8" name="Line 40"/>
                  <p:cNvSpPr/>
                  <p:nvPr/>
                </p:nvSpPr>
                <p:spPr>
                  <a:xfrm flipV="1">
                    <a:off x="10872000" y="3064320"/>
                    <a:ext cx="662760" cy="4374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779" name="CustomShape 41"/>
              <p:cNvSpPr/>
              <p:nvPr/>
            </p:nvSpPr>
            <p:spPr>
              <a:xfrm>
                <a:off x="10416240" y="1818000"/>
                <a:ext cx="964440" cy="3337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Ingénieur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sp>
          <p:nvSpPr>
            <p:cNvPr id="780" name="Line 42"/>
            <p:cNvSpPr/>
            <p:nvPr/>
          </p:nvSpPr>
          <p:spPr>
            <a:xfrm flipH="1" flipV="1">
              <a:off x="10872000" y="3501720"/>
              <a:ext cx="11520" cy="257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roup 43"/>
          <p:cNvGrpSpPr/>
          <p:nvPr/>
        </p:nvGrpSpPr>
        <p:grpSpPr>
          <a:xfrm>
            <a:off x="8038080" y="4352760"/>
            <a:ext cx="2040120" cy="2173320"/>
            <a:chOff x="8038080" y="4352760"/>
            <a:chExt cx="2040120" cy="2173320"/>
          </a:xfrm>
        </p:grpSpPr>
        <p:grpSp>
          <p:nvGrpSpPr>
            <p:cNvPr id="782" name="Group 44"/>
            <p:cNvGrpSpPr/>
            <p:nvPr/>
          </p:nvGrpSpPr>
          <p:grpSpPr>
            <a:xfrm>
              <a:off x="8038080" y="4352760"/>
              <a:ext cx="2040120" cy="2173320"/>
              <a:chOff x="8038080" y="4352760"/>
              <a:chExt cx="2040120" cy="2173320"/>
            </a:xfrm>
          </p:grpSpPr>
          <p:grpSp>
            <p:nvGrpSpPr>
              <p:cNvPr id="783" name="Group 45"/>
              <p:cNvGrpSpPr/>
              <p:nvPr/>
            </p:nvGrpSpPr>
            <p:grpSpPr>
              <a:xfrm>
                <a:off x="8273160" y="4352760"/>
                <a:ext cx="1306080" cy="560160"/>
                <a:chOff x="8273160" y="4352760"/>
                <a:chExt cx="1306080" cy="560160"/>
              </a:xfrm>
            </p:grpSpPr>
            <p:sp>
              <p:nvSpPr>
                <p:cNvPr id="784" name="CustomShape 46"/>
                <p:cNvSpPr/>
                <p:nvPr/>
              </p:nvSpPr>
              <p:spPr>
                <a:xfrm>
                  <a:off x="8273160" y="4352760"/>
                  <a:ext cx="1306080" cy="560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5" name="CustomShape 47"/>
                <p:cNvSpPr/>
                <p:nvPr/>
              </p:nvSpPr>
              <p:spPr>
                <a:xfrm>
                  <a:off x="8394120" y="4437000"/>
                  <a:ext cx="1049760" cy="3646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fr-FR" sz="1800" spc="-1" strike="noStrike">
                      <a:solidFill>
                        <a:srgbClr val="000000"/>
                      </a:solidFill>
                      <a:latin typeface="Calibri"/>
                    </a:rPr>
                    <a:t>Personne</a:t>
                  </a:r>
                  <a:endParaRPr b="0" lang="fr-F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786" name="Group 48"/>
              <p:cNvGrpSpPr/>
              <p:nvPr/>
            </p:nvGrpSpPr>
            <p:grpSpPr>
              <a:xfrm>
                <a:off x="8218800" y="5649480"/>
                <a:ext cx="1371600" cy="876600"/>
                <a:chOff x="8218800" y="5649480"/>
                <a:chExt cx="1371600" cy="876600"/>
              </a:xfrm>
            </p:grpSpPr>
            <p:sp>
              <p:nvSpPr>
                <p:cNvPr id="787" name="Line 49"/>
                <p:cNvSpPr/>
                <p:nvPr/>
              </p:nvSpPr>
              <p:spPr>
                <a:xfrm flipV="1">
                  <a:off x="8218800" y="5649480"/>
                  <a:ext cx="685800" cy="438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8" name="Line 50"/>
                <p:cNvSpPr/>
                <p:nvPr/>
              </p:nvSpPr>
              <p:spPr>
                <a:xfrm flipH="1" flipV="1">
                  <a:off x="8904600" y="5660640"/>
                  <a:ext cx="685800" cy="4381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9" name="Line 51"/>
                <p:cNvSpPr/>
                <p:nvPr/>
              </p:nvSpPr>
              <p:spPr>
                <a:xfrm>
                  <a:off x="8218800" y="6087960"/>
                  <a:ext cx="685800" cy="4381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0" name="Line 52"/>
                <p:cNvSpPr/>
                <p:nvPr/>
              </p:nvSpPr>
              <p:spPr>
                <a:xfrm flipH="1">
                  <a:off x="8904600" y="6087960"/>
                  <a:ext cx="685800" cy="4381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91" name="CustomShape 53"/>
              <p:cNvSpPr/>
              <p:nvPr/>
            </p:nvSpPr>
            <p:spPr>
              <a:xfrm>
                <a:off x="8498880" y="5883120"/>
                <a:ext cx="9172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Filiation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792" name="Line 54"/>
              <p:cNvSpPr/>
              <p:nvPr/>
            </p:nvSpPr>
            <p:spPr>
              <a:xfrm flipH="1">
                <a:off x="9268560" y="4924080"/>
                <a:ext cx="11880" cy="9712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CustomShape 55"/>
              <p:cNvSpPr/>
              <p:nvPr/>
            </p:nvSpPr>
            <p:spPr>
              <a:xfrm>
                <a:off x="8038080" y="5177520"/>
                <a:ext cx="6076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fr-FR" sz="1800" spc="-1" strike="noStrike">
                    <a:solidFill>
                      <a:srgbClr val="000000"/>
                    </a:solidFill>
                    <a:latin typeface="Calibri"/>
                  </a:rPr>
                  <a:t>père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794" name="CustomShape 56"/>
              <p:cNvSpPr/>
              <p:nvPr/>
            </p:nvSpPr>
            <p:spPr>
              <a:xfrm>
                <a:off x="9275400" y="5182200"/>
                <a:ext cx="80280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fr-FR" sz="1800" spc="-1" strike="noStrike">
                    <a:solidFill>
                      <a:srgbClr val="000000"/>
                    </a:solidFill>
                    <a:latin typeface="Calibri"/>
                  </a:rPr>
                  <a:t>enfant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795" name="Line 57"/>
            <p:cNvSpPr/>
            <p:nvPr/>
          </p:nvSpPr>
          <p:spPr>
            <a:xfrm flipH="1">
              <a:off x="8604000" y="4924080"/>
              <a:ext cx="9720" cy="9223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TextShape 1"/>
          <p:cNvSpPr txBox="1"/>
          <p:nvPr/>
        </p:nvSpPr>
        <p:spPr>
          <a:xfrm>
            <a:off x="914400" y="556560"/>
            <a:ext cx="605772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Attributs d’associations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7" name="TextShape 2"/>
          <p:cNvSpPr txBox="1"/>
          <p:nvPr/>
        </p:nvSpPr>
        <p:spPr>
          <a:xfrm>
            <a:off x="478800" y="1699560"/>
            <a:ext cx="10061280" cy="1163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Une association peut être caractérisée par des 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attributs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819000" indent="-228240">
              <a:lnSpc>
                <a:spcPct val="7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de la commande et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quantité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de produits commandés.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2971800" y="358128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4"/>
          <p:cNvSpPr/>
          <p:nvPr/>
        </p:nvSpPr>
        <p:spPr>
          <a:xfrm>
            <a:off x="7848720" y="350532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5"/>
          <p:cNvSpPr/>
          <p:nvPr/>
        </p:nvSpPr>
        <p:spPr>
          <a:xfrm>
            <a:off x="5491080" y="3657600"/>
            <a:ext cx="136512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commande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01" name="CustomShape 6"/>
          <p:cNvSpPr/>
          <p:nvPr/>
        </p:nvSpPr>
        <p:spPr>
          <a:xfrm>
            <a:off x="3200040" y="3622680"/>
            <a:ext cx="89568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02" name="CustomShape 7"/>
          <p:cNvSpPr/>
          <p:nvPr/>
        </p:nvSpPr>
        <p:spPr>
          <a:xfrm>
            <a:off x="8143200" y="3546360"/>
            <a:ext cx="109260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Produit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03" name="Line 8"/>
          <p:cNvSpPr/>
          <p:nvPr/>
        </p:nvSpPr>
        <p:spPr>
          <a:xfrm>
            <a:off x="4724280" y="388620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Line 9"/>
          <p:cNvSpPr/>
          <p:nvPr/>
        </p:nvSpPr>
        <p:spPr>
          <a:xfrm>
            <a:off x="7010280" y="3886200"/>
            <a:ext cx="83808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5" name="Group 10"/>
          <p:cNvGrpSpPr/>
          <p:nvPr/>
        </p:nvGrpSpPr>
        <p:grpSpPr>
          <a:xfrm>
            <a:off x="5257800" y="3429000"/>
            <a:ext cx="1752480" cy="914400"/>
            <a:chOff x="5257800" y="3429000"/>
            <a:chExt cx="1752480" cy="914400"/>
          </a:xfrm>
        </p:grpSpPr>
        <p:grpSp>
          <p:nvGrpSpPr>
            <p:cNvPr id="806" name="Group 11"/>
            <p:cNvGrpSpPr/>
            <p:nvPr/>
          </p:nvGrpSpPr>
          <p:grpSpPr>
            <a:xfrm>
              <a:off x="5257800" y="3429000"/>
              <a:ext cx="1752480" cy="457200"/>
              <a:chOff x="5257800" y="3429000"/>
              <a:chExt cx="1752480" cy="457200"/>
            </a:xfrm>
          </p:grpSpPr>
          <p:sp>
            <p:nvSpPr>
              <p:cNvPr id="807" name="Line 12"/>
              <p:cNvSpPr/>
              <p:nvPr/>
            </p:nvSpPr>
            <p:spPr>
              <a:xfrm flipV="1">
                <a:off x="5257800" y="34290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Line 13"/>
              <p:cNvSpPr/>
              <p:nvPr/>
            </p:nvSpPr>
            <p:spPr>
              <a:xfrm>
                <a:off x="6134040" y="34290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09" name="Group 14"/>
            <p:cNvGrpSpPr/>
            <p:nvPr/>
          </p:nvGrpSpPr>
          <p:grpSpPr>
            <a:xfrm>
              <a:off x="5257800" y="3886200"/>
              <a:ext cx="1752480" cy="457200"/>
              <a:chOff x="5257800" y="3886200"/>
              <a:chExt cx="1752480" cy="457200"/>
            </a:xfrm>
          </p:grpSpPr>
          <p:sp>
            <p:nvSpPr>
              <p:cNvPr id="810" name="Line 15"/>
              <p:cNvSpPr/>
              <p:nvPr/>
            </p:nvSpPr>
            <p:spPr>
              <a:xfrm>
                <a:off x="5257800" y="38862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Line 16"/>
              <p:cNvSpPr/>
              <p:nvPr/>
            </p:nvSpPr>
            <p:spPr>
              <a:xfrm flipV="1">
                <a:off x="6134040" y="38862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12" name="CustomShape 17"/>
          <p:cNvSpPr/>
          <p:nvPr/>
        </p:nvSpPr>
        <p:spPr>
          <a:xfrm>
            <a:off x="6694200" y="2895480"/>
            <a:ext cx="6429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13" name="Line 18"/>
          <p:cNvSpPr/>
          <p:nvPr/>
        </p:nvSpPr>
        <p:spPr>
          <a:xfrm flipV="1">
            <a:off x="6553080" y="3352680"/>
            <a:ext cx="533520" cy="304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19"/>
          <p:cNvSpPr/>
          <p:nvPr/>
        </p:nvSpPr>
        <p:spPr>
          <a:xfrm>
            <a:off x="6865200" y="4257720"/>
            <a:ext cx="10526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quantité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15" name="Line 20"/>
          <p:cNvSpPr/>
          <p:nvPr/>
        </p:nvSpPr>
        <p:spPr>
          <a:xfrm>
            <a:off x="6629400" y="4114800"/>
            <a:ext cx="457200" cy="1522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1"/>
          <p:cNvSpPr/>
          <p:nvPr/>
        </p:nvSpPr>
        <p:spPr>
          <a:xfrm>
            <a:off x="478800" y="5029200"/>
            <a:ext cx="10856160" cy="1186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20000"/>
              </a:lnSpc>
              <a:spcBef>
                <a:spcPts val="641"/>
              </a:spcBef>
              <a:buClr>
                <a:srgbClr val="ff9933"/>
              </a:buClr>
              <a:buFont typeface="Symbol" charset="2"/>
              <a:buChar char="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Occurrence d'un type d'association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occurrence de chaque type d'entité reliée + occurrence de chaque type d’attribut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17" name="TextShape 22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CF8029-B3F5-4AEE-B91A-A94E48619C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59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52DB3B-AF18-47D0-861E-7D71DF75321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285480" y="228600"/>
            <a:ext cx="10525320" cy="914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 fontScale="82000"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br/>
            <a:r>
              <a:rPr b="1" lang="fr-FR" sz="3600" spc="-1" strike="noStrike">
                <a:solidFill>
                  <a:srgbClr val="000000"/>
                </a:solidFill>
                <a:latin typeface="Garamond"/>
              </a:rPr>
              <a:t>BD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209160" y="1676520"/>
            <a:ext cx="11144160" cy="4571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Une</a:t>
            </a:r>
            <a:r>
              <a:rPr b="1" lang="fr-FR" sz="2800" spc="-1" strike="noStrike">
                <a:solidFill>
                  <a:srgbClr val="000000"/>
                </a:solidFill>
                <a:latin typeface="Times New Roman"/>
              </a:rPr>
              <a:t> base de données relationnelle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est un ensemble de relations liées entre elles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ex. La BD viticole formée des trois relations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Buveur (nob, nom, prénom)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Vin (nov, cru, millésime, degré, couleur)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</a:rPr>
              <a:t>Consommation (nob, nov, date, quantité)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Times New Roman"/>
              </a:rPr>
              <a:t>Schéma</a:t>
            </a: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 versus </a:t>
            </a:r>
            <a:r>
              <a:rPr b="1" lang="fr-FR" sz="2800" spc="-1" strike="noStrike">
                <a:solidFill>
                  <a:srgbClr val="000000"/>
                </a:solidFill>
                <a:latin typeface="Times New Roman"/>
              </a:rPr>
              <a:t>extension</a:t>
            </a: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 d’une BD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885600" y="552960"/>
            <a:ext cx="6278760" cy="83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Cardinalités d’associations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9" name="CustomShape 2"/>
          <p:cNvSpPr/>
          <p:nvPr/>
        </p:nvSpPr>
        <p:spPr>
          <a:xfrm>
            <a:off x="448920" y="1674720"/>
            <a:ext cx="10493640" cy="1735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Cardinalité d’une association</a:t>
            </a:r>
            <a:r>
              <a:rPr b="0" lang="fr-FR" sz="2800" spc="-1" strike="noStrike">
                <a:solidFill>
                  <a:srgbClr val="ff9933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: nombres minimum et maximum de participations de chaque occurrence d’entité à l’association.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ex. 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un client doit commander au moins un produit , un produit peut être commandé par un nombre quelconque de clients.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529200" y="5581800"/>
            <a:ext cx="10870920" cy="943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En fonction des cardinalités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maximales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, une association binaire peut être de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1-1, 1-N ou N-M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2971800" y="4295880"/>
            <a:ext cx="121896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"/>
          <p:cNvSpPr/>
          <p:nvPr/>
        </p:nvSpPr>
        <p:spPr>
          <a:xfrm>
            <a:off x="8255160" y="4295880"/>
            <a:ext cx="144756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6"/>
          <p:cNvSpPr/>
          <p:nvPr/>
        </p:nvSpPr>
        <p:spPr>
          <a:xfrm>
            <a:off x="5496840" y="4371840"/>
            <a:ext cx="13424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commande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24" name="CustomShape 7"/>
          <p:cNvSpPr/>
          <p:nvPr/>
        </p:nvSpPr>
        <p:spPr>
          <a:xfrm>
            <a:off x="3200040" y="4336920"/>
            <a:ext cx="89568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25" name="CustomShape 8"/>
          <p:cNvSpPr/>
          <p:nvPr/>
        </p:nvSpPr>
        <p:spPr>
          <a:xfrm>
            <a:off x="8475120" y="4371840"/>
            <a:ext cx="109260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Produit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26" name="Line 9"/>
          <p:cNvSpPr/>
          <p:nvPr/>
        </p:nvSpPr>
        <p:spPr>
          <a:xfrm>
            <a:off x="4190760" y="4600440"/>
            <a:ext cx="10670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Line 10"/>
          <p:cNvSpPr/>
          <p:nvPr/>
        </p:nvSpPr>
        <p:spPr>
          <a:xfrm>
            <a:off x="7010280" y="4600440"/>
            <a:ext cx="1266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8" name="Group 11"/>
          <p:cNvGrpSpPr/>
          <p:nvPr/>
        </p:nvGrpSpPr>
        <p:grpSpPr>
          <a:xfrm>
            <a:off x="5257800" y="4143240"/>
            <a:ext cx="1752480" cy="914400"/>
            <a:chOff x="5257800" y="4143240"/>
            <a:chExt cx="1752480" cy="914400"/>
          </a:xfrm>
        </p:grpSpPr>
        <p:grpSp>
          <p:nvGrpSpPr>
            <p:cNvPr id="829" name="Group 12"/>
            <p:cNvGrpSpPr/>
            <p:nvPr/>
          </p:nvGrpSpPr>
          <p:grpSpPr>
            <a:xfrm>
              <a:off x="5257800" y="4143240"/>
              <a:ext cx="1752480" cy="457200"/>
              <a:chOff x="5257800" y="4143240"/>
              <a:chExt cx="1752480" cy="457200"/>
            </a:xfrm>
          </p:grpSpPr>
          <p:sp>
            <p:nvSpPr>
              <p:cNvPr id="830" name="Line 13"/>
              <p:cNvSpPr/>
              <p:nvPr/>
            </p:nvSpPr>
            <p:spPr>
              <a:xfrm flipV="1">
                <a:off x="5257800" y="41432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Line 14"/>
              <p:cNvSpPr/>
              <p:nvPr/>
            </p:nvSpPr>
            <p:spPr>
              <a:xfrm>
                <a:off x="6134040" y="41432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32" name="Group 15"/>
            <p:cNvGrpSpPr/>
            <p:nvPr/>
          </p:nvGrpSpPr>
          <p:grpSpPr>
            <a:xfrm>
              <a:off x="5257800" y="4600440"/>
              <a:ext cx="1752480" cy="457200"/>
              <a:chOff x="5257800" y="4600440"/>
              <a:chExt cx="1752480" cy="457200"/>
            </a:xfrm>
          </p:grpSpPr>
          <p:sp>
            <p:nvSpPr>
              <p:cNvPr id="833" name="Line 16"/>
              <p:cNvSpPr/>
              <p:nvPr/>
            </p:nvSpPr>
            <p:spPr>
              <a:xfrm>
                <a:off x="5257800" y="46004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Line 17"/>
              <p:cNvSpPr/>
              <p:nvPr/>
            </p:nvSpPr>
            <p:spPr>
              <a:xfrm flipV="1">
                <a:off x="6134040" y="46004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35" name="CustomShape 18"/>
          <p:cNvSpPr/>
          <p:nvPr/>
        </p:nvSpPr>
        <p:spPr>
          <a:xfrm>
            <a:off x="4422600" y="4181400"/>
            <a:ext cx="50724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0,N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6" name="CustomShape 19"/>
          <p:cNvSpPr/>
          <p:nvPr/>
        </p:nvSpPr>
        <p:spPr>
          <a:xfrm>
            <a:off x="7204320" y="4143240"/>
            <a:ext cx="55584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0,M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7" name="CustomShape 20"/>
          <p:cNvSpPr/>
          <p:nvPr/>
        </p:nvSpPr>
        <p:spPr>
          <a:xfrm>
            <a:off x="4199400" y="4645080"/>
            <a:ext cx="109548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commande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838" name="CustomShape 21"/>
          <p:cNvSpPr/>
          <p:nvPr/>
        </p:nvSpPr>
        <p:spPr>
          <a:xfrm>
            <a:off x="6841440" y="4676760"/>
            <a:ext cx="1384920" cy="57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Est commandé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par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839" name="CustomShape 22"/>
          <p:cNvSpPr/>
          <p:nvPr/>
        </p:nvSpPr>
        <p:spPr>
          <a:xfrm>
            <a:off x="4806720" y="3390840"/>
            <a:ext cx="106344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minimum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0" name="Line 23"/>
          <p:cNvSpPr/>
          <p:nvPr/>
        </p:nvSpPr>
        <p:spPr>
          <a:xfrm flipH="1">
            <a:off x="4572000" y="3733560"/>
            <a:ext cx="609480" cy="53352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Line 24"/>
          <p:cNvSpPr/>
          <p:nvPr/>
        </p:nvSpPr>
        <p:spPr>
          <a:xfrm>
            <a:off x="5181480" y="3733560"/>
            <a:ext cx="2133720" cy="53352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5"/>
          <p:cNvSpPr/>
          <p:nvPr/>
        </p:nvSpPr>
        <p:spPr>
          <a:xfrm>
            <a:off x="7016040" y="3429000"/>
            <a:ext cx="11106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maximum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3" name="Line 26"/>
          <p:cNvSpPr/>
          <p:nvPr/>
        </p:nvSpPr>
        <p:spPr>
          <a:xfrm>
            <a:off x="7543800" y="3733560"/>
            <a:ext cx="0" cy="53352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Line 27"/>
          <p:cNvSpPr/>
          <p:nvPr/>
        </p:nvSpPr>
        <p:spPr>
          <a:xfrm flipV="1">
            <a:off x="4800600" y="3733560"/>
            <a:ext cx="2743200" cy="53352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TextShape 28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7BDE77-6640-497F-9BF2-1D3AA27D56B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59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CustomShape 1"/>
          <p:cNvSpPr/>
          <p:nvPr/>
        </p:nvSpPr>
        <p:spPr>
          <a:xfrm>
            <a:off x="813240" y="1874520"/>
            <a:ext cx="10735560" cy="1193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561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Association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1-1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one-to-one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: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association A entre deux entités  E et F est de cardinalité 1-1 si une occurrence de E ne peut être associée qu’à une occurrence de F et réciproquement.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47" name="TextShape 2"/>
          <p:cNvSpPr txBox="1"/>
          <p:nvPr/>
        </p:nvSpPr>
        <p:spPr>
          <a:xfrm>
            <a:off x="579960" y="365040"/>
            <a:ext cx="10515240" cy="13251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Association binaire 1-1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8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0DB968-AD54-4684-814E-E2DD88CB35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49" name="CustomShape 4"/>
          <p:cNvSpPr/>
          <p:nvPr/>
        </p:nvSpPr>
        <p:spPr>
          <a:xfrm>
            <a:off x="1143000" y="5243400"/>
            <a:ext cx="88354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7628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Un client est titulaire d’au maximum une carte de fidélité , une carte appartient à un client et un seul.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50" name="CustomShape 5"/>
          <p:cNvSpPr/>
          <p:nvPr/>
        </p:nvSpPr>
        <p:spPr>
          <a:xfrm>
            <a:off x="2082960" y="403848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6"/>
          <p:cNvSpPr/>
          <p:nvPr/>
        </p:nvSpPr>
        <p:spPr>
          <a:xfrm>
            <a:off x="6654960" y="3962520"/>
            <a:ext cx="236196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7"/>
          <p:cNvSpPr/>
          <p:nvPr/>
        </p:nvSpPr>
        <p:spPr>
          <a:xfrm>
            <a:off x="4614840" y="4114800"/>
            <a:ext cx="11520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affiliation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53" name="CustomShape 8"/>
          <p:cNvSpPr/>
          <p:nvPr/>
        </p:nvSpPr>
        <p:spPr>
          <a:xfrm>
            <a:off x="2310840" y="4079880"/>
            <a:ext cx="89568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54" name="CustomShape 9"/>
          <p:cNvSpPr/>
          <p:nvPr/>
        </p:nvSpPr>
        <p:spPr>
          <a:xfrm>
            <a:off x="6952320" y="4003560"/>
            <a:ext cx="178272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Carte fidélité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55" name="Line 10"/>
          <p:cNvSpPr/>
          <p:nvPr/>
        </p:nvSpPr>
        <p:spPr>
          <a:xfrm>
            <a:off x="3835080" y="434340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Line 11"/>
          <p:cNvSpPr/>
          <p:nvPr/>
        </p:nvSpPr>
        <p:spPr>
          <a:xfrm>
            <a:off x="6121080" y="434340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7" name="Group 12"/>
          <p:cNvGrpSpPr/>
          <p:nvPr/>
        </p:nvGrpSpPr>
        <p:grpSpPr>
          <a:xfrm>
            <a:off x="4368600" y="3886200"/>
            <a:ext cx="1752480" cy="914400"/>
            <a:chOff x="4368600" y="3886200"/>
            <a:chExt cx="1752480" cy="914400"/>
          </a:xfrm>
        </p:grpSpPr>
        <p:grpSp>
          <p:nvGrpSpPr>
            <p:cNvPr id="858" name="Group 13"/>
            <p:cNvGrpSpPr/>
            <p:nvPr/>
          </p:nvGrpSpPr>
          <p:grpSpPr>
            <a:xfrm>
              <a:off x="4368600" y="3886200"/>
              <a:ext cx="1752480" cy="457200"/>
              <a:chOff x="4368600" y="3886200"/>
              <a:chExt cx="1752480" cy="457200"/>
            </a:xfrm>
          </p:grpSpPr>
          <p:sp>
            <p:nvSpPr>
              <p:cNvPr id="859" name="Line 14"/>
              <p:cNvSpPr/>
              <p:nvPr/>
            </p:nvSpPr>
            <p:spPr>
              <a:xfrm flipV="1">
                <a:off x="4368600" y="38862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Line 15"/>
              <p:cNvSpPr/>
              <p:nvPr/>
            </p:nvSpPr>
            <p:spPr>
              <a:xfrm>
                <a:off x="5244840" y="38862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61" name="Group 16"/>
            <p:cNvGrpSpPr/>
            <p:nvPr/>
          </p:nvGrpSpPr>
          <p:grpSpPr>
            <a:xfrm>
              <a:off x="4368600" y="4343400"/>
              <a:ext cx="1752480" cy="457200"/>
              <a:chOff x="4368600" y="4343400"/>
              <a:chExt cx="1752480" cy="457200"/>
            </a:xfrm>
          </p:grpSpPr>
          <p:sp>
            <p:nvSpPr>
              <p:cNvPr id="862" name="Line 17"/>
              <p:cNvSpPr/>
              <p:nvPr/>
            </p:nvSpPr>
            <p:spPr>
              <a:xfrm>
                <a:off x="4368600" y="43434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Line 18"/>
              <p:cNvSpPr/>
              <p:nvPr/>
            </p:nvSpPr>
            <p:spPr>
              <a:xfrm flipV="1">
                <a:off x="5244840" y="434340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64" name="CustomShape 19"/>
          <p:cNvSpPr/>
          <p:nvPr/>
        </p:nvSpPr>
        <p:spPr>
          <a:xfrm>
            <a:off x="3899880" y="392436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5" name="CustomShape 20"/>
          <p:cNvSpPr/>
          <p:nvPr/>
        </p:nvSpPr>
        <p:spPr>
          <a:xfrm>
            <a:off x="6113160" y="396252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extShape 1"/>
          <p:cNvSpPr txBox="1"/>
          <p:nvPr/>
        </p:nvSpPr>
        <p:spPr>
          <a:xfrm>
            <a:off x="627120" y="1644840"/>
            <a:ext cx="10136520" cy="1925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Association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1-N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one-to-many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)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association A entre deux entités  E et F est de cardinalité 1-N si une occurrence de F peut être associée à plusieurs occurrences de E et qu’une occ. de E ne peut être associée qu’à une occ. de 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687600" y="363240"/>
            <a:ext cx="7772040" cy="8377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Association binaire 1-N (one to many)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68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649A21-214D-4F50-98B2-6F3C615501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69" name="CustomShape 4"/>
          <p:cNvSpPr/>
          <p:nvPr/>
        </p:nvSpPr>
        <p:spPr>
          <a:xfrm>
            <a:off x="2971800" y="416556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5"/>
          <p:cNvSpPr/>
          <p:nvPr/>
        </p:nvSpPr>
        <p:spPr>
          <a:xfrm>
            <a:off x="7543800" y="408924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6"/>
          <p:cNvSpPr/>
          <p:nvPr/>
        </p:nvSpPr>
        <p:spPr>
          <a:xfrm>
            <a:off x="5497200" y="4241880"/>
            <a:ext cx="12754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Inscription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72" name="CustomShape 7"/>
          <p:cNvSpPr/>
          <p:nvPr/>
        </p:nvSpPr>
        <p:spPr>
          <a:xfrm>
            <a:off x="3191400" y="4206960"/>
            <a:ext cx="122364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Etudiant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73" name="CustomShape 8"/>
          <p:cNvSpPr/>
          <p:nvPr/>
        </p:nvSpPr>
        <p:spPr>
          <a:xfrm>
            <a:off x="7806600" y="4130640"/>
            <a:ext cx="145980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Formation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74" name="Line 9"/>
          <p:cNvSpPr/>
          <p:nvPr/>
        </p:nvSpPr>
        <p:spPr>
          <a:xfrm>
            <a:off x="4724280" y="447012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Line 10"/>
          <p:cNvSpPr/>
          <p:nvPr/>
        </p:nvSpPr>
        <p:spPr>
          <a:xfrm>
            <a:off x="7010280" y="447012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6" name="Group 11"/>
          <p:cNvGrpSpPr/>
          <p:nvPr/>
        </p:nvGrpSpPr>
        <p:grpSpPr>
          <a:xfrm>
            <a:off x="5257800" y="4012920"/>
            <a:ext cx="1752480" cy="914400"/>
            <a:chOff x="5257800" y="4012920"/>
            <a:chExt cx="1752480" cy="914400"/>
          </a:xfrm>
        </p:grpSpPr>
        <p:grpSp>
          <p:nvGrpSpPr>
            <p:cNvPr id="877" name="Group 12"/>
            <p:cNvGrpSpPr/>
            <p:nvPr/>
          </p:nvGrpSpPr>
          <p:grpSpPr>
            <a:xfrm>
              <a:off x="5257800" y="4012920"/>
              <a:ext cx="1752480" cy="457200"/>
              <a:chOff x="5257800" y="4012920"/>
              <a:chExt cx="1752480" cy="457200"/>
            </a:xfrm>
          </p:grpSpPr>
          <p:sp>
            <p:nvSpPr>
              <p:cNvPr id="878" name="Line 13"/>
              <p:cNvSpPr/>
              <p:nvPr/>
            </p:nvSpPr>
            <p:spPr>
              <a:xfrm flipV="1">
                <a:off x="5257800" y="401292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Line 14"/>
              <p:cNvSpPr/>
              <p:nvPr/>
            </p:nvSpPr>
            <p:spPr>
              <a:xfrm>
                <a:off x="6134040" y="401292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0" name="Group 15"/>
            <p:cNvGrpSpPr/>
            <p:nvPr/>
          </p:nvGrpSpPr>
          <p:grpSpPr>
            <a:xfrm>
              <a:off x="5257800" y="4470120"/>
              <a:ext cx="1752480" cy="457200"/>
              <a:chOff x="5257800" y="4470120"/>
              <a:chExt cx="1752480" cy="457200"/>
            </a:xfrm>
          </p:grpSpPr>
          <p:sp>
            <p:nvSpPr>
              <p:cNvPr id="881" name="Line 16"/>
              <p:cNvSpPr/>
              <p:nvPr/>
            </p:nvSpPr>
            <p:spPr>
              <a:xfrm>
                <a:off x="5257800" y="447012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Line 17"/>
              <p:cNvSpPr/>
              <p:nvPr/>
            </p:nvSpPr>
            <p:spPr>
              <a:xfrm flipV="1">
                <a:off x="6134040" y="447012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83" name="CustomShape 18"/>
          <p:cNvSpPr/>
          <p:nvPr/>
        </p:nvSpPr>
        <p:spPr>
          <a:xfrm>
            <a:off x="4789080" y="405144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4" name="CustomShape 19"/>
          <p:cNvSpPr/>
          <p:nvPr/>
        </p:nvSpPr>
        <p:spPr>
          <a:xfrm>
            <a:off x="7002000" y="4089240"/>
            <a:ext cx="504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5" name="CustomShape 20"/>
          <p:cNvSpPr/>
          <p:nvPr/>
        </p:nvSpPr>
        <p:spPr>
          <a:xfrm>
            <a:off x="1358640" y="5182560"/>
            <a:ext cx="8013600" cy="974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Un étudiant s’inscrit à une formation et une seule ,   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Une formation peut accueillir plusieurs étudiants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extShape 1"/>
          <p:cNvSpPr txBox="1"/>
          <p:nvPr/>
        </p:nvSpPr>
        <p:spPr>
          <a:xfrm>
            <a:off x="588240" y="1740960"/>
            <a:ext cx="10024200" cy="1739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Association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N-M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many-to-many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association entre deux entités  E et F est de cardinalité N-M si une occurrence de E peut être associée à plusieurs occurrences de F et réciproquement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7" name="CustomShape 2"/>
          <p:cNvSpPr/>
          <p:nvPr/>
        </p:nvSpPr>
        <p:spPr>
          <a:xfrm>
            <a:off x="2971800" y="398088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3"/>
          <p:cNvSpPr/>
          <p:nvPr/>
        </p:nvSpPr>
        <p:spPr>
          <a:xfrm>
            <a:off x="7543800" y="390456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4"/>
          <p:cNvSpPr/>
          <p:nvPr/>
        </p:nvSpPr>
        <p:spPr>
          <a:xfrm>
            <a:off x="5496840" y="4056840"/>
            <a:ext cx="13424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commande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90" name="CustomShape 5"/>
          <p:cNvSpPr/>
          <p:nvPr/>
        </p:nvSpPr>
        <p:spPr>
          <a:xfrm>
            <a:off x="3200040" y="4021920"/>
            <a:ext cx="89568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1" name="CustomShape 6"/>
          <p:cNvSpPr/>
          <p:nvPr/>
        </p:nvSpPr>
        <p:spPr>
          <a:xfrm>
            <a:off x="7838640" y="3945960"/>
            <a:ext cx="109260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Produit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2" name="Line 7"/>
          <p:cNvSpPr/>
          <p:nvPr/>
        </p:nvSpPr>
        <p:spPr>
          <a:xfrm>
            <a:off x="4724280" y="428544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Line 8"/>
          <p:cNvSpPr/>
          <p:nvPr/>
        </p:nvSpPr>
        <p:spPr>
          <a:xfrm>
            <a:off x="7010280" y="428544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4" name="Group 9"/>
          <p:cNvGrpSpPr/>
          <p:nvPr/>
        </p:nvGrpSpPr>
        <p:grpSpPr>
          <a:xfrm>
            <a:off x="5257800" y="3828240"/>
            <a:ext cx="1752480" cy="914400"/>
            <a:chOff x="5257800" y="3828240"/>
            <a:chExt cx="1752480" cy="914400"/>
          </a:xfrm>
        </p:grpSpPr>
        <p:grpSp>
          <p:nvGrpSpPr>
            <p:cNvPr id="895" name="Group 10"/>
            <p:cNvGrpSpPr/>
            <p:nvPr/>
          </p:nvGrpSpPr>
          <p:grpSpPr>
            <a:xfrm>
              <a:off x="5257800" y="3828240"/>
              <a:ext cx="1752480" cy="457200"/>
              <a:chOff x="5257800" y="3828240"/>
              <a:chExt cx="1752480" cy="457200"/>
            </a:xfrm>
          </p:grpSpPr>
          <p:sp>
            <p:nvSpPr>
              <p:cNvPr id="896" name="Line 11"/>
              <p:cNvSpPr/>
              <p:nvPr/>
            </p:nvSpPr>
            <p:spPr>
              <a:xfrm flipV="1">
                <a:off x="5257800" y="38282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Line 12"/>
              <p:cNvSpPr/>
              <p:nvPr/>
            </p:nvSpPr>
            <p:spPr>
              <a:xfrm>
                <a:off x="6134040" y="38282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8" name="Group 13"/>
            <p:cNvGrpSpPr/>
            <p:nvPr/>
          </p:nvGrpSpPr>
          <p:grpSpPr>
            <a:xfrm>
              <a:off x="5257800" y="4285440"/>
              <a:ext cx="1752480" cy="457200"/>
              <a:chOff x="5257800" y="4285440"/>
              <a:chExt cx="1752480" cy="457200"/>
            </a:xfrm>
          </p:grpSpPr>
          <p:sp>
            <p:nvSpPr>
              <p:cNvPr id="899" name="Line 14"/>
              <p:cNvSpPr/>
              <p:nvPr/>
            </p:nvSpPr>
            <p:spPr>
              <a:xfrm>
                <a:off x="5257800" y="42854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Line 15"/>
              <p:cNvSpPr/>
              <p:nvPr/>
            </p:nvSpPr>
            <p:spPr>
              <a:xfrm flipV="1">
                <a:off x="6134040" y="428544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1" name="CustomShape 16"/>
          <p:cNvSpPr/>
          <p:nvPr/>
        </p:nvSpPr>
        <p:spPr>
          <a:xfrm>
            <a:off x="4789080" y="3866400"/>
            <a:ext cx="504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2" name="CustomShape 17"/>
          <p:cNvSpPr/>
          <p:nvPr/>
        </p:nvSpPr>
        <p:spPr>
          <a:xfrm>
            <a:off x="7002360" y="3904560"/>
            <a:ext cx="5529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3" name="CustomShape 18"/>
          <p:cNvSpPr/>
          <p:nvPr/>
        </p:nvSpPr>
        <p:spPr>
          <a:xfrm>
            <a:off x="588240" y="5041080"/>
            <a:ext cx="7772040" cy="974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Un client peut commander plusieurs produits          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un produit peut être commandé par plusieurs clients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04" name="TextShape 19"/>
          <p:cNvSpPr txBox="1"/>
          <p:nvPr/>
        </p:nvSpPr>
        <p:spPr>
          <a:xfrm>
            <a:off x="588240" y="477720"/>
            <a:ext cx="8969760" cy="83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Associations binaires N-M (</a:t>
            </a:r>
            <a:r>
              <a:rPr b="0" i="1" lang="fr-FR" sz="4400" spc="-1" strike="noStrike">
                <a:solidFill>
                  <a:srgbClr val="000000"/>
                </a:solidFill>
                <a:latin typeface="Calibri Light"/>
              </a:rPr>
              <a:t>many-to-many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5" name="TextShape 20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684115-1AEF-47C1-9552-37501D1A05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63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Shape 1"/>
          <p:cNvSpPr txBox="1"/>
          <p:nvPr/>
        </p:nvSpPr>
        <p:spPr>
          <a:xfrm>
            <a:off x="10517040" y="589068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E093CD-63DB-4C7A-A014-046F1AF91CA5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63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07" name="TextShape 2"/>
          <p:cNvSpPr txBox="1"/>
          <p:nvPr/>
        </p:nvSpPr>
        <p:spPr>
          <a:xfrm>
            <a:off x="1033200" y="64440"/>
            <a:ext cx="7772040" cy="98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Exemples d’associations binaires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8" name="CustomShape 3"/>
          <p:cNvSpPr/>
          <p:nvPr/>
        </p:nvSpPr>
        <p:spPr>
          <a:xfrm>
            <a:off x="6610320" y="41824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4"/>
          <p:cNvSpPr/>
          <p:nvPr/>
        </p:nvSpPr>
        <p:spPr>
          <a:xfrm>
            <a:off x="2898720" y="3334680"/>
            <a:ext cx="1269720" cy="7329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5"/>
          <p:cNvSpPr/>
          <p:nvPr/>
        </p:nvSpPr>
        <p:spPr>
          <a:xfrm>
            <a:off x="3016800" y="3533040"/>
            <a:ext cx="10497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Personne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1" name="CustomShape 6"/>
          <p:cNvSpPr/>
          <p:nvPr/>
        </p:nvSpPr>
        <p:spPr>
          <a:xfrm>
            <a:off x="2809800" y="2907720"/>
            <a:ext cx="31536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00"/>
                </a:solidFill>
                <a:uFillTx/>
                <a:latin typeface="Calibri"/>
              </a:rPr>
              <a:t>id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12" name="CustomShape 7"/>
          <p:cNvSpPr/>
          <p:nvPr/>
        </p:nvSpPr>
        <p:spPr>
          <a:xfrm>
            <a:off x="3628440" y="2918880"/>
            <a:ext cx="51012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13" name="CustomShape 8"/>
          <p:cNvSpPr/>
          <p:nvPr/>
        </p:nvSpPr>
        <p:spPr>
          <a:xfrm>
            <a:off x="2679480" y="4168080"/>
            <a:ext cx="75096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14" name="Line 9"/>
          <p:cNvSpPr/>
          <p:nvPr/>
        </p:nvSpPr>
        <p:spPr>
          <a:xfrm>
            <a:off x="3053880" y="4079160"/>
            <a:ext cx="0" cy="1411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10"/>
          <p:cNvSpPr/>
          <p:nvPr/>
        </p:nvSpPr>
        <p:spPr>
          <a:xfrm flipV="1">
            <a:off x="2977920" y="319500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Line 11"/>
          <p:cNvSpPr/>
          <p:nvPr/>
        </p:nvSpPr>
        <p:spPr>
          <a:xfrm flipV="1">
            <a:off x="3911400" y="319500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2"/>
          <p:cNvSpPr/>
          <p:nvPr/>
        </p:nvSpPr>
        <p:spPr>
          <a:xfrm>
            <a:off x="7100640" y="35110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3"/>
          <p:cNvSpPr/>
          <p:nvPr/>
        </p:nvSpPr>
        <p:spPr>
          <a:xfrm>
            <a:off x="7046640" y="3334680"/>
            <a:ext cx="1269720" cy="7329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4"/>
          <p:cNvSpPr/>
          <p:nvPr/>
        </p:nvSpPr>
        <p:spPr>
          <a:xfrm>
            <a:off x="7691400" y="2858400"/>
            <a:ext cx="74196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marque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20" name="CustomShape 15"/>
          <p:cNvSpPr/>
          <p:nvPr/>
        </p:nvSpPr>
        <p:spPr>
          <a:xfrm>
            <a:off x="6791760" y="2842560"/>
            <a:ext cx="64908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00"/>
                </a:solidFill>
                <a:uFillTx/>
                <a:latin typeface="Calibri"/>
              </a:rPr>
              <a:t>immat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21" name="Line 16"/>
          <p:cNvSpPr/>
          <p:nvPr/>
        </p:nvSpPr>
        <p:spPr>
          <a:xfrm flipV="1">
            <a:off x="7124400" y="319500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Line 17"/>
          <p:cNvSpPr/>
          <p:nvPr/>
        </p:nvSpPr>
        <p:spPr>
          <a:xfrm flipV="1">
            <a:off x="8059320" y="319500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8"/>
          <p:cNvSpPr/>
          <p:nvPr/>
        </p:nvSpPr>
        <p:spPr>
          <a:xfrm>
            <a:off x="4871880" y="3334680"/>
            <a:ext cx="1480680" cy="840960"/>
          </a:xfrm>
          <a:prstGeom prst="diamond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Line 19"/>
          <p:cNvSpPr/>
          <p:nvPr/>
        </p:nvSpPr>
        <p:spPr>
          <a:xfrm>
            <a:off x="4204800" y="3755160"/>
            <a:ext cx="6667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Line 20"/>
          <p:cNvSpPr/>
          <p:nvPr/>
        </p:nvSpPr>
        <p:spPr>
          <a:xfrm>
            <a:off x="6352920" y="3755160"/>
            <a:ext cx="6667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21"/>
          <p:cNvSpPr/>
          <p:nvPr/>
        </p:nvSpPr>
        <p:spPr>
          <a:xfrm>
            <a:off x="5024520" y="3590280"/>
            <a:ext cx="11808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Possession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7" name="CustomShape 22"/>
          <p:cNvSpPr/>
          <p:nvPr/>
        </p:nvSpPr>
        <p:spPr>
          <a:xfrm>
            <a:off x="7319520" y="3536280"/>
            <a:ext cx="8607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Voiture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8" name="CustomShape 23"/>
          <p:cNvSpPr/>
          <p:nvPr/>
        </p:nvSpPr>
        <p:spPr>
          <a:xfrm>
            <a:off x="6648480" y="345852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9" name="CustomShape 24"/>
          <p:cNvSpPr/>
          <p:nvPr/>
        </p:nvSpPr>
        <p:spPr>
          <a:xfrm>
            <a:off x="4165920" y="3458520"/>
            <a:ext cx="4737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0" name="CustomShape 25"/>
          <p:cNvSpPr/>
          <p:nvPr/>
        </p:nvSpPr>
        <p:spPr>
          <a:xfrm>
            <a:off x="5073840" y="4246920"/>
            <a:ext cx="98892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date_achat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31" name="Line 26"/>
          <p:cNvSpPr/>
          <p:nvPr/>
        </p:nvSpPr>
        <p:spPr>
          <a:xfrm>
            <a:off x="5609880" y="4176000"/>
            <a:ext cx="0" cy="1411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27"/>
          <p:cNvSpPr/>
          <p:nvPr/>
        </p:nvSpPr>
        <p:spPr>
          <a:xfrm>
            <a:off x="6761520" y="4176000"/>
            <a:ext cx="72828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couleur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33" name="Line 28"/>
          <p:cNvSpPr/>
          <p:nvPr/>
        </p:nvSpPr>
        <p:spPr>
          <a:xfrm>
            <a:off x="7137000" y="4079160"/>
            <a:ext cx="0" cy="1411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9"/>
          <p:cNvSpPr/>
          <p:nvPr/>
        </p:nvSpPr>
        <p:spPr>
          <a:xfrm>
            <a:off x="7445520" y="5182560"/>
            <a:ext cx="7099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5" name="CustomShape 30"/>
          <p:cNvSpPr/>
          <p:nvPr/>
        </p:nvSpPr>
        <p:spPr>
          <a:xfrm>
            <a:off x="7095960" y="4971600"/>
            <a:ext cx="1306080" cy="7459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31"/>
          <p:cNvSpPr/>
          <p:nvPr/>
        </p:nvSpPr>
        <p:spPr>
          <a:xfrm>
            <a:off x="4911480" y="4926960"/>
            <a:ext cx="1390320" cy="855360"/>
          </a:xfrm>
          <a:prstGeom prst="diamond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Line 32"/>
          <p:cNvSpPr/>
          <p:nvPr/>
        </p:nvSpPr>
        <p:spPr>
          <a:xfrm flipV="1">
            <a:off x="4192200" y="5353920"/>
            <a:ext cx="727200" cy="14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Line 33"/>
          <p:cNvSpPr/>
          <p:nvPr/>
        </p:nvSpPr>
        <p:spPr>
          <a:xfrm>
            <a:off x="6302160" y="5355360"/>
            <a:ext cx="792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34"/>
          <p:cNvSpPr/>
          <p:nvPr/>
        </p:nvSpPr>
        <p:spPr>
          <a:xfrm>
            <a:off x="5260320" y="5176080"/>
            <a:ext cx="7527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Inscrit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0" name="CustomShape 35"/>
          <p:cNvSpPr/>
          <p:nvPr/>
        </p:nvSpPr>
        <p:spPr>
          <a:xfrm>
            <a:off x="3810240" y="4493520"/>
            <a:ext cx="43704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âge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1" name="CustomShape 36"/>
          <p:cNvSpPr/>
          <p:nvPr/>
        </p:nvSpPr>
        <p:spPr>
          <a:xfrm>
            <a:off x="3100320" y="5165280"/>
            <a:ext cx="9612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Etudiant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2" name="CustomShape 37"/>
          <p:cNvSpPr/>
          <p:nvPr/>
        </p:nvSpPr>
        <p:spPr>
          <a:xfrm>
            <a:off x="2923920" y="4963320"/>
            <a:ext cx="1258560" cy="744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38"/>
          <p:cNvSpPr/>
          <p:nvPr/>
        </p:nvSpPr>
        <p:spPr>
          <a:xfrm>
            <a:off x="2621520" y="5842080"/>
            <a:ext cx="51012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4" name="CustomShape 39"/>
          <p:cNvSpPr/>
          <p:nvPr/>
        </p:nvSpPr>
        <p:spPr>
          <a:xfrm>
            <a:off x="3415680" y="5824440"/>
            <a:ext cx="75096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5" name="CustomShape 40"/>
          <p:cNvSpPr/>
          <p:nvPr/>
        </p:nvSpPr>
        <p:spPr>
          <a:xfrm>
            <a:off x="2425680" y="4511160"/>
            <a:ext cx="73584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adresse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6" name="Line 41"/>
          <p:cNvSpPr/>
          <p:nvPr/>
        </p:nvSpPr>
        <p:spPr>
          <a:xfrm>
            <a:off x="3077640" y="5711040"/>
            <a:ext cx="0" cy="142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Line 42"/>
          <p:cNvSpPr/>
          <p:nvPr/>
        </p:nvSpPr>
        <p:spPr>
          <a:xfrm>
            <a:off x="3850920" y="5711040"/>
            <a:ext cx="0" cy="142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Line 43"/>
          <p:cNvSpPr/>
          <p:nvPr/>
        </p:nvSpPr>
        <p:spPr>
          <a:xfrm flipV="1">
            <a:off x="2999880" y="4820400"/>
            <a:ext cx="0" cy="142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Line 44"/>
          <p:cNvSpPr/>
          <p:nvPr/>
        </p:nvSpPr>
        <p:spPr>
          <a:xfrm flipV="1">
            <a:off x="3928680" y="4820400"/>
            <a:ext cx="0" cy="142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45"/>
          <p:cNvSpPr/>
          <p:nvPr/>
        </p:nvSpPr>
        <p:spPr>
          <a:xfrm>
            <a:off x="4997880" y="5919120"/>
            <a:ext cx="929160" cy="577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1400" spc="-1" strike="noStrike" baseline="30000">
                <a:solidFill>
                  <a:srgbClr val="000000"/>
                </a:solidFill>
                <a:latin typeface="Calibri"/>
              </a:rPr>
              <a:t>o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_groupe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951" name="Line 46"/>
          <p:cNvSpPr/>
          <p:nvPr/>
        </p:nvSpPr>
        <p:spPr>
          <a:xfrm flipV="1">
            <a:off x="5654160" y="5782320"/>
            <a:ext cx="0" cy="142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47"/>
          <p:cNvSpPr/>
          <p:nvPr/>
        </p:nvSpPr>
        <p:spPr>
          <a:xfrm>
            <a:off x="7385400" y="5919120"/>
            <a:ext cx="69480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00"/>
                </a:solidFill>
                <a:uFillTx/>
                <a:latin typeface="Calibri"/>
              </a:rPr>
              <a:t>intitulé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53" name="Line 48"/>
          <p:cNvSpPr/>
          <p:nvPr/>
        </p:nvSpPr>
        <p:spPr>
          <a:xfrm flipV="1">
            <a:off x="7886520" y="5720400"/>
            <a:ext cx="0" cy="142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49"/>
          <p:cNvSpPr/>
          <p:nvPr/>
        </p:nvSpPr>
        <p:spPr>
          <a:xfrm>
            <a:off x="2898720" y="1728000"/>
            <a:ext cx="1269720" cy="7329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50"/>
          <p:cNvSpPr/>
          <p:nvPr/>
        </p:nvSpPr>
        <p:spPr>
          <a:xfrm>
            <a:off x="3016800" y="1926720"/>
            <a:ext cx="10497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Personne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6" name="CustomShape 51"/>
          <p:cNvSpPr/>
          <p:nvPr/>
        </p:nvSpPr>
        <p:spPr>
          <a:xfrm>
            <a:off x="2811600" y="1301040"/>
            <a:ext cx="78300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00"/>
                </a:solidFill>
                <a:uFillTx/>
                <a:latin typeface="Calibri"/>
              </a:rPr>
              <a:t>no_sécu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57" name="CustomShape 52"/>
          <p:cNvSpPr/>
          <p:nvPr/>
        </p:nvSpPr>
        <p:spPr>
          <a:xfrm>
            <a:off x="3628440" y="1312200"/>
            <a:ext cx="51012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58" name="CustomShape 53"/>
          <p:cNvSpPr/>
          <p:nvPr/>
        </p:nvSpPr>
        <p:spPr>
          <a:xfrm>
            <a:off x="2679480" y="2561760"/>
            <a:ext cx="75096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59" name="Line 54"/>
          <p:cNvSpPr/>
          <p:nvPr/>
        </p:nvSpPr>
        <p:spPr>
          <a:xfrm>
            <a:off x="3053880" y="2472480"/>
            <a:ext cx="0" cy="1414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Line 55"/>
          <p:cNvSpPr/>
          <p:nvPr/>
        </p:nvSpPr>
        <p:spPr>
          <a:xfrm flipV="1">
            <a:off x="2976120" y="158832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Line 56"/>
          <p:cNvSpPr/>
          <p:nvPr/>
        </p:nvSpPr>
        <p:spPr>
          <a:xfrm flipV="1">
            <a:off x="3911400" y="158832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57"/>
          <p:cNvSpPr/>
          <p:nvPr/>
        </p:nvSpPr>
        <p:spPr>
          <a:xfrm>
            <a:off x="7099200" y="190440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58"/>
          <p:cNvSpPr/>
          <p:nvPr/>
        </p:nvSpPr>
        <p:spPr>
          <a:xfrm>
            <a:off x="7045200" y="1728000"/>
            <a:ext cx="1734840" cy="7329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59"/>
          <p:cNvSpPr/>
          <p:nvPr/>
        </p:nvSpPr>
        <p:spPr>
          <a:xfrm>
            <a:off x="7831440" y="1252080"/>
            <a:ext cx="90036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00"/>
                </a:solidFill>
                <a:uFillTx/>
                <a:latin typeface="Calibri"/>
              </a:rPr>
              <a:t>no_feuille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65" name="CustomShape 60"/>
          <p:cNvSpPr/>
          <p:nvPr/>
        </p:nvSpPr>
        <p:spPr>
          <a:xfrm>
            <a:off x="6796800" y="1235880"/>
            <a:ext cx="110160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date_édition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66" name="Line 61"/>
          <p:cNvSpPr/>
          <p:nvPr/>
        </p:nvSpPr>
        <p:spPr>
          <a:xfrm flipV="1">
            <a:off x="7124400" y="158832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Line 62"/>
          <p:cNvSpPr/>
          <p:nvPr/>
        </p:nvSpPr>
        <p:spPr>
          <a:xfrm flipV="1">
            <a:off x="8059320" y="1588320"/>
            <a:ext cx="0" cy="139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63"/>
          <p:cNvSpPr/>
          <p:nvPr/>
        </p:nvSpPr>
        <p:spPr>
          <a:xfrm>
            <a:off x="4871880" y="1728000"/>
            <a:ext cx="1480680" cy="840960"/>
          </a:xfrm>
          <a:prstGeom prst="diamond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Line 64"/>
          <p:cNvSpPr/>
          <p:nvPr/>
        </p:nvSpPr>
        <p:spPr>
          <a:xfrm>
            <a:off x="4204800" y="2148840"/>
            <a:ext cx="6667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Line 65"/>
          <p:cNvSpPr/>
          <p:nvPr/>
        </p:nvSpPr>
        <p:spPr>
          <a:xfrm>
            <a:off x="6352920" y="2148840"/>
            <a:ext cx="6667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66"/>
          <p:cNvSpPr/>
          <p:nvPr/>
        </p:nvSpPr>
        <p:spPr>
          <a:xfrm>
            <a:off x="5259240" y="1983600"/>
            <a:ext cx="7585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Reçoit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2" name="CustomShape 67"/>
          <p:cNvSpPr/>
          <p:nvPr/>
        </p:nvSpPr>
        <p:spPr>
          <a:xfrm>
            <a:off x="7217280" y="1929960"/>
            <a:ext cx="14353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FeuilleImpôts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3" name="CustomShape 68"/>
          <p:cNvSpPr/>
          <p:nvPr/>
        </p:nvSpPr>
        <p:spPr>
          <a:xfrm>
            <a:off x="6648480" y="185184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4" name="CustomShape 69"/>
          <p:cNvSpPr/>
          <p:nvPr/>
        </p:nvSpPr>
        <p:spPr>
          <a:xfrm>
            <a:off x="4164120" y="183780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5" name="CustomShape 70"/>
          <p:cNvSpPr/>
          <p:nvPr/>
        </p:nvSpPr>
        <p:spPr>
          <a:xfrm>
            <a:off x="6763320" y="2569680"/>
            <a:ext cx="80280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montant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6" name="Line 71"/>
          <p:cNvSpPr/>
          <p:nvPr/>
        </p:nvSpPr>
        <p:spPr>
          <a:xfrm>
            <a:off x="7137000" y="2472480"/>
            <a:ext cx="0" cy="1414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72"/>
          <p:cNvSpPr/>
          <p:nvPr/>
        </p:nvSpPr>
        <p:spPr>
          <a:xfrm>
            <a:off x="2068200" y="5174640"/>
            <a:ext cx="69768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00"/>
                </a:solidFill>
                <a:uFillTx/>
                <a:latin typeface="Calibri"/>
              </a:rPr>
              <a:t>no_étu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8" name="Line 73"/>
          <p:cNvSpPr/>
          <p:nvPr/>
        </p:nvSpPr>
        <p:spPr>
          <a:xfrm>
            <a:off x="2788920" y="5338080"/>
            <a:ext cx="1350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74"/>
          <p:cNvSpPr/>
          <p:nvPr/>
        </p:nvSpPr>
        <p:spPr>
          <a:xfrm>
            <a:off x="4177080" y="5044320"/>
            <a:ext cx="4737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1,n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80" name="CustomShape 75"/>
          <p:cNvSpPr/>
          <p:nvPr/>
        </p:nvSpPr>
        <p:spPr>
          <a:xfrm>
            <a:off x="6656760" y="5020560"/>
            <a:ext cx="4737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TextShape 1"/>
          <p:cNvSpPr txBox="1"/>
          <p:nvPr/>
        </p:nvSpPr>
        <p:spPr>
          <a:xfrm>
            <a:off x="27622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B58278-DE50-480A-A74B-93C5AE851A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82" name="TextShape 2"/>
          <p:cNvSpPr txBox="1"/>
          <p:nvPr/>
        </p:nvSpPr>
        <p:spPr>
          <a:xfrm>
            <a:off x="196200" y="381960"/>
            <a:ext cx="7306560" cy="797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Association unaire (réflexive)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3" name="TextShape 3"/>
          <p:cNvSpPr txBox="1"/>
          <p:nvPr/>
        </p:nvSpPr>
        <p:spPr>
          <a:xfrm>
            <a:off x="-39600" y="1736280"/>
            <a:ext cx="12324240" cy="1443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Une association unaire est une association reliant une entité à elle-même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Nécessité de nommer les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rôles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pour ce type d’associations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4" name="Group 4"/>
          <p:cNvGrpSpPr/>
          <p:nvPr/>
        </p:nvGrpSpPr>
        <p:grpSpPr>
          <a:xfrm>
            <a:off x="6070320" y="3375360"/>
            <a:ext cx="2166840" cy="2746440"/>
            <a:chOff x="6070320" y="3375360"/>
            <a:chExt cx="2166840" cy="2746440"/>
          </a:xfrm>
        </p:grpSpPr>
        <p:grpSp>
          <p:nvGrpSpPr>
            <p:cNvPr id="985" name="Group 5"/>
            <p:cNvGrpSpPr/>
            <p:nvPr/>
          </p:nvGrpSpPr>
          <p:grpSpPr>
            <a:xfrm>
              <a:off x="6262200" y="3375360"/>
              <a:ext cx="1669680" cy="1238040"/>
              <a:chOff x="6262200" y="3375360"/>
              <a:chExt cx="1669680" cy="1238040"/>
            </a:xfrm>
          </p:grpSpPr>
          <p:sp>
            <p:nvSpPr>
              <p:cNvPr id="986" name="CustomShape 6"/>
              <p:cNvSpPr/>
              <p:nvPr/>
            </p:nvSpPr>
            <p:spPr>
              <a:xfrm>
                <a:off x="6432120" y="3816720"/>
                <a:ext cx="1306080" cy="796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CustomShape 7"/>
              <p:cNvSpPr/>
              <p:nvPr/>
            </p:nvSpPr>
            <p:spPr>
              <a:xfrm>
                <a:off x="6553080" y="4032720"/>
                <a:ext cx="104976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Personne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988" name="CustomShape 8"/>
              <p:cNvSpPr/>
              <p:nvPr/>
            </p:nvSpPr>
            <p:spPr>
              <a:xfrm>
                <a:off x="6262200" y="3375360"/>
                <a:ext cx="3153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id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989" name="CustomShape 9"/>
              <p:cNvSpPr/>
              <p:nvPr/>
            </p:nvSpPr>
            <p:spPr>
              <a:xfrm>
                <a:off x="6655320" y="3375360"/>
                <a:ext cx="51012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990" name="Line 10"/>
              <p:cNvSpPr/>
              <p:nvPr/>
            </p:nvSpPr>
            <p:spPr>
              <a:xfrm flipV="1">
                <a:off x="6512760" y="3664440"/>
                <a:ext cx="0" cy="1522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Line 11"/>
              <p:cNvSpPr/>
              <p:nvPr/>
            </p:nvSpPr>
            <p:spPr>
              <a:xfrm flipV="1">
                <a:off x="7035120" y="3664440"/>
                <a:ext cx="0" cy="1522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CustomShape 12"/>
              <p:cNvSpPr/>
              <p:nvPr/>
            </p:nvSpPr>
            <p:spPr>
              <a:xfrm>
                <a:off x="7180920" y="3375360"/>
                <a:ext cx="7509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prénom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993" name="Line 13"/>
              <p:cNvSpPr/>
              <p:nvPr/>
            </p:nvSpPr>
            <p:spPr>
              <a:xfrm flipV="1">
                <a:off x="7558920" y="3664440"/>
                <a:ext cx="0" cy="1522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4" name="Group 14"/>
            <p:cNvGrpSpPr/>
            <p:nvPr/>
          </p:nvGrpSpPr>
          <p:grpSpPr>
            <a:xfrm>
              <a:off x="6377760" y="5245560"/>
              <a:ext cx="1371600" cy="876240"/>
              <a:chOff x="6377760" y="5245560"/>
              <a:chExt cx="1371600" cy="876240"/>
            </a:xfrm>
          </p:grpSpPr>
          <p:sp>
            <p:nvSpPr>
              <p:cNvPr id="995" name="Line 15"/>
              <p:cNvSpPr/>
              <p:nvPr/>
            </p:nvSpPr>
            <p:spPr>
              <a:xfrm flipV="1">
                <a:off x="6377760" y="5245560"/>
                <a:ext cx="685800" cy="438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Line 16"/>
              <p:cNvSpPr/>
              <p:nvPr/>
            </p:nvSpPr>
            <p:spPr>
              <a:xfrm flipH="1" flipV="1">
                <a:off x="7063560" y="5256360"/>
                <a:ext cx="685800" cy="4384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Line 17"/>
              <p:cNvSpPr/>
              <p:nvPr/>
            </p:nvSpPr>
            <p:spPr>
              <a:xfrm>
                <a:off x="6377760" y="5683680"/>
                <a:ext cx="685800" cy="438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Line 18"/>
              <p:cNvSpPr/>
              <p:nvPr/>
            </p:nvSpPr>
            <p:spPr>
              <a:xfrm flipH="1">
                <a:off x="7063560" y="5683680"/>
                <a:ext cx="685800" cy="438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9" name="CustomShape 19"/>
            <p:cNvSpPr/>
            <p:nvPr/>
          </p:nvSpPr>
          <p:spPr>
            <a:xfrm>
              <a:off x="6531120" y="5478840"/>
              <a:ext cx="9172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Filiation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00" name="Line 20"/>
            <p:cNvSpPr/>
            <p:nvPr/>
          </p:nvSpPr>
          <p:spPr>
            <a:xfrm>
              <a:off x="7463880" y="4616640"/>
              <a:ext cx="0" cy="8859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21"/>
            <p:cNvSpPr/>
            <p:nvPr/>
          </p:nvSpPr>
          <p:spPr>
            <a:xfrm>
              <a:off x="6264720" y="4622400"/>
              <a:ext cx="4737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0,n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02" name="CustomShape 22"/>
            <p:cNvSpPr/>
            <p:nvPr/>
          </p:nvSpPr>
          <p:spPr>
            <a:xfrm>
              <a:off x="7475400" y="4620240"/>
              <a:ext cx="469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0,1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03" name="CustomShape 23"/>
            <p:cNvSpPr/>
            <p:nvPr/>
          </p:nvSpPr>
          <p:spPr>
            <a:xfrm>
              <a:off x="6070320" y="4900320"/>
              <a:ext cx="6076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père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04" name="CustomShape 24"/>
            <p:cNvSpPr/>
            <p:nvPr/>
          </p:nvSpPr>
          <p:spPr>
            <a:xfrm>
              <a:off x="7434360" y="4905000"/>
              <a:ext cx="8028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enfant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005" name="Group 25"/>
          <p:cNvGrpSpPr/>
          <p:nvPr/>
        </p:nvGrpSpPr>
        <p:grpSpPr>
          <a:xfrm>
            <a:off x="2163600" y="3395520"/>
            <a:ext cx="1669320" cy="1238040"/>
            <a:chOff x="2163600" y="3395520"/>
            <a:chExt cx="1669320" cy="1238040"/>
          </a:xfrm>
        </p:grpSpPr>
        <p:sp>
          <p:nvSpPr>
            <p:cNvPr id="1006" name="CustomShape 26"/>
            <p:cNvSpPr/>
            <p:nvPr/>
          </p:nvSpPr>
          <p:spPr>
            <a:xfrm>
              <a:off x="2333160" y="3836880"/>
              <a:ext cx="1306080" cy="796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7"/>
            <p:cNvSpPr/>
            <p:nvPr/>
          </p:nvSpPr>
          <p:spPr>
            <a:xfrm>
              <a:off x="2454120" y="4052520"/>
              <a:ext cx="10497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08" name="CustomShape 28"/>
            <p:cNvSpPr/>
            <p:nvPr/>
          </p:nvSpPr>
          <p:spPr>
            <a:xfrm>
              <a:off x="2163600" y="3395520"/>
              <a:ext cx="31536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 u="sng">
                  <a:solidFill>
                    <a:srgbClr val="000000"/>
                  </a:solidFill>
                  <a:uFillTx/>
                  <a:latin typeface="Calibri"/>
                </a:rPr>
                <a:t>id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09" name="CustomShape 29"/>
            <p:cNvSpPr/>
            <p:nvPr/>
          </p:nvSpPr>
          <p:spPr>
            <a:xfrm>
              <a:off x="2556360" y="3395520"/>
              <a:ext cx="51012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nom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10" name="Line 30"/>
            <p:cNvSpPr/>
            <p:nvPr/>
          </p:nvSpPr>
          <p:spPr>
            <a:xfrm flipV="1">
              <a:off x="2414160" y="368424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Line 31"/>
            <p:cNvSpPr/>
            <p:nvPr/>
          </p:nvSpPr>
          <p:spPr>
            <a:xfrm flipV="1">
              <a:off x="2936160" y="368424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32"/>
            <p:cNvSpPr/>
            <p:nvPr/>
          </p:nvSpPr>
          <p:spPr>
            <a:xfrm>
              <a:off x="3081960" y="3395520"/>
              <a:ext cx="75096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prénom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13" name="Line 33"/>
            <p:cNvSpPr/>
            <p:nvPr/>
          </p:nvSpPr>
          <p:spPr>
            <a:xfrm flipV="1">
              <a:off x="3460320" y="368424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4" name="Group 34"/>
          <p:cNvGrpSpPr/>
          <p:nvPr/>
        </p:nvGrpSpPr>
        <p:grpSpPr>
          <a:xfrm>
            <a:off x="2300400" y="5297040"/>
            <a:ext cx="1371600" cy="876600"/>
            <a:chOff x="2300400" y="5297040"/>
            <a:chExt cx="1371600" cy="876600"/>
          </a:xfrm>
        </p:grpSpPr>
        <p:sp>
          <p:nvSpPr>
            <p:cNvPr id="1015" name="Line 35"/>
            <p:cNvSpPr/>
            <p:nvPr/>
          </p:nvSpPr>
          <p:spPr>
            <a:xfrm flipV="1">
              <a:off x="2300400" y="5297040"/>
              <a:ext cx="685800" cy="438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Line 36"/>
            <p:cNvSpPr/>
            <p:nvPr/>
          </p:nvSpPr>
          <p:spPr>
            <a:xfrm flipH="1" flipV="1">
              <a:off x="2986200" y="5297040"/>
              <a:ext cx="685800" cy="438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Line 37"/>
            <p:cNvSpPr/>
            <p:nvPr/>
          </p:nvSpPr>
          <p:spPr>
            <a:xfrm>
              <a:off x="2300400" y="5735520"/>
              <a:ext cx="685800" cy="4381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Line 38"/>
            <p:cNvSpPr/>
            <p:nvPr/>
          </p:nvSpPr>
          <p:spPr>
            <a:xfrm flipH="1">
              <a:off x="2986200" y="5735520"/>
              <a:ext cx="685800" cy="4381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9" name="CustomShape 39"/>
          <p:cNvSpPr/>
          <p:nvPr/>
        </p:nvSpPr>
        <p:spPr>
          <a:xfrm>
            <a:off x="2431440" y="5499000"/>
            <a:ext cx="946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Mariage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0" name="Line 40"/>
          <p:cNvSpPr/>
          <p:nvPr/>
        </p:nvSpPr>
        <p:spPr>
          <a:xfrm>
            <a:off x="2671920" y="4627080"/>
            <a:ext cx="0" cy="8859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Line 41"/>
          <p:cNvSpPr/>
          <p:nvPr/>
        </p:nvSpPr>
        <p:spPr>
          <a:xfrm>
            <a:off x="3364920" y="4636800"/>
            <a:ext cx="0" cy="885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42"/>
          <p:cNvSpPr/>
          <p:nvPr/>
        </p:nvSpPr>
        <p:spPr>
          <a:xfrm>
            <a:off x="2081160" y="463032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3" name="CustomShape 43"/>
          <p:cNvSpPr/>
          <p:nvPr/>
        </p:nvSpPr>
        <p:spPr>
          <a:xfrm>
            <a:off x="3376440" y="4640040"/>
            <a:ext cx="4690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4" name="CustomShape 44"/>
          <p:cNvSpPr/>
          <p:nvPr/>
        </p:nvSpPr>
        <p:spPr>
          <a:xfrm>
            <a:off x="1540080" y="4900320"/>
            <a:ext cx="1062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0000"/>
                </a:solidFill>
                <a:latin typeface="Calibri"/>
              </a:rPr>
              <a:t>conjoint1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5" name="CustomShape 45"/>
          <p:cNvSpPr/>
          <p:nvPr/>
        </p:nvSpPr>
        <p:spPr>
          <a:xfrm>
            <a:off x="3336480" y="4889160"/>
            <a:ext cx="1062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0000"/>
                </a:solidFill>
                <a:latin typeface="Calibri"/>
              </a:rPr>
              <a:t>conjoint2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26" name="Line 46"/>
          <p:cNvSpPr/>
          <p:nvPr/>
        </p:nvSpPr>
        <p:spPr>
          <a:xfrm flipH="1">
            <a:off x="6768360" y="4613400"/>
            <a:ext cx="1800" cy="8398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Shape 1"/>
          <p:cNvSpPr txBox="1"/>
          <p:nvPr/>
        </p:nvSpPr>
        <p:spPr>
          <a:xfrm>
            <a:off x="1132020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0BFB001-77C6-4944-BA31-9DF7FA94766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28" name="CustomShape 2"/>
          <p:cNvSpPr/>
          <p:nvPr/>
        </p:nvSpPr>
        <p:spPr>
          <a:xfrm>
            <a:off x="260280" y="1397160"/>
            <a:ext cx="11593080" cy="29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entité faible est une entité sans identifiant propre</a:t>
            </a:r>
            <a:endParaRPr b="0" lang="fr-FR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Dépendance d’existence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: u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ne occurrence d’une entité faible n’existe qu’en référence à une occurrence d’une autre entité dite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entité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identifiante</a:t>
            </a:r>
            <a:endParaRPr b="0" lang="fr-FR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L’association qui les unit est dite association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identifiante</a:t>
            </a:r>
            <a:endParaRPr b="0" lang="fr-FR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L’entité faible a une cardinalité (1,1) sur son association identifiante et possède un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identifiant relatif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(R)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29" name="CustomShape 3"/>
          <p:cNvSpPr/>
          <p:nvPr/>
        </p:nvSpPr>
        <p:spPr>
          <a:xfrm>
            <a:off x="275760" y="342720"/>
            <a:ext cx="7772040" cy="8978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Entité faible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30" name="CustomShape 4"/>
          <p:cNvSpPr/>
          <p:nvPr/>
        </p:nvSpPr>
        <p:spPr>
          <a:xfrm>
            <a:off x="1899720" y="5891400"/>
            <a:ext cx="68526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Exemplaire est une entité faible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numEx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permet d’identifier un exemplaire relativement à un Ouvrage.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Si un ouvrage est supprimé, il faut supprimer ses exemplaires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031" name="Group 5"/>
          <p:cNvGrpSpPr/>
          <p:nvPr/>
        </p:nvGrpSpPr>
        <p:grpSpPr>
          <a:xfrm>
            <a:off x="480960" y="4402800"/>
            <a:ext cx="6949800" cy="1323720"/>
            <a:chOff x="480960" y="4402800"/>
            <a:chExt cx="6949800" cy="1323720"/>
          </a:xfrm>
        </p:grpSpPr>
        <p:sp>
          <p:nvSpPr>
            <p:cNvPr id="1032" name="CustomShape 6"/>
            <p:cNvSpPr/>
            <p:nvPr/>
          </p:nvSpPr>
          <p:spPr>
            <a:xfrm>
              <a:off x="648720" y="4843800"/>
              <a:ext cx="1306080" cy="796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7"/>
            <p:cNvSpPr/>
            <p:nvPr/>
          </p:nvSpPr>
          <p:spPr>
            <a:xfrm>
              <a:off x="770400" y="5059800"/>
              <a:ext cx="9597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Ouvrage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34" name="CustomShape 8"/>
            <p:cNvSpPr/>
            <p:nvPr/>
          </p:nvSpPr>
          <p:spPr>
            <a:xfrm>
              <a:off x="480960" y="4402800"/>
              <a:ext cx="71892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 u="sng">
                  <a:solidFill>
                    <a:srgbClr val="000000"/>
                  </a:solidFill>
                  <a:uFillTx/>
                  <a:latin typeface="Calibri"/>
                </a:rPr>
                <a:t>numOu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35" name="CustomShape 9"/>
            <p:cNvSpPr/>
            <p:nvPr/>
          </p:nvSpPr>
          <p:spPr>
            <a:xfrm>
              <a:off x="1127520" y="4416840"/>
              <a:ext cx="48744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titre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36" name="Line 10"/>
            <p:cNvSpPr/>
            <p:nvPr/>
          </p:nvSpPr>
          <p:spPr>
            <a:xfrm flipV="1">
              <a:off x="729720" y="469152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Line 11"/>
            <p:cNvSpPr/>
            <p:nvPr/>
          </p:nvSpPr>
          <p:spPr>
            <a:xfrm flipV="1">
              <a:off x="1251720" y="469152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12"/>
            <p:cNvSpPr/>
            <p:nvPr/>
          </p:nvSpPr>
          <p:spPr>
            <a:xfrm>
              <a:off x="1509120" y="4416840"/>
              <a:ext cx="70524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éditeur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39" name="Line 13"/>
            <p:cNvSpPr/>
            <p:nvPr/>
          </p:nvSpPr>
          <p:spPr>
            <a:xfrm flipV="1">
              <a:off x="1775880" y="469152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14"/>
            <p:cNvSpPr/>
            <p:nvPr/>
          </p:nvSpPr>
          <p:spPr>
            <a:xfrm>
              <a:off x="1939680" y="4941360"/>
              <a:ext cx="4737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1,n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41" name="CustomShape 15"/>
            <p:cNvSpPr/>
            <p:nvPr/>
          </p:nvSpPr>
          <p:spPr>
            <a:xfrm>
              <a:off x="4560840" y="4896720"/>
              <a:ext cx="7866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1,1 (</a:t>
              </a: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42" name="CustomShape 16"/>
            <p:cNvSpPr/>
            <p:nvPr/>
          </p:nvSpPr>
          <p:spPr>
            <a:xfrm>
              <a:off x="5427000" y="5013720"/>
              <a:ext cx="12067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Exemplaire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43" name="CustomShape 17"/>
            <p:cNvSpPr/>
            <p:nvPr/>
          </p:nvSpPr>
          <p:spPr>
            <a:xfrm>
              <a:off x="5282640" y="4520880"/>
              <a:ext cx="67320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 u="sng">
                  <a:solidFill>
                    <a:srgbClr val="000000"/>
                  </a:solidFill>
                  <a:uFillTx/>
                  <a:latin typeface="Calibri"/>
                </a:rPr>
                <a:t>numEx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44" name="CustomShape 18"/>
            <p:cNvSpPr/>
            <p:nvPr/>
          </p:nvSpPr>
          <p:spPr>
            <a:xfrm>
              <a:off x="6161400" y="4547520"/>
              <a:ext cx="91872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dateAchat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45" name="Line 19"/>
            <p:cNvSpPr/>
            <p:nvPr/>
          </p:nvSpPr>
          <p:spPr>
            <a:xfrm flipV="1">
              <a:off x="5524920" y="480960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Line 20"/>
            <p:cNvSpPr/>
            <p:nvPr/>
          </p:nvSpPr>
          <p:spPr>
            <a:xfrm flipV="1">
              <a:off x="6543000" y="4836240"/>
              <a:ext cx="0" cy="152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21"/>
            <p:cNvSpPr/>
            <p:nvPr/>
          </p:nvSpPr>
          <p:spPr>
            <a:xfrm>
              <a:off x="7246800" y="4462920"/>
              <a:ext cx="183960" cy="30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22"/>
            <p:cNvSpPr/>
            <p:nvPr/>
          </p:nvSpPr>
          <p:spPr>
            <a:xfrm>
              <a:off x="2957040" y="5051880"/>
              <a:ext cx="12081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matérialise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49" name="Line 23"/>
            <p:cNvSpPr/>
            <p:nvPr/>
          </p:nvSpPr>
          <p:spPr>
            <a:xfrm>
              <a:off x="1961640" y="5248440"/>
              <a:ext cx="864000" cy="176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Line 24"/>
            <p:cNvSpPr/>
            <p:nvPr/>
          </p:nvSpPr>
          <p:spPr>
            <a:xfrm>
              <a:off x="4221360" y="5231160"/>
              <a:ext cx="1197720" cy="165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25"/>
            <p:cNvSpPr/>
            <p:nvPr/>
          </p:nvSpPr>
          <p:spPr>
            <a:xfrm>
              <a:off x="2825640" y="4736160"/>
              <a:ext cx="1395360" cy="9903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6"/>
            <p:cNvSpPr/>
            <p:nvPr/>
          </p:nvSpPr>
          <p:spPr>
            <a:xfrm>
              <a:off x="5419080" y="5002920"/>
              <a:ext cx="1230120" cy="489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extShape 1"/>
          <p:cNvSpPr txBox="1"/>
          <p:nvPr/>
        </p:nvSpPr>
        <p:spPr>
          <a:xfrm>
            <a:off x="922392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1038EC-FADE-470B-B2CF-E5A26AD3DCD6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65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54" name="TextShape 2"/>
          <p:cNvSpPr txBox="1"/>
          <p:nvPr/>
        </p:nvSpPr>
        <p:spPr>
          <a:xfrm>
            <a:off x="391680" y="324720"/>
            <a:ext cx="9182880" cy="951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Spécialisation d'entité (relation d'héritage)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55" name="Group 3"/>
          <p:cNvGrpSpPr/>
          <p:nvPr/>
        </p:nvGrpSpPr>
        <p:grpSpPr>
          <a:xfrm>
            <a:off x="1092960" y="3861000"/>
            <a:ext cx="8979120" cy="2711880"/>
            <a:chOff x="1092960" y="3861000"/>
            <a:chExt cx="8979120" cy="2711880"/>
          </a:xfrm>
        </p:grpSpPr>
        <p:sp>
          <p:nvSpPr>
            <p:cNvPr id="1056" name="CustomShape 4"/>
            <p:cNvSpPr/>
            <p:nvPr/>
          </p:nvSpPr>
          <p:spPr>
            <a:xfrm>
              <a:off x="1092960" y="5740920"/>
              <a:ext cx="961200" cy="364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Etudiant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57" name="CustomShape 5"/>
            <p:cNvSpPr/>
            <p:nvPr/>
          </p:nvSpPr>
          <p:spPr>
            <a:xfrm>
              <a:off x="2309040" y="5723280"/>
              <a:ext cx="1200600" cy="364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Enseignant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58" name="CustomShape 6"/>
            <p:cNvSpPr/>
            <p:nvPr/>
          </p:nvSpPr>
          <p:spPr>
            <a:xfrm>
              <a:off x="1571040" y="4482720"/>
              <a:ext cx="1185840" cy="364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59" name="Line 7"/>
            <p:cNvSpPr/>
            <p:nvPr/>
          </p:nvSpPr>
          <p:spPr>
            <a:xfrm flipH="1" flipV="1">
              <a:off x="1426680" y="4298040"/>
              <a:ext cx="171720" cy="171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Line 8"/>
            <p:cNvSpPr/>
            <p:nvPr/>
          </p:nvSpPr>
          <p:spPr>
            <a:xfrm flipV="1">
              <a:off x="1922040" y="4259880"/>
              <a:ext cx="0" cy="2001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Line 9"/>
            <p:cNvSpPr/>
            <p:nvPr/>
          </p:nvSpPr>
          <p:spPr>
            <a:xfrm flipV="1">
              <a:off x="2322000" y="4269600"/>
              <a:ext cx="0" cy="1998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10"/>
            <p:cNvSpPr/>
            <p:nvPr/>
          </p:nvSpPr>
          <p:spPr>
            <a:xfrm>
              <a:off x="1211040" y="3992040"/>
              <a:ext cx="435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#id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063" name="CustomShape 11"/>
            <p:cNvSpPr/>
            <p:nvPr/>
          </p:nvSpPr>
          <p:spPr>
            <a:xfrm>
              <a:off x="1590120" y="3992040"/>
              <a:ext cx="55584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nom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064" name="CustomShape 12"/>
            <p:cNvSpPr/>
            <p:nvPr/>
          </p:nvSpPr>
          <p:spPr>
            <a:xfrm>
              <a:off x="2087280" y="3992040"/>
              <a:ext cx="83196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prénom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065" name="Line 13"/>
            <p:cNvSpPr/>
            <p:nvPr/>
          </p:nvSpPr>
          <p:spPr>
            <a:xfrm flipV="1">
              <a:off x="2712600" y="4278960"/>
              <a:ext cx="123840" cy="1810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14"/>
            <p:cNvSpPr/>
            <p:nvPr/>
          </p:nvSpPr>
          <p:spPr>
            <a:xfrm>
              <a:off x="2896560" y="3992040"/>
              <a:ext cx="8136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adresse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067" name="CustomShape 15"/>
            <p:cNvSpPr/>
            <p:nvPr/>
          </p:nvSpPr>
          <p:spPr>
            <a:xfrm>
              <a:off x="1175760" y="6212520"/>
              <a:ext cx="72972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ff0000"/>
                  </a:solidFill>
                  <a:latin typeface="Calibri"/>
                </a:rPr>
                <a:t>niveau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068" name="Line 16"/>
            <p:cNvSpPr/>
            <p:nvPr/>
          </p:nvSpPr>
          <p:spPr>
            <a:xfrm flipV="1">
              <a:off x="2881800" y="6093360"/>
              <a:ext cx="0" cy="1998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17"/>
            <p:cNvSpPr/>
            <p:nvPr/>
          </p:nvSpPr>
          <p:spPr>
            <a:xfrm>
              <a:off x="2565000" y="6239160"/>
              <a:ext cx="64908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ff0000"/>
                  </a:solidFill>
                  <a:latin typeface="Calibri"/>
                </a:rPr>
                <a:t>grade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070" name="Line 18"/>
            <p:cNvSpPr/>
            <p:nvPr/>
          </p:nvSpPr>
          <p:spPr>
            <a:xfrm flipV="1">
              <a:off x="1426680" y="5415480"/>
              <a:ext cx="732600" cy="313920"/>
            </a:xfrm>
            <a:prstGeom prst="line">
              <a:avLst/>
            </a:prstGeom>
            <a:ln w="1905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Line 19"/>
            <p:cNvSpPr/>
            <p:nvPr/>
          </p:nvSpPr>
          <p:spPr>
            <a:xfrm flipH="1" flipV="1">
              <a:off x="2304000" y="5415480"/>
              <a:ext cx="621360" cy="306360"/>
            </a:xfrm>
            <a:prstGeom prst="line">
              <a:avLst/>
            </a:prstGeom>
            <a:ln w="1905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20"/>
            <p:cNvSpPr/>
            <p:nvPr/>
          </p:nvSpPr>
          <p:spPr>
            <a:xfrm>
              <a:off x="1961280" y="5195520"/>
              <a:ext cx="541080" cy="2084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1"/>
            <p:cNvSpPr/>
            <p:nvPr/>
          </p:nvSpPr>
          <p:spPr>
            <a:xfrm flipV="1">
              <a:off x="2232000" y="4822920"/>
              <a:ext cx="1008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Line 22"/>
            <p:cNvSpPr/>
            <p:nvPr/>
          </p:nvSpPr>
          <p:spPr>
            <a:xfrm flipV="1">
              <a:off x="1551600" y="6121440"/>
              <a:ext cx="0" cy="1998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3"/>
            <p:cNvSpPr/>
            <p:nvPr/>
          </p:nvSpPr>
          <p:spPr>
            <a:xfrm>
              <a:off x="3917520" y="5234400"/>
              <a:ext cx="1897200" cy="364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Technicien_réseau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76" name="CustomShape 24"/>
            <p:cNvSpPr/>
            <p:nvPr/>
          </p:nvSpPr>
          <p:spPr>
            <a:xfrm>
              <a:off x="6044760" y="5225400"/>
              <a:ext cx="1279800" cy="364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Chef_projet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77" name="CustomShape 25"/>
            <p:cNvSpPr/>
            <p:nvPr/>
          </p:nvSpPr>
          <p:spPr>
            <a:xfrm>
              <a:off x="4748040" y="3976200"/>
              <a:ext cx="1675800" cy="364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Informaticien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78" name="Line 26"/>
            <p:cNvSpPr/>
            <p:nvPr/>
          </p:nvSpPr>
          <p:spPr>
            <a:xfrm flipV="1">
              <a:off x="4963680" y="4906800"/>
              <a:ext cx="556560" cy="318240"/>
            </a:xfrm>
            <a:prstGeom prst="line">
              <a:avLst/>
            </a:prstGeom>
            <a:ln w="1905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Line 27"/>
            <p:cNvSpPr/>
            <p:nvPr/>
          </p:nvSpPr>
          <p:spPr>
            <a:xfrm flipH="1" flipV="1">
              <a:off x="5751720" y="4906800"/>
              <a:ext cx="670320" cy="327240"/>
            </a:xfrm>
            <a:prstGeom prst="line">
              <a:avLst/>
            </a:prstGeom>
            <a:ln w="1905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8"/>
            <p:cNvSpPr/>
            <p:nvPr/>
          </p:nvSpPr>
          <p:spPr>
            <a:xfrm>
              <a:off x="5351040" y="4681800"/>
              <a:ext cx="541080" cy="2156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9"/>
            <p:cNvSpPr/>
            <p:nvPr/>
          </p:nvSpPr>
          <p:spPr>
            <a:xfrm flipV="1">
              <a:off x="5621760" y="4316400"/>
              <a:ext cx="10080" cy="36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82" name="Group 30"/>
            <p:cNvGrpSpPr/>
            <p:nvPr/>
          </p:nvGrpSpPr>
          <p:grpSpPr>
            <a:xfrm>
              <a:off x="7328520" y="5086080"/>
              <a:ext cx="2743560" cy="609120"/>
              <a:chOff x="7328520" y="5086080"/>
              <a:chExt cx="2743560" cy="609120"/>
            </a:xfrm>
          </p:grpSpPr>
          <p:sp>
            <p:nvSpPr>
              <p:cNvPr id="1083" name="CustomShape 31"/>
              <p:cNvSpPr/>
              <p:nvPr/>
            </p:nvSpPr>
            <p:spPr>
              <a:xfrm>
                <a:off x="7846200" y="5086080"/>
                <a:ext cx="1023480" cy="609120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Line 32"/>
              <p:cNvSpPr/>
              <p:nvPr/>
            </p:nvSpPr>
            <p:spPr>
              <a:xfrm flipV="1">
                <a:off x="8870040" y="5392080"/>
                <a:ext cx="380160" cy="118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CustomShape 33"/>
              <p:cNvSpPr/>
              <p:nvPr/>
            </p:nvSpPr>
            <p:spPr>
              <a:xfrm>
                <a:off x="8040240" y="5177160"/>
                <a:ext cx="72216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ff0000"/>
                    </a:solidFill>
                    <a:latin typeface="Calibri"/>
                  </a:rPr>
                  <a:t>Dirige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086" name="CustomShape 34"/>
              <p:cNvSpPr/>
              <p:nvPr/>
            </p:nvSpPr>
            <p:spPr>
              <a:xfrm>
                <a:off x="9302400" y="5152680"/>
                <a:ext cx="7696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Projet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087" name="CustomShape 35"/>
              <p:cNvSpPr/>
              <p:nvPr/>
            </p:nvSpPr>
            <p:spPr>
              <a:xfrm>
                <a:off x="9258840" y="5114520"/>
                <a:ext cx="813240" cy="533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Line 36"/>
              <p:cNvSpPr/>
              <p:nvPr/>
            </p:nvSpPr>
            <p:spPr>
              <a:xfrm flipV="1">
                <a:off x="7328520" y="5390640"/>
                <a:ext cx="517680" cy="1944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9" name="CustomShape 37"/>
            <p:cNvSpPr/>
            <p:nvPr/>
          </p:nvSpPr>
          <p:spPr>
            <a:xfrm>
              <a:off x="3877920" y="5902560"/>
              <a:ext cx="1162080" cy="60912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38"/>
            <p:cNvSpPr/>
            <p:nvPr/>
          </p:nvSpPr>
          <p:spPr>
            <a:xfrm>
              <a:off x="4021200" y="5994000"/>
              <a:ext cx="937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0000"/>
                  </a:solidFill>
                  <a:latin typeface="Calibri"/>
                </a:rPr>
                <a:t>maîtrise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91" name="CustomShape 39"/>
            <p:cNvSpPr/>
            <p:nvPr/>
          </p:nvSpPr>
          <p:spPr>
            <a:xfrm>
              <a:off x="5327280" y="6004800"/>
              <a:ext cx="234504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Environnement_réseau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92" name="CustomShape 40"/>
            <p:cNvSpPr/>
            <p:nvPr/>
          </p:nvSpPr>
          <p:spPr>
            <a:xfrm>
              <a:off x="5288040" y="5931360"/>
              <a:ext cx="2397240" cy="533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Line 41"/>
            <p:cNvSpPr/>
            <p:nvPr/>
          </p:nvSpPr>
          <p:spPr>
            <a:xfrm flipH="1" flipV="1">
              <a:off x="4446000" y="5642640"/>
              <a:ext cx="12960" cy="25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Line 42"/>
            <p:cNvSpPr/>
            <p:nvPr/>
          </p:nvSpPr>
          <p:spPr>
            <a:xfrm flipV="1">
              <a:off x="5040000" y="6197760"/>
              <a:ext cx="247680" cy="9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43"/>
            <p:cNvSpPr/>
            <p:nvPr/>
          </p:nvSpPr>
          <p:spPr>
            <a:xfrm>
              <a:off x="6672960" y="3861000"/>
              <a:ext cx="1091520" cy="60912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44"/>
            <p:cNvSpPr/>
            <p:nvPr/>
          </p:nvSpPr>
          <p:spPr>
            <a:xfrm>
              <a:off x="6790680" y="3952080"/>
              <a:ext cx="9507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possède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97" name="CustomShape 45"/>
            <p:cNvSpPr/>
            <p:nvPr/>
          </p:nvSpPr>
          <p:spPr>
            <a:xfrm>
              <a:off x="8061840" y="3936240"/>
              <a:ext cx="13590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Qualification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98" name="CustomShape 46"/>
            <p:cNvSpPr/>
            <p:nvPr/>
          </p:nvSpPr>
          <p:spPr>
            <a:xfrm>
              <a:off x="8070480" y="3898440"/>
              <a:ext cx="1327320" cy="533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Line 47"/>
            <p:cNvSpPr/>
            <p:nvPr/>
          </p:nvSpPr>
          <p:spPr>
            <a:xfrm>
              <a:off x="6424200" y="4160520"/>
              <a:ext cx="248400" cy="5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Line 48"/>
            <p:cNvSpPr/>
            <p:nvPr/>
          </p:nvSpPr>
          <p:spPr>
            <a:xfrm flipV="1">
              <a:off x="7764840" y="4164840"/>
              <a:ext cx="305640" cy="7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1" name="CustomShape 49"/>
          <p:cNvSpPr/>
          <p:nvPr/>
        </p:nvSpPr>
        <p:spPr>
          <a:xfrm>
            <a:off x="514440" y="1533960"/>
            <a:ext cx="11233080" cy="2169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0000"/>
              <a:buFont typeface="Wingdings" charset="2"/>
              <a:buChar char="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Spécialisation d’une entité (générique) en entités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spécialisées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pour prendre en compte des différences entre certaines occurrences en cas de :</a:t>
            </a:r>
            <a:endParaRPr b="0" lang="fr-FR" sz="2000" spc="-1" strike="noStrike">
              <a:latin typeface="Arial"/>
            </a:endParaRPr>
          </a:p>
          <a:p>
            <a:pPr lvl="2" marL="80028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0000"/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propriétés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spécifiques</a:t>
            </a:r>
            <a:endParaRPr b="0" lang="fr-FR" sz="2000" spc="-1" strike="noStrike">
              <a:latin typeface="Arial"/>
            </a:endParaRPr>
          </a:p>
          <a:p>
            <a:pPr lvl="2" marL="80028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0000"/>
              <a:buFont typeface="StarSymbol"/>
              <a:buChar char="-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d’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associations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spécifiques</a:t>
            </a:r>
            <a:endParaRPr b="0" lang="fr-FR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0000"/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Héritage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des attributs de l’entité générique par les entités spécialisées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4652CB-E61F-41D9-A751-113AE5B72653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67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03" name="CustomShape 2"/>
          <p:cNvSpPr/>
          <p:nvPr/>
        </p:nvSpPr>
        <p:spPr>
          <a:xfrm>
            <a:off x="553320" y="358560"/>
            <a:ext cx="7772040" cy="9093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Typologie des spécialisations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104" name="CustomShape 3"/>
          <p:cNvSpPr/>
          <p:nvPr/>
        </p:nvSpPr>
        <p:spPr>
          <a:xfrm>
            <a:off x="6505560" y="1709280"/>
            <a:ext cx="5106240" cy="4626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0000"/>
              <a:buFont typeface="Wingdings" charset="2"/>
              <a:buChar char="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Spécialisation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Disjointe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(X): </a:t>
            </a:r>
            <a:endParaRPr b="0" lang="fr-FR" sz="2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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i,j, i≠j,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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</a:t>
            </a: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ou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à recouvrement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sinon</a:t>
            </a: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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Spécialisation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totale (T):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fr-FR" sz="3600" spc="-1" strike="noStrike">
                <a:solidFill>
                  <a:srgbClr val="000000"/>
                </a:solidFill>
                <a:latin typeface="Symbol"/>
              </a:rPr>
              <a:t>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ou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partielle :</a:t>
            </a:r>
            <a:endParaRPr b="0" lang="fr-FR" sz="2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Symbol"/>
              </a:rPr>
              <a:t>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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</a:rPr>
              <a:t></a:t>
            </a:r>
            <a:endParaRPr b="0" lang="fr-FR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105" name="CustomShape 4"/>
          <p:cNvSpPr/>
          <p:nvPr/>
        </p:nvSpPr>
        <p:spPr>
          <a:xfrm>
            <a:off x="1951200" y="3186000"/>
            <a:ext cx="37008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6" name="CustomShape 5"/>
          <p:cNvSpPr/>
          <p:nvPr/>
        </p:nvSpPr>
        <p:spPr>
          <a:xfrm>
            <a:off x="2626560" y="3186000"/>
            <a:ext cx="37332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7" name="CustomShape 6"/>
          <p:cNvSpPr/>
          <p:nvPr/>
        </p:nvSpPr>
        <p:spPr>
          <a:xfrm>
            <a:off x="2352600" y="2601720"/>
            <a:ext cx="31068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08" name="Line 7"/>
          <p:cNvSpPr/>
          <p:nvPr/>
        </p:nvSpPr>
        <p:spPr>
          <a:xfrm flipV="1">
            <a:off x="2178000" y="2901600"/>
            <a:ext cx="209520" cy="281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Line 8"/>
          <p:cNvSpPr/>
          <p:nvPr/>
        </p:nvSpPr>
        <p:spPr>
          <a:xfrm flipH="1" flipV="1">
            <a:off x="2631600" y="2908080"/>
            <a:ext cx="203400" cy="274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9"/>
          <p:cNvSpPr/>
          <p:nvPr/>
        </p:nvSpPr>
        <p:spPr>
          <a:xfrm>
            <a:off x="2307240" y="1860480"/>
            <a:ext cx="321120" cy="456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11" name="CustomShape 10"/>
          <p:cNvSpPr/>
          <p:nvPr/>
        </p:nvSpPr>
        <p:spPr>
          <a:xfrm>
            <a:off x="1585080" y="3576600"/>
            <a:ext cx="1818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Disjointe partielle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2" name="CustomShape 11"/>
          <p:cNvSpPr/>
          <p:nvPr/>
        </p:nvSpPr>
        <p:spPr>
          <a:xfrm>
            <a:off x="4176360" y="3576600"/>
            <a:ext cx="15922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Disjointe totale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3" name="CustomShape 12"/>
          <p:cNvSpPr/>
          <p:nvPr/>
        </p:nvSpPr>
        <p:spPr>
          <a:xfrm>
            <a:off x="1166760" y="5725800"/>
            <a:ext cx="26874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 recouvrement partielle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4" name="CustomShape 13"/>
          <p:cNvSpPr/>
          <p:nvPr/>
        </p:nvSpPr>
        <p:spPr>
          <a:xfrm>
            <a:off x="3510000" y="5725800"/>
            <a:ext cx="31158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 recouvrement totale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5" name="CustomShape 14"/>
          <p:cNvSpPr/>
          <p:nvPr/>
        </p:nvSpPr>
        <p:spPr>
          <a:xfrm>
            <a:off x="1292400" y="1801800"/>
            <a:ext cx="4962240" cy="42858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Line 15"/>
          <p:cNvSpPr/>
          <p:nvPr/>
        </p:nvSpPr>
        <p:spPr>
          <a:xfrm>
            <a:off x="3768480" y="1792080"/>
            <a:ext cx="0" cy="4286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Line 16"/>
          <p:cNvSpPr/>
          <p:nvPr/>
        </p:nvSpPr>
        <p:spPr>
          <a:xfrm>
            <a:off x="1282680" y="3935160"/>
            <a:ext cx="49622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17"/>
          <p:cNvSpPr/>
          <p:nvPr/>
        </p:nvSpPr>
        <p:spPr>
          <a:xfrm>
            <a:off x="4484520" y="3186000"/>
            <a:ext cx="37008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9" name="CustomShape 18"/>
          <p:cNvSpPr/>
          <p:nvPr/>
        </p:nvSpPr>
        <p:spPr>
          <a:xfrm>
            <a:off x="5160240" y="3186000"/>
            <a:ext cx="37332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0" name="CustomShape 19"/>
          <p:cNvSpPr/>
          <p:nvPr/>
        </p:nvSpPr>
        <p:spPr>
          <a:xfrm>
            <a:off x="4840920" y="1860480"/>
            <a:ext cx="321120" cy="456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21" name="CustomShape 20"/>
          <p:cNvSpPr/>
          <p:nvPr/>
        </p:nvSpPr>
        <p:spPr>
          <a:xfrm>
            <a:off x="1951200" y="5348160"/>
            <a:ext cx="37008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2" name="CustomShape 21"/>
          <p:cNvSpPr/>
          <p:nvPr/>
        </p:nvSpPr>
        <p:spPr>
          <a:xfrm>
            <a:off x="2626560" y="5348160"/>
            <a:ext cx="37332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3" name="CustomShape 22"/>
          <p:cNvSpPr/>
          <p:nvPr/>
        </p:nvSpPr>
        <p:spPr>
          <a:xfrm>
            <a:off x="2307240" y="4022640"/>
            <a:ext cx="321120" cy="456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24" name="CustomShape 23"/>
          <p:cNvSpPr/>
          <p:nvPr/>
        </p:nvSpPr>
        <p:spPr>
          <a:xfrm>
            <a:off x="4456080" y="5338440"/>
            <a:ext cx="37008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5" name="CustomShape 24"/>
          <p:cNvSpPr/>
          <p:nvPr/>
        </p:nvSpPr>
        <p:spPr>
          <a:xfrm>
            <a:off x="5131800" y="5338440"/>
            <a:ext cx="373320" cy="401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6" name="CustomShape 25"/>
          <p:cNvSpPr/>
          <p:nvPr/>
        </p:nvSpPr>
        <p:spPr>
          <a:xfrm>
            <a:off x="4812120" y="4012920"/>
            <a:ext cx="321120" cy="456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27" name="CustomShape 26"/>
          <p:cNvSpPr/>
          <p:nvPr/>
        </p:nvSpPr>
        <p:spPr>
          <a:xfrm>
            <a:off x="2205720" y="2571120"/>
            <a:ext cx="550080" cy="33696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27"/>
          <p:cNvSpPr/>
          <p:nvPr/>
        </p:nvSpPr>
        <p:spPr>
          <a:xfrm flipH="1" flipV="1">
            <a:off x="2467080" y="2321280"/>
            <a:ext cx="1260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28"/>
          <p:cNvSpPr/>
          <p:nvPr/>
        </p:nvSpPr>
        <p:spPr>
          <a:xfrm>
            <a:off x="4836240" y="2630520"/>
            <a:ext cx="59184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XT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30" name="Line 29"/>
          <p:cNvSpPr/>
          <p:nvPr/>
        </p:nvSpPr>
        <p:spPr>
          <a:xfrm flipV="1">
            <a:off x="4697280" y="2901600"/>
            <a:ext cx="209520" cy="281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Line 30"/>
          <p:cNvSpPr/>
          <p:nvPr/>
        </p:nvSpPr>
        <p:spPr>
          <a:xfrm flipH="1" flipV="1">
            <a:off x="5150880" y="2908080"/>
            <a:ext cx="203760" cy="274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31"/>
          <p:cNvSpPr/>
          <p:nvPr/>
        </p:nvSpPr>
        <p:spPr>
          <a:xfrm>
            <a:off x="4725000" y="2571120"/>
            <a:ext cx="550080" cy="33696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32"/>
          <p:cNvSpPr/>
          <p:nvPr/>
        </p:nvSpPr>
        <p:spPr>
          <a:xfrm flipH="1" flipV="1" rot="5400000">
            <a:off x="4881240" y="2445120"/>
            <a:ext cx="24372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Line 33"/>
          <p:cNvSpPr/>
          <p:nvPr/>
        </p:nvSpPr>
        <p:spPr>
          <a:xfrm flipV="1">
            <a:off x="2168280" y="5068440"/>
            <a:ext cx="209520" cy="281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Line 34"/>
          <p:cNvSpPr/>
          <p:nvPr/>
        </p:nvSpPr>
        <p:spPr>
          <a:xfrm flipH="1" flipV="1">
            <a:off x="2621880" y="5075280"/>
            <a:ext cx="203760" cy="274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35"/>
          <p:cNvSpPr/>
          <p:nvPr/>
        </p:nvSpPr>
        <p:spPr>
          <a:xfrm>
            <a:off x="2196000" y="4737960"/>
            <a:ext cx="550080" cy="33696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36"/>
          <p:cNvSpPr/>
          <p:nvPr/>
        </p:nvSpPr>
        <p:spPr>
          <a:xfrm flipH="1" flipV="1" rot="5400000">
            <a:off x="2352240" y="4612320"/>
            <a:ext cx="24372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37"/>
          <p:cNvSpPr/>
          <p:nvPr/>
        </p:nvSpPr>
        <p:spPr>
          <a:xfrm>
            <a:off x="4828680" y="4778280"/>
            <a:ext cx="591840" cy="30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39" name="Line 38"/>
          <p:cNvSpPr/>
          <p:nvPr/>
        </p:nvSpPr>
        <p:spPr>
          <a:xfrm flipV="1">
            <a:off x="4711680" y="5049360"/>
            <a:ext cx="209520" cy="281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Line 39"/>
          <p:cNvSpPr/>
          <p:nvPr/>
        </p:nvSpPr>
        <p:spPr>
          <a:xfrm flipH="1" flipV="1">
            <a:off x="5165280" y="5056200"/>
            <a:ext cx="203400" cy="274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40"/>
          <p:cNvSpPr/>
          <p:nvPr/>
        </p:nvSpPr>
        <p:spPr>
          <a:xfrm>
            <a:off x="4739400" y="4718880"/>
            <a:ext cx="550080" cy="33696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41"/>
          <p:cNvSpPr/>
          <p:nvPr/>
        </p:nvSpPr>
        <p:spPr>
          <a:xfrm flipH="1" flipV="1" rot="5400000">
            <a:off x="4895640" y="4593240"/>
            <a:ext cx="24372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42"/>
          <p:cNvSpPr/>
          <p:nvPr/>
        </p:nvSpPr>
        <p:spPr>
          <a:xfrm>
            <a:off x="1243800" y="6327360"/>
            <a:ext cx="6474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Notation : </a:t>
            </a:r>
            <a:r>
              <a:rPr b="1" lang="fr-FR" sz="20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2000" spc="-1" strike="noStrike">
                <a:solidFill>
                  <a:srgbClr val="000000"/>
                </a:solidFill>
                <a:latin typeface="Symbol"/>
              </a:rPr>
              <a:t>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 l’ensemble des occurrences de l’entité 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TextShape 1"/>
          <p:cNvSpPr txBox="1"/>
          <p:nvPr/>
        </p:nvSpPr>
        <p:spPr>
          <a:xfrm>
            <a:off x="11230920" y="620604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5DB0E9-183B-4317-A121-2425C0878E68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67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45" name="CustomShape 2"/>
          <p:cNvSpPr/>
          <p:nvPr/>
        </p:nvSpPr>
        <p:spPr>
          <a:xfrm>
            <a:off x="1069920" y="224640"/>
            <a:ext cx="9055800" cy="1142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Typologie des spécialisations - Illustration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146" name="Image 2" descr=""/>
          <p:cNvPicPr/>
          <p:nvPr/>
        </p:nvPicPr>
        <p:blipFill>
          <a:blip r:embed="rId1"/>
          <a:stretch/>
        </p:blipFill>
        <p:spPr>
          <a:xfrm>
            <a:off x="769320" y="1615680"/>
            <a:ext cx="7229160" cy="2922120"/>
          </a:xfrm>
          <a:prstGeom prst="rect">
            <a:avLst/>
          </a:prstGeom>
          <a:ln w="0">
            <a:noFill/>
          </a:ln>
        </p:spPr>
      </p:pic>
      <p:sp>
        <p:nvSpPr>
          <p:cNvPr id="1147" name="CustomShape 3"/>
          <p:cNvSpPr/>
          <p:nvPr/>
        </p:nvSpPr>
        <p:spPr>
          <a:xfrm>
            <a:off x="8180640" y="4199400"/>
            <a:ext cx="3559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Figure extraite de Soutou 2017 (Eyrolles)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148" name="CustomShape 4"/>
          <p:cNvSpPr/>
          <p:nvPr/>
        </p:nvSpPr>
        <p:spPr>
          <a:xfrm>
            <a:off x="1069920" y="4879800"/>
            <a:ext cx="6010920" cy="16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Quelles contraintes pour ces différents cas ?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 : ??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B : ??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 : ??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 : ??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261720" y="271440"/>
            <a:ext cx="10515240" cy="1012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br/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Différents types d’attributs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AF5DA5-E140-4FE3-9A81-E0E7F0EAB35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88280" y="1614960"/>
            <a:ext cx="10588680" cy="41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457200" indent="-216000">
              <a:lnSpc>
                <a:spcPct val="100000"/>
              </a:lnSpc>
              <a:buClr>
                <a:srgbClr val="ff9933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atomique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/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composé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(subdivisé en attributs)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les attribut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prix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sont atomiques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l'attribut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adresse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 composé de trois attributs :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rue, ville, CP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ff9933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dérivé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calculé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à partir d’autre(s) attribut(s)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attribut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âge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calculé à partir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de l'attribut date_de_naissance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ff9933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monovalué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/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multivalué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(plusieurs valeurs par tuple)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versus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prénoms_des_enfants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ff9933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Attribut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facultatif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/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obligatoire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(minimum une valeur par tuple)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ex.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versus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identifiant_FB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extShape 1"/>
          <p:cNvSpPr txBox="1"/>
          <p:nvPr/>
        </p:nvSpPr>
        <p:spPr>
          <a:xfrm>
            <a:off x="669240" y="541800"/>
            <a:ext cx="9613800" cy="875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 fontScale="67000"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Contraintes d’intégrité associées à un MCD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0" name="TextShape 2"/>
          <p:cNvSpPr txBox="1"/>
          <p:nvPr/>
        </p:nvSpPr>
        <p:spPr>
          <a:xfrm>
            <a:off x="933300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69EEA3-5C82-4112-9C20-242D758957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51" name="CustomShape 3"/>
          <p:cNvSpPr/>
          <p:nvPr/>
        </p:nvSpPr>
        <p:spPr>
          <a:xfrm>
            <a:off x="651600" y="1601280"/>
            <a:ext cx="9733320" cy="34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But</a:t>
            </a:r>
            <a:r>
              <a:rPr b="0" lang="fr-FR" sz="2200" spc="-1" strike="noStrike">
                <a:solidFill>
                  <a:srgbClr val="ff9933"/>
                </a:solidFill>
                <a:latin typeface="Times New Roman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: Identifier des contraintes qui ne sont pas exprimables dans le modèle E/A.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Contrainte d’intégrité (CI)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: propriété que doivent satisfaire les données.</a:t>
            </a:r>
            <a:endParaRPr b="0" lang="fr-FR" sz="2200" spc="-1" strike="noStrike">
              <a:latin typeface="Arial"/>
            </a:endParaRPr>
          </a:p>
          <a:p>
            <a:pPr lvl="1" marL="88272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Times New Roman"/>
              </a:rPr>
              <a:t>CI statique 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:  doit être vérifiée à tout moment.</a:t>
            </a:r>
            <a:endParaRPr b="0" lang="fr-FR" sz="2000" spc="-1" strike="noStrike">
              <a:latin typeface="Arial"/>
            </a:endParaRPr>
          </a:p>
          <a:p>
            <a:pPr marL="118728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ex1 : 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date-de-mariage &gt; date-de-naissance</a:t>
            </a: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118728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ex2 : 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nom, no-sécurité-sociale : attributs obligatoires</a:t>
            </a:r>
            <a:endParaRPr b="0" lang="fr-FR" sz="1800" spc="-1" strike="noStrike">
              <a:latin typeface="Arial"/>
            </a:endParaRPr>
          </a:p>
          <a:p>
            <a:pPr marL="118728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ex3 : 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le volume d’un avion ne dépend que de son modèle </a:t>
            </a: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(dépendance fonctionnelle)</a:t>
            </a:r>
            <a:endParaRPr b="0" lang="fr-FR" sz="1800" spc="-1" strike="noStrike">
              <a:latin typeface="Arial"/>
            </a:endParaRPr>
          </a:p>
          <a:p>
            <a:pPr marL="118728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lvl="1" marL="88272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Times New Roman"/>
              </a:rPr>
              <a:t>CI dynamique 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: tout changement d’état de la BD doit la respecter.</a:t>
            </a:r>
            <a:endParaRPr b="0" lang="fr-FR" sz="2000" spc="-1" strike="noStrike">
              <a:latin typeface="Arial"/>
            </a:endParaRPr>
          </a:p>
          <a:p>
            <a:pPr marL="118728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ex1 : 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l’attribut salaire ne peut pas diminuer</a:t>
            </a:r>
            <a:endParaRPr b="0" lang="fr-FR" sz="1800" spc="-1" strike="noStrike">
              <a:latin typeface="Arial"/>
            </a:endParaRPr>
          </a:p>
          <a:p>
            <a:pPr marL="118728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ex2 : 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</a:rPr>
              <a:t>changements d’état dans l’enseignement supérieur et la recherche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152" name="Group 4"/>
          <p:cNvGrpSpPr/>
          <p:nvPr/>
        </p:nvGrpSpPr>
        <p:grpSpPr>
          <a:xfrm>
            <a:off x="1634760" y="5289480"/>
            <a:ext cx="5004720" cy="954000"/>
            <a:chOff x="1634760" y="5289480"/>
            <a:chExt cx="5004720" cy="954000"/>
          </a:xfrm>
        </p:grpSpPr>
        <p:sp>
          <p:nvSpPr>
            <p:cNvPr id="1153" name="CustomShape 5"/>
            <p:cNvSpPr/>
            <p:nvPr/>
          </p:nvSpPr>
          <p:spPr>
            <a:xfrm>
              <a:off x="1634760" y="5522760"/>
              <a:ext cx="1054440" cy="5770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Doctorant 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(thésard)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154" name="Line 6"/>
            <p:cNvSpPr/>
            <p:nvPr/>
          </p:nvSpPr>
          <p:spPr>
            <a:xfrm flipV="1">
              <a:off x="3966480" y="5440320"/>
              <a:ext cx="761400" cy="177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7"/>
            <p:cNvSpPr/>
            <p:nvPr/>
          </p:nvSpPr>
          <p:spPr>
            <a:xfrm>
              <a:off x="4731480" y="5312880"/>
              <a:ext cx="55584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MCF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156" name="CustomShape 8"/>
            <p:cNvSpPr/>
            <p:nvPr/>
          </p:nvSpPr>
          <p:spPr>
            <a:xfrm>
              <a:off x="6223320" y="5289480"/>
              <a:ext cx="3960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PR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157" name="CustomShape 9"/>
            <p:cNvSpPr/>
            <p:nvPr/>
          </p:nvSpPr>
          <p:spPr>
            <a:xfrm>
              <a:off x="4730760" y="5909760"/>
              <a:ext cx="39888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CR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158" name="Line 10"/>
            <p:cNvSpPr/>
            <p:nvPr/>
          </p:nvSpPr>
          <p:spPr>
            <a:xfrm>
              <a:off x="5334480" y="5475600"/>
              <a:ext cx="8852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Line 11"/>
            <p:cNvSpPr/>
            <p:nvPr/>
          </p:nvSpPr>
          <p:spPr>
            <a:xfrm>
              <a:off x="3940200" y="5801040"/>
              <a:ext cx="755640" cy="2901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Line 12"/>
            <p:cNvSpPr/>
            <p:nvPr/>
          </p:nvSpPr>
          <p:spPr>
            <a:xfrm flipV="1">
              <a:off x="5360760" y="5554800"/>
              <a:ext cx="858960" cy="457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13"/>
            <p:cNvSpPr/>
            <p:nvPr/>
          </p:nvSpPr>
          <p:spPr>
            <a:xfrm>
              <a:off x="6223680" y="5902560"/>
              <a:ext cx="41580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DR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162" name="Line 14"/>
            <p:cNvSpPr/>
            <p:nvPr/>
          </p:nvSpPr>
          <p:spPr>
            <a:xfrm>
              <a:off x="5232600" y="6091200"/>
              <a:ext cx="956880" cy="46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Line 15"/>
            <p:cNvSpPr/>
            <p:nvPr/>
          </p:nvSpPr>
          <p:spPr>
            <a:xfrm>
              <a:off x="5360760" y="5522400"/>
              <a:ext cx="826920" cy="4896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16"/>
            <p:cNvSpPr/>
            <p:nvPr/>
          </p:nvSpPr>
          <p:spPr>
            <a:xfrm>
              <a:off x="3189960" y="5522760"/>
              <a:ext cx="840960" cy="333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Docteur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165" name="Line 17"/>
            <p:cNvSpPr/>
            <p:nvPr/>
          </p:nvSpPr>
          <p:spPr>
            <a:xfrm>
              <a:off x="2676240" y="5724720"/>
              <a:ext cx="4464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TextShape 1"/>
          <p:cNvSpPr txBox="1"/>
          <p:nvPr/>
        </p:nvSpPr>
        <p:spPr>
          <a:xfrm>
            <a:off x="365760" y="501480"/>
            <a:ext cx="1139040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Exemple de MCD "complet" (Vente en ligne) </a:t>
            </a:r>
            <a:r>
              <a:rPr b="0" lang="fr-FR" sz="2400" spc="-1" strike="noStrike">
                <a:solidFill>
                  <a:srgbClr val="000000"/>
                </a:solidFill>
                <a:latin typeface="Calibri Light"/>
              </a:rPr>
              <a:t>(1/2)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7" name="TextShape 2"/>
          <p:cNvSpPr txBox="1"/>
          <p:nvPr/>
        </p:nvSpPr>
        <p:spPr>
          <a:xfrm>
            <a:off x="827280" y="1812960"/>
            <a:ext cx="10928880" cy="4696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Spécifications du système d'informations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clients sont caractérisés par un numéro (unique) de client, nom, prénom, date de naissance, rue, code postal et ville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clients passent à une date donnée des commandes identifiées par un numéro unique. Un montant total HT et TTC sont calculés pour la commande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commande comporte un ou plusieurs produits avec la quantité fixée par le client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produits sont décrits par un numéro (unique) de produit, libellé et prix unitaire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produit est fourni par un fournisseur unique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 fournisseur peut fournir plusieurs produits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fournisseurs sont décrits par un numéro (unique) de fournisseur et leur raison sociale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8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A0204D-B284-4AFA-B245-F8DCA35BBF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70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CustomShape 1"/>
          <p:cNvSpPr/>
          <p:nvPr/>
        </p:nvSpPr>
        <p:spPr>
          <a:xfrm>
            <a:off x="254160" y="362268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2"/>
          <p:cNvSpPr/>
          <p:nvPr/>
        </p:nvSpPr>
        <p:spPr>
          <a:xfrm>
            <a:off x="6146640" y="367344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3"/>
          <p:cNvSpPr/>
          <p:nvPr/>
        </p:nvSpPr>
        <p:spPr>
          <a:xfrm>
            <a:off x="3667680" y="3835440"/>
            <a:ext cx="105732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contient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2" name="CustomShape 4"/>
          <p:cNvSpPr/>
          <p:nvPr/>
        </p:nvSpPr>
        <p:spPr>
          <a:xfrm>
            <a:off x="472680" y="3664080"/>
            <a:ext cx="91116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73" name="CustomShape 5"/>
          <p:cNvSpPr/>
          <p:nvPr/>
        </p:nvSpPr>
        <p:spPr>
          <a:xfrm>
            <a:off x="6441840" y="3714840"/>
            <a:ext cx="111852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Produit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74" name="Line 6"/>
          <p:cNvSpPr/>
          <p:nvPr/>
        </p:nvSpPr>
        <p:spPr>
          <a:xfrm flipH="1" flipV="1">
            <a:off x="1181160" y="3173400"/>
            <a:ext cx="6120" cy="463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Line 7"/>
          <p:cNvSpPr/>
          <p:nvPr/>
        </p:nvSpPr>
        <p:spPr>
          <a:xfrm>
            <a:off x="5308560" y="4054320"/>
            <a:ext cx="83808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6" name="Group 8"/>
          <p:cNvGrpSpPr/>
          <p:nvPr/>
        </p:nvGrpSpPr>
        <p:grpSpPr>
          <a:xfrm>
            <a:off x="3143160" y="3597120"/>
            <a:ext cx="2165400" cy="914400"/>
            <a:chOff x="3143160" y="3597120"/>
            <a:chExt cx="2165400" cy="914400"/>
          </a:xfrm>
        </p:grpSpPr>
        <p:grpSp>
          <p:nvGrpSpPr>
            <p:cNvPr id="1177" name="Group 9"/>
            <p:cNvGrpSpPr/>
            <p:nvPr/>
          </p:nvGrpSpPr>
          <p:grpSpPr>
            <a:xfrm>
              <a:off x="3143160" y="3597120"/>
              <a:ext cx="2165400" cy="457200"/>
              <a:chOff x="3143160" y="3597120"/>
              <a:chExt cx="2165400" cy="457200"/>
            </a:xfrm>
          </p:grpSpPr>
          <p:sp>
            <p:nvSpPr>
              <p:cNvPr id="1178" name="Line 10"/>
              <p:cNvSpPr/>
              <p:nvPr/>
            </p:nvSpPr>
            <p:spPr>
              <a:xfrm flipV="1">
                <a:off x="3143160" y="3597120"/>
                <a:ext cx="108252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Line 11"/>
              <p:cNvSpPr/>
              <p:nvPr/>
            </p:nvSpPr>
            <p:spPr>
              <a:xfrm>
                <a:off x="4225680" y="3597120"/>
                <a:ext cx="108288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0" name="Group 12"/>
            <p:cNvGrpSpPr/>
            <p:nvPr/>
          </p:nvGrpSpPr>
          <p:grpSpPr>
            <a:xfrm>
              <a:off x="3143160" y="4054320"/>
              <a:ext cx="2165400" cy="457200"/>
              <a:chOff x="3143160" y="4054320"/>
              <a:chExt cx="2165400" cy="457200"/>
            </a:xfrm>
          </p:grpSpPr>
          <p:sp>
            <p:nvSpPr>
              <p:cNvPr id="1181" name="Line 13"/>
              <p:cNvSpPr/>
              <p:nvPr/>
            </p:nvSpPr>
            <p:spPr>
              <a:xfrm>
                <a:off x="3143160" y="4054320"/>
                <a:ext cx="108252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Line 14"/>
              <p:cNvSpPr/>
              <p:nvPr/>
            </p:nvSpPr>
            <p:spPr>
              <a:xfrm flipV="1">
                <a:off x="4225680" y="4054320"/>
                <a:ext cx="108288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83" name="CustomShape 15"/>
          <p:cNvSpPr/>
          <p:nvPr/>
        </p:nvSpPr>
        <p:spPr>
          <a:xfrm>
            <a:off x="1402200" y="4384800"/>
            <a:ext cx="997920" cy="2224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Calibri"/>
              </a:rPr>
              <a:t>numCli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ddn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CP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ville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84" name="Line 16"/>
          <p:cNvSpPr/>
          <p:nvPr/>
        </p:nvSpPr>
        <p:spPr>
          <a:xfrm>
            <a:off x="1015920" y="462888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Line 17"/>
          <p:cNvSpPr/>
          <p:nvPr/>
        </p:nvSpPr>
        <p:spPr>
          <a:xfrm>
            <a:off x="1015920" y="491796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Line 18"/>
          <p:cNvSpPr/>
          <p:nvPr/>
        </p:nvSpPr>
        <p:spPr>
          <a:xfrm>
            <a:off x="1015920" y="516240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Line 19"/>
          <p:cNvSpPr/>
          <p:nvPr/>
        </p:nvSpPr>
        <p:spPr>
          <a:xfrm>
            <a:off x="1015920" y="552744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Line 20"/>
          <p:cNvSpPr/>
          <p:nvPr/>
        </p:nvSpPr>
        <p:spPr>
          <a:xfrm>
            <a:off x="1015920" y="583236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Line 21"/>
          <p:cNvSpPr/>
          <p:nvPr/>
        </p:nvSpPr>
        <p:spPr>
          <a:xfrm>
            <a:off x="1015920" y="615312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Line 22"/>
          <p:cNvSpPr/>
          <p:nvPr/>
        </p:nvSpPr>
        <p:spPr>
          <a:xfrm flipV="1">
            <a:off x="6756120" y="2759040"/>
            <a:ext cx="0" cy="9144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Line 23"/>
          <p:cNvSpPr/>
          <p:nvPr/>
        </p:nvSpPr>
        <p:spPr>
          <a:xfrm>
            <a:off x="1015920" y="4232160"/>
            <a:ext cx="0" cy="22860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Line 24"/>
          <p:cNvSpPr/>
          <p:nvPr/>
        </p:nvSpPr>
        <p:spPr>
          <a:xfrm>
            <a:off x="1015920" y="651816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Line 25"/>
          <p:cNvSpPr/>
          <p:nvPr/>
        </p:nvSpPr>
        <p:spPr>
          <a:xfrm>
            <a:off x="6756120" y="336852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Line 26"/>
          <p:cNvSpPr/>
          <p:nvPr/>
        </p:nvSpPr>
        <p:spPr>
          <a:xfrm>
            <a:off x="6756120" y="306360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Line 27"/>
          <p:cNvSpPr/>
          <p:nvPr/>
        </p:nvSpPr>
        <p:spPr>
          <a:xfrm>
            <a:off x="7061040" y="367344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Line 28"/>
          <p:cNvSpPr/>
          <p:nvPr/>
        </p:nvSpPr>
        <p:spPr>
          <a:xfrm>
            <a:off x="6756120" y="275904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29"/>
          <p:cNvSpPr/>
          <p:nvPr/>
        </p:nvSpPr>
        <p:spPr>
          <a:xfrm>
            <a:off x="7113960" y="2514600"/>
            <a:ext cx="1136520" cy="100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Calibri"/>
              </a:rPr>
              <a:t>numProd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libellé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pu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98" name="Line 30"/>
          <p:cNvSpPr/>
          <p:nvPr/>
        </p:nvSpPr>
        <p:spPr>
          <a:xfrm flipV="1">
            <a:off x="4227480" y="4503600"/>
            <a:ext cx="11880" cy="355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31"/>
          <p:cNvSpPr/>
          <p:nvPr/>
        </p:nvSpPr>
        <p:spPr>
          <a:xfrm>
            <a:off x="3232080" y="4533480"/>
            <a:ext cx="10526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quantité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200" name="Group 32"/>
          <p:cNvGrpSpPr/>
          <p:nvPr/>
        </p:nvGrpSpPr>
        <p:grpSpPr>
          <a:xfrm>
            <a:off x="6375240" y="4647960"/>
            <a:ext cx="1752480" cy="914400"/>
            <a:chOff x="6375240" y="4647960"/>
            <a:chExt cx="1752480" cy="914400"/>
          </a:xfrm>
        </p:grpSpPr>
        <p:grpSp>
          <p:nvGrpSpPr>
            <p:cNvPr id="1201" name="Group 33"/>
            <p:cNvGrpSpPr/>
            <p:nvPr/>
          </p:nvGrpSpPr>
          <p:grpSpPr>
            <a:xfrm>
              <a:off x="6375240" y="4647960"/>
              <a:ext cx="1752480" cy="457200"/>
              <a:chOff x="6375240" y="4647960"/>
              <a:chExt cx="1752480" cy="457200"/>
            </a:xfrm>
          </p:grpSpPr>
          <p:sp>
            <p:nvSpPr>
              <p:cNvPr id="1202" name="Line 34"/>
              <p:cNvSpPr/>
              <p:nvPr/>
            </p:nvSpPr>
            <p:spPr>
              <a:xfrm flipV="1">
                <a:off x="6375240" y="464796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Line 35"/>
              <p:cNvSpPr/>
              <p:nvPr/>
            </p:nvSpPr>
            <p:spPr>
              <a:xfrm>
                <a:off x="7251480" y="464796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4" name="Group 36"/>
            <p:cNvGrpSpPr/>
            <p:nvPr/>
          </p:nvGrpSpPr>
          <p:grpSpPr>
            <a:xfrm>
              <a:off x="6375240" y="5105160"/>
              <a:ext cx="1752480" cy="457200"/>
              <a:chOff x="6375240" y="5105160"/>
              <a:chExt cx="1752480" cy="457200"/>
            </a:xfrm>
          </p:grpSpPr>
          <p:sp>
            <p:nvSpPr>
              <p:cNvPr id="1205" name="Line 37"/>
              <p:cNvSpPr/>
              <p:nvPr/>
            </p:nvSpPr>
            <p:spPr>
              <a:xfrm>
                <a:off x="6375240" y="510516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Line 38"/>
              <p:cNvSpPr/>
              <p:nvPr/>
            </p:nvSpPr>
            <p:spPr>
              <a:xfrm flipV="1">
                <a:off x="7251480" y="5105160"/>
                <a:ext cx="87624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07" name="CustomShape 39"/>
          <p:cNvSpPr/>
          <p:nvPr/>
        </p:nvSpPr>
        <p:spPr>
          <a:xfrm>
            <a:off x="6743520" y="4861080"/>
            <a:ext cx="90972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fournit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08" name="Line 40"/>
          <p:cNvSpPr/>
          <p:nvPr/>
        </p:nvSpPr>
        <p:spPr>
          <a:xfrm flipV="1">
            <a:off x="7289640" y="5562360"/>
            <a:ext cx="0" cy="3049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41"/>
          <p:cNvSpPr/>
          <p:nvPr/>
        </p:nvSpPr>
        <p:spPr>
          <a:xfrm>
            <a:off x="6375240" y="586728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42"/>
          <p:cNvSpPr/>
          <p:nvPr/>
        </p:nvSpPr>
        <p:spPr>
          <a:xfrm>
            <a:off x="6384240" y="5908680"/>
            <a:ext cx="165924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Fournisseur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11" name="Line 43"/>
          <p:cNvSpPr/>
          <p:nvPr/>
        </p:nvSpPr>
        <p:spPr>
          <a:xfrm flipH="1">
            <a:off x="5841720" y="611172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Line 44"/>
          <p:cNvSpPr/>
          <p:nvPr/>
        </p:nvSpPr>
        <p:spPr>
          <a:xfrm flipV="1">
            <a:off x="5841720" y="5349600"/>
            <a:ext cx="0" cy="7621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Line 45"/>
          <p:cNvSpPr/>
          <p:nvPr/>
        </p:nvSpPr>
        <p:spPr>
          <a:xfrm flipH="1">
            <a:off x="5537160" y="534960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Line 46"/>
          <p:cNvSpPr/>
          <p:nvPr/>
        </p:nvSpPr>
        <p:spPr>
          <a:xfrm flipH="1">
            <a:off x="5537160" y="565452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47"/>
          <p:cNvSpPr/>
          <p:nvPr/>
        </p:nvSpPr>
        <p:spPr>
          <a:xfrm>
            <a:off x="4400280" y="5105520"/>
            <a:ext cx="1171800" cy="700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Calibri"/>
              </a:rPr>
              <a:t>numFour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raisonSoc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6" name="CustomShape 48"/>
          <p:cNvSpPr/>
          <p:nvPr/>
        </p:nvSpPr>
        <p:spPr>
          <a:xfrm>
            <a:off x="1246320" y="3252600"/>
            <a:ext cx="5392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0,N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7" name="CustomShape 49"/>
          <p:cNvSpPr/>
          <p:nvPr/>
        </p:nvSpPr>
        <p:spPr>
          <a:xfrm>
            <a:off x="7367760" y="4327560"/>
            <a:ext cx="5040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8" name="CustomShape 50"/>
          <p:cNvSpPr/>
          <p:nvPr/>
        </p:nvSpPr>
        <p:spPr>
          <a:xfrm>
            <a:off x="7350120" y="5486400"/>
            <a:ext cx="5392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19" name="CustomShape 51"/>
          <p:cNvSpPr/>
          <p:nvPr/>
        </p:nvSpPr>
        <p:spPr>
          <a:xfrm>
            <a:off x="5463360" y="3733920"/>
            <a:ext cx="5925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0,M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20" name="Line 52"/>
          <p:cNvSpPr/>
          <p:nvPr/>
        </p:nvSpPr>
        <p:spPr>
          <a:xfrm flipV="1">
            <a:off x="7289640" y="4267080"/>
            <a:ext cx="0" cy="3808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TextShape 53"/>
          <p:cNvSpPr txBox="1"/>
          <p:nvPr/>
        </p:nvSpPr>
        <p:spPr>
          <a:xfrm>
            <a:off x="331920" y="396720"/>
            <a:ext cx="8139960" cy="717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200"/>
              </a:spcBef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Exemple de MCD "complet"  </a:t>
            </a: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(2/2)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2" name="TextShape 54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9A1A3E-6B28-446E-A2B7-F373661A8D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23" name="CustomShape 55"/>
          <p:cNvSpPr/>
          <p:nvPr/>
        </p:nvSpPr>
        <p:spPr>
          <a:xfrm>
            <a:off x="4986360" y="1351440"/>
            <a:ext cx="1452240" cy="1614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Calibri"/>
              </a:rPr>
              <a:t>numCde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montantHT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montantTTC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24" name="CustomShape 56"/>
          <p:cNvSpPr/>
          <p:nvPr/>
        </p:nvSpPr>
        <p:spPr>
          <a:xfrm>
            <a:off x="3011400" y="2616120"/>
            <a:ext cx="1752120" cy="6091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57"/>
          <p:cNvSpPr/>
          <p:nvPr/>
        </p:nvSpPr>
        <p:spPr>
          <a:xfrm>
            <a:off x="3054240" y="2657520"/>
            <a:ext cx="163512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Commande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26" name="Line 58"/>
          <p:cNvSpPr/>
          <p:nvPr/>
        </p:nvSpPr>
        <p:spPr>
          <a:xfrm flipV="1">
            <a:off x="4636800" y="1639080"/>
            <a:ext cx="10080" cy="9770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Line 59"/>
          <p:cNvSpPr/>
          <p:nvPr/>
        </p:nvSpPr>
        <p:spPr>
          <a:xfrm>
            <a:off x="4636800" y="217836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Line 60"/>
          <p:cNvSpPr/>
          <p:nvPr/>
        </p:nvSpPr>
        <p:spPr>
          <a:xfrm>
            <a:off x="3925440" y="261612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Line 61"/>
          <p:cNvSpPr/>
          <p:nvPr/>
        </p:nvSpPr>
        <p:spPr>
          <a:xfrm>
            <a:off x="4647240" y="245376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Line 62"/>
          <p:cNvSpPr/>
          <p:nvPr/>
        </p:nvSpPr>
        <p:spPr>
          <a:xfrm flipV="1">
            <a:off x="4225680" y="3267000"/>
            <a:ext cx="0" cy="3394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Line 63"/>
          <p:cNvSpPr/>
          <p:nvPr/>
        </p:nvSpPr>
        <p:spPr>
          <a:xfrm>
            <a:off x="4662000" y="1892880"/>
            <a:ext cx="3049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Line 64"/>
          <p:cNvSpPr/>
          <p:nvPr/>
        </p:nvSpPr>
        <p:spPr>
          <a:xfrm>
            <a:off x="4660560" y="1639080"/>
            <a:ext cx="30456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65"/>
          <p:cNvSpPr/>
          <p:nvPr/>
        </p:nvSpPr>
        <p:spPr>
          <a:xfrm>
            <a:off x="3600000" y="3263760"/>
            <a:ext cx="5392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1,N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234" name="Group 66"/>
          <p:cNvGrpSpPr/>
          <p:nvPr/>
        </p:nvGrpSpPr>
        <p:grpSpPr>
          <a:xfrm>
            <a:off x="85680" y="2270160"/>
            <a:ext cx="2165040" cy="914400"/>
            <a:chOff x="85680" y="2270160"/>
            <a:chExt cx="2165040" cy="914400"/>
          </a:xfrm>
        </p:grpSpPr>
        <p:grpSp>
          <p:nvGrpSpPr>
            <p:cNvPr id="1235" name="Group 67"/>
            <p:cNvGrpSpPr/>
            <p:nvPr/>
          </p:nvGrpSpPr>
          <p:grpSpPr>
            <a:xfrm>
              <a:off x="85680" y="2270160"/>
              <a:ext cx="2165040" cy="457200"/>
              <a:chOff x="85680" y="2270160"/>
              <a:chExt cx="2165040" cy="457200"/>
            </a:xfrm>
          </p:grpSpPr>
          <p:sp>
            <p:nvSpPr>
              <p:cNvPr id="1236" name="Line 68"/>
              <p:cNvSpPr/>
              <p:nvPr/>
            </p:nvSpPr>
            <p:spPr>
              <a:xfrm flipV="1">
                <a:off x="85680" y="2270160"/>
                <a:ext cx="108252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Line 69"/>
              <p:cNvSpPr/>
              <p:nvPr/>
            </p:nvSpPr>
            <p:spPr>
              <a:xfrm>
                <a:off x="1168200" y="2270160"/>
                <a:ext cx="108252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8" name="Group 70"/>
            <p:cNvGrpSpPr/>
            <p:nvPr/>
          </p:nvGrpSpPr>
          <p:grpSpPr>
            <a:xfrm>
              <a:off x="85680" y="2727360"/>
              <a:ext cx="2165040" cy="457200"/>
              <a:chOff x="85680" y="2727360"/>
              <a:chExt cx="2165040" cy="457200"/>
            </a:xfrm>
          </p:grpSpPr>
          <p:sp>
            <p:nvSpPr>
              <p:cNvPr id="1239" name="Line 71"/>
              <p:cNvSpPr/>
              <p:nvPr/>
            </p:nvSpPr>
            <p:spPr>
              <a:xfrm>
                <a:off x="85680" y="2727360"/>
                <a:ext cx="108252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0" name="Line 72"/>
              <p:cNvSpPr/>
              <p:nvPr/>
            </p:nvSpPr>
            <p:spPr>
              <a:xfrm flipV="1">
                <a:off x="1168200" y="2727360"/>
                <a:ext cx="108252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41" name="Line 73"/>
          <p:cNvSpPr/>
          <p:nvPr/>
        </p:nvSpPr>
        <p:spPr>
          <a:xfrm flipV="1">
            <a:off x="2264400" y="2740320"/>
            <a:ext cx="781560" cy="68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74"/>
          <p:cNvSpPr/>
          <p:nvPr/>
        </p:nvSpPr>
        <p:spPr>
          <a:xfrm>
            <a:off x="2378880" y="2369160"/>
            <a:ext cx="5040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43" name="CustomShape 75"/>
          <p:cNvSpPr/>
          <p:nvPr/>
        </p:nvSpPr>
        <p:spPr>
          <a:xfrm>
            <a:off x="777600" y="2489040"/>
            <a:ext cx="7754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passe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TextShape 1"/>
          <p:cNvSpPr txBox="1"/>
          <p:nvPr/>
        </p:nvSpPr>
        <p:spPr>
          <a:xfrm>
            <a:off x="888840" y="438120"/>
            <a:ext cx="111308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599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Autre représentation graphique du modèle Entité-Association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5" name="TextShape 2"/>
          <p:cNvSpPr txBox="1"/>
          <p:nvPr/>
        </p:nvSpPr>
        <p:spPr>
          <a:xfrm>
            <a:off x="1090944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F33BF4-0234-4D9E-8F38-2300A71F9F8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46" name="CustomShape 3"/>
          <p:cNvSpPr/>
          <p:nvPr/>
        </p:nvSpPr>
        <p:spPr>
          <a:xfrm>
            <a:off x="1319760" y="2590920"/>
            <a:ext cx="1371240" cy="27428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4"/>
          <p:cNvSpPr/>
          <p:nvPr/>
        </p:nvSpPr>
        <p:spPr>
          <a:xfrm>
            <a:off x="7543800" y="3251160"/>
            <a:ext cx="1752120" cy="15076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5"/>
          <p:cNvSpPr/>
          <p:nvPr/>
        </p:nvSpPr>
        <p:spPr>
          <a:xfrm>
            <a:off x="6936840" y="2126160"/>
            <a:ext cx="105732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contient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49" name="CustomShape 6"/>
          <p:cNvSpPr/>
          <p:nvPr/>
        </p:nvSpPr>
        <p:spPr>
          <a:xfrm>
            <a:off x="1361880" y="2647800"/>
            <a:ext cx="91116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50" name="CustomShape 7"/>
          <p:cNvSpPr/>
          <p:nvPr/>
        </p:nvSpPr>
        <p:spPr>
          <a:xfrm>
            <a:off x="7839360" y="3292560"/>
            <a:ext cx="111852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Produit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51" name="Line 8"/>
          <p:cNvSpPr/>
          <p:nvPr/>
        </p:nvSpPr>
        <p:spPr>
          <a:xfrm>
            <a:off x="6179400" y="2346480"/>
            <a:ext cx="601200" cy="86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9"/>
          <p:cNvSpPr/>
          <p:nvPr/>
        </p:nvSpPr>
        <p:spPr>
          <a:xfrm>
            <a:off x="1377000" y="3200400"/>
            <a:ext cx="915480" cy="201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numCli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ddn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CP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ville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3" name="CustomShape 10"/>
          <p:cNvSpPr/>
          <p:nvPr/>
        </p:nvSpPr>
        <p:spPr>
          <a:xfrm>
            <a:off x="7854120" y="3753000"/>
            <a:ext cx="1136520" cy="100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 u="sng">
                <a:solidFill>
                  <a:srgbClr val="000000"/>
                </a:solidFill>
                <a:uFillTx/>
                <a:latin typeface="Calibri"/>
              </a:rPr>
              <a:t>numProd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libellé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puHT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54" name="CustomShape 11"/>
          <p:cNvSpPr/>
          <p:nvPr/>
        </p:nvSpPr>
        <p:spPr>
          <a:xfrm>
            <a:off x="6618960" y="2873880"/>
            <a:ext cx="87588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quantité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55" name="CustomShape 12"/>
          <p:cNvSpPr/>
          <p:nvPr/>
        </p:nvSpPr>
        <p:spPr>
          <a:xfrm>
            <a:off x="7912080" y="5522040"/>
            <a:ext cx="90972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fournit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56" name="CustomShape 13"/>
          <p:cNvSpPr/>
          <p:nvPr/>
        </p:nvSpPr>
        <p:spPr>
          <a:xfrm>
            <a:off x="4851360" y="5384880"/>
            <a:ext cx="1752120" cy="12949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14"/>
          <p:cNvSpPr/>
          <p:nvPr/>
        </p:nvSpPr>
        <p:spPr>
          <a:xfrm>
            <a:off x="4860360" y="5425920"/>
            <a:ext cx="165924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Fournisseur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58" name="CustomShape 15"/>
          <p:cNvSpPr/>
          <p:nvPr/>
        </p:nvSpPr>
        <p:spPr>
          <a:xfrm>
            <a:off x="5164560" y="5994360"/>
            <a:ext cx="970560" cy="57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0000"/>
                </a:solidFill>
                <a:uFillTx/>
                <a:latin typeface="Calibri"/>
              </a:rPr>
              <a:t>numFour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raisonSoc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59" name="CustomShape 16"/>
          <p:cNvSpPr/>
          <p:nvPr/>
        </p:nvSpPr>
        <p:spPr>
          <a:xfrm>
            <a:off x="8415720" y="4911840"/>
            <a:ext cx="5040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0" name="CustomShape 17"/>
          <p:cNvSpPr/>
          <p:nvPr/>
        </p:nvSpPr>
        <p:spPr>
          <a:xfrm>
            <a:off x="6765840" y="5918040"/>
            <a:ext cx="5392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1" name="CustomShape 18"/>
          <p:cNvSpPr/>
          <p:nvPr/>
        </p:nvSpPr>
        <p:spPr>
          <a:xfrm>
            <a:off x="6220080" y="1936440"/>
            <a:ext cx="5392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2" name="Line 19"/>
          <p:cNvSpPr/>
          <p:nvPr/>
        </p:nvSpPr>
        <p:spPr>
          <a:xfrm flipV="1">
            <a:off x="8322120" y="4775040"/>
            <a:ext cx="0" cy="6094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Line 20"/>
          <p:cNvSpPr/>
          <p:nvPr/>
        </p:nvSpPr>
        <p:spPr>
          <a:xfrm>
            <a:off x="1269720" y="3124080"/>
            <a:ext cx="13716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Line 21"/>
          <p:cNvSpPr/>
          <p:nvPr/>
        </p:nvSpPr>
        <p:spPr>
          <a:xfrm>
            <a:off x="4851360" y="5918040"/>
            <a:ext cx="175248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Line 22"/>
          <p:cNvSpPr/>
          <p:nvPr/>
        </p:nvSpPr>
        <p:spPr>
          <a:xfrm>
            <a:off x="6629400" y="5841720"/>
            <a:ext cx="106668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Line 23"/>
          <p:cNvSpPr/>
          <p:nvPr/>
        </p:nvSpPr>
        <p:spPr>
          <a:xfrm>
            <a:off x="7543800" y="3768480"/>
            <a:ext cx="175248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Line 24"/>
          <p:cNvSpPr/>
          <p:nvPr/>
        </p:nvSpPr>
        <p:spPr>
          <a:xfrm>
            <a:off x="8200080" y="2379240"/>
            <a:ext cx="5040" cy="8488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25"/>
          <p:cNvSpPr/>
          <p:nvPr/>
        </p:nvSpPr>
        <p:spPr>
          <a:xfrm>
            <a:off x="8223480" y="2699640"/>
            <a:ext cx="5925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0,M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269" name="Group 26"/>
          <p:cNvGrpSpPr/>
          <p:nvPr/>
        </p:nvGrpSpPr>
        <p:grpSpPr>
          <a:xfrm>
            <a:off x="4437360" y="1548720"/>
            <a:ext cx="1752480" cy="2057400"/>
            <a:chOff x="4437360" y="1548720"/>
            <a:chExt cx="1752480" cy="2057400"/>
          </a:xfrm>
        </p:grpSpPr>
        <p:sp>
          <p:nvSpPr>
            <p:cNvPr id="1270" name="CustomShape 27"/>
            <p:cNvSpPr/>
            <p:nvPr/>
          </p:nvSpPr>
          <p:spPr>
            <a:xfrm>
              <a:off x="4546800" y="1625040"/>
              <a:ext cx="1635120" cy="4561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>
                  <a:solidFill>
                    <a:srgbClr val="000000"/>
                  </a:solidFill>
                  <a:latin typeface="Calibri"/>
                </a:rPr>
                <a:t>Commande</a:t>
              </a:r>
              <a:endParaRPr b="0" lang="fr-FR" sz="2400" spc="-1" strike="noStrike">
                <a:latin typeface="Arial"/>
              </a:endParaRPr>
            </a:p>
          </p:txBody>
        </p:sp>
        <p:grpSp>
          <p:nvGrpSpPr>
            <p:cNvPr id="1271" name="Group 28"/>
            <p:cNvGrpSpPr/>
            <p:nvPr/>
          </p:nvGrpSpPr>
          <p:grpSpPr>
            <a:xfrm>
              <a:off x="4437360" y="1548720"/>
              <a:ext cx="1752480" cy="2057400"/>
              <a:chOff x="4437360" y="1548720"/>
              <a:chExt cx="1752480" cy="2057400"/>
            </a:xfrm>
          </p:grpSpPr>
          <p:sp>
            <p:nvSpPr>
              <p:cNvPr id="1272" name="CustomShape 29"/>
              <p:cNvSpPr/>
              <p:nvPr/>
            </p:nvSpPr>
            <p:spPr>
              <a:xfrm>
                <a:off x="4437720" y="1548720"/>
                <a:ext cx="1752120" cy="2057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30"/>
              <p:cNvSpPr/>
              <p:nvPr/>
            </p:nvSpPr>
            <p:spPr>
              <a:xfrm>
                <a:off x="4622760" y="2177640"/>
                <a:ext cx="1452240" cy="131004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20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numCde</a:t>
                </a:r>
                <a:endParaRPr b="0" lang="fr-FR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2000" spc="-1" strike="noStrike">
                    <a:solidFill>
                      <a:srgbClr val="000000"/>
                    </a:solidFill>
                    <a:latin typeface="Calibri"/>
                  </a:rPr>
                  <a:t>date_Cde</a:t>
                </a:r>
                <a:endParaRPr b="0" lang="fr-FR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2000" spc="-1" strike="noStrike">
                    <a:solidFill>
                      <a:srgbClr val="000000"/>
                    </a:solidFill>
                    <a:latin typeface="Calibri"/>
                  </a:rPr>
                  <a:t>montantHT</a:t>
                </a:r>
                <a:endParaRPr b="0" lang="fr-FR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2000" spc="-1" strike="noStrike">
                    <a:solidFill>
                      <a:srgbClr val="000000"/>
                    </a:solidFill>
                    <a:latin typeface="Calibri"/>
                  </a:rPr>
                  <a:t>montantTTC</a:t>
                </a:r>
                <a:endParaRPr b="0" lang="fr-FR" sz="2000" spc="-1" strike="noStrike">
                  <a:latin typeface="Arial"/>
                </a:endParaRPr>
              </a:p>
            </p:txBody>
          </p:sp>
          <p:sp>
            <p:nvSpPr>
              <p:cNvPr id="1274" name="Line 31"/>
              <p:cNvSpPr/>
              <p:nvPr/>
            </p:nvSpPr>
            <p:spPr>
              <a:xfrm>
                <a:off x="4437360" y="2066040"/>
                <a:ext cx="17524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75" name="CustomShape 32"/>
          <p:cNvSpPr/>
          <p:nvPr/>
        </p:nvSpPr>
        <p:spPr>
          <a:xfrm>
            <a:off x="3683520" y="4011840"/>
            <a:ext cx="7754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passe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76" name="Line 33"/>
          <p:cNvSpPr/>
          <p:nvPr/>
        </p:nvSpPr>
        <p:spPr>
          <a:xfrm>
            <a:off x="2694240" y="4295880"/>
            <a:ext cx="683640" cy="68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34"/>
          <p:cNvSpPr/>
          <p:nvPr/>
        </p:nvSpPr>
        <p:spPr>
          <a:xfrm>
            <a:off x="2734920" y="3885840"/>
            <a:ext cx="5392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0,N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78" name="Line 35"/>
          <p:cNvSpPr/>
          <p:nvPr/>
        </p:nvSpPr>
        <p:spPr>
          <a:xfrm flipH="1" flipV="1">
            <a:off x="5434200" y="3606480"/>
            <a:ext cx="4320" cy="6962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36"/>
          <p:cNvSpPr/>
          <p:nvPr/>
        </p:nvSpPr>
        <p:spPr>
          <a:xfrm>
            <a:off x="5475240" y="3754800"/>
            <a:ext cx="5040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80" name="Line 37"/>
          <p:cNvSpPr/>
          <p:nvPr/>
        </p:nvSpPr>
        <p:spPr>
          <a:xfrm>
            <a:off x="4757760" y="4311360"/>
            <a:ext cx="683640" cy="72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1" name="Group 38"/>
          <p:cNvGrpSpPr/>
          <p:nvPr/>
        </p:nvGrpSpPr>
        <p:grpSpPr>
          <a:xfrm>
            <a:off x="3368160" y="3828600"/>
            <a:ext cx="1431000" cy="457200"/>
            <a:chOff x="3368160" y="3828600"/>
            <a:chExt cx="1431000" cy="457200"/>
          </a:xfrm>
        </p:grpSpPr>
        <p:sp>
          <p:nvSpPr>
            <p:cNvPr id="1282" name="Line 39"/>
            <p:cNvSpPr/>
            <p:nvPr/>
          </p:nvSpPr>
          <p:spPr>
            <a:xfrm flipV="1">
              <a:off x="3368160" y="3828600"/>
              <a:ext cx="715680" cy="457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Line 40"/>
            <p:cNvSpPr/>
            <p:nvPr/>
          </p:nvSpPr>
          <p:spPr>
            <a:xfrm>
              <a:off x="4083840" y="3828600"/>
              <a:ext cx="715320" cy="457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4" name="Group 41"/>
          <p:cNvGrpSpPr/>
          <p:nvPr/>
        </p:nvGrpSpPr>
        <p:grpSpPr>
          <a:xfrm>
            <a:off x="3368160" y="4285800"/>
            <a:ext cx="1431000" cy="457200"/>
            <a:chOff x="3368160" y="4285800"/>
            <a:chExt cx="1431000" cy="457200"/>
          </a:xfrm>
        </p:grpSpPr>
        <p:sp>
          <p:nvSpPr>
            <p:cNvPr id="1285" name="Line 42"/>
            <p:cNvSpPr/>
            <p:nvPr/>
          </p:nvSpPr>
          <p:spPr>
            <a:xfrm>
              <a:off x="3368160" y="4285800"/>
              <a:ext cx="715680" cy="457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Line 43"/>
            <p:cNvSpPr/>
            <p:nvPr/>
          </p:nvSpPr>
          <p:spPr>
            <a:xfrm flipV="1">
              <a:off x="4083840" y="4285800"/>
              <a:ext cx="715320" cy="4572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7" name="Group 44"/>
          <p:cNvGrpSpPr/>
          <p:nvPr/>
        </p:nvGrpSpPr>
        <p:grpSpPr>
          <a:xfrm>
            <a:off x="7681320" y="5361480"/>
            <a:ext cx="1314720" cy="443520"/>
            <a:chOff x="7681320" y="5361480"/>
            <a:chExt cx="1314720" cy="443520"/>
          </a:xfrm>
        </p:grpSpPr>
        <p:sp>
          <p:nvSpPr>
            <p:cNvPr id="1288" name="Line 45"/>
            <p:cNvSpPr/>
            <p:nvPr/>
          </p:nvSpPr>
          <p:spPr>
            <a:xfrm flipV="1">
              <a:off x="7681320" y="5361480"/>
              <a:ext cx="657360" cy="4435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Line 46"/>
            <p:cNvSpPr/>
            <p:nvPr/>
          </p:nvSpPr>
          <p:spPr>
            <a:xfrm>
              <a:off x="8338680" y="5361480"/>
              <a:ext cx="657360" cy="4435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0" name="Group 47"/>
          <p:cNvGrpSpPr/>
          <p:nvPr/>
        </p:nvGrpSpPr>
        <p:grpSpPr>
          <a:xfrm>
            <a:off x="7681320" y="5805000"/>
            <a:ext cx="1314720" cy="443160"/>
            <a:chOff x="7681320" y="5805000"/>
            <a:chExt cx="1314720" cy="443160"/>
          </a:xfrm>
        </p:grpSpPr>
        <p:sp>
          <p:nvSpPr>
            <p:cNvPr id="1291" name="Line 48"/>
            <p:cNvSpPr/>
            <p:nvPr/>
          </p:nvSpPr>
          <p:spPr>
            <a:xfrm>
              <a:off x="7681320" y="5805000"/>
              <a:ext cx="657360" cy="4431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Line 49"/>
            <p:cNvSpPr/>
            <p:nvPr/>
          </p:nvSpPr>
          <p:spPr>
            <a:xfrm flipV="1">
              <a:off x="8338680" y="5805000"/>
              <a:ext cx="657360" cy="4431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3" name="CustomShape 50"/>
          <p:cNvSpPr/>
          <p:nvPr/>
        </p:nvSpPr>
        <p:spPr>
          <a:xfrm>
            <a:off x="6805440" y="1907640"/>
            <a:ext cx="1390680" cy="89136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Line 51"/>
          <p:cNvSpPr/>
          <p:nvPr/>
        </p:nvSpPr>
        <p:spPr>
          <a:xfrm flipV="1">
            <a:off x="7500600" y="2799000"/>
            <a:ext cx="0" cy="300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TextShape 1"/>
          <p:cNvSpPr txBox="1"/>
          <p:nvPr/>
        </p:nvSpPr>
        <p:spPr>
          <a:xfrm>
            <a:off x="1246680" y="5447160"/>
            <a:ext cx="9021960" cy="900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Documenter correctement chaque élément du modèle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6" name="TextShape 2"/>
          <p:cNvSpPr txBox="1"/>
          <p:nvPr/>
        </p:nvSpPr>
        <p:spPr>
          <a:xfrm>
            <a:off x="281520" y="166320"/>
            <a:ext cx="11072160" cy="907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Démarche pour construire un modèle E-A complet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7" name="TextShape 3"/>
          <p:cNvSpPr txBox="1"/>
          <p:nvPr/>
        </p:nvSpPr>
        <p:spPr>
          <a:xfrm>
            <a:off x="1122840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6603649-5BA9-492B-92EC-8F9AF57C614D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74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298" name="CustomShape 4"/>
          <p:cNvSpPr/>
          <p:nvPr/>
        </p:nvSpPr>
        <p:spPr>
          <a:xfrm>
            <a:off x="281520" y="1272960"/>
            <a:ext cx="11480040" cy="521964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1)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Construire le </a:t>
            </a: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dictionnaire de données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au préalable afin de faciliter le travail </a:t>
            </a:r>
            <a:endParaRPr b="0" lang="fr-F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2)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Identifier la liste des entités.  Pour chaque entité,  identifier la liste de ses attributs, parmi eux, déterminer un identifiant</a:t>
            </a:r>
            <a:endParaRPr b="0" lang="fr-F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3)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Identifier les associations entre les entités . Pour chaque association, identifier la liste des attributs propres à l'association,  définir les cardinalités </a:t>
            </a:r>
            <a:endParaRPr b="0" lang="fr-F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4)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Exprimer les contraintes d'intégrité notamment  les règles de gestion et DF entre attributs</a:t>
            </a:r>
            <a:endParaRPr b="0" lang="fr-F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5)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Vérifier le schéma obtenu notamment :</a:t>
            </a:r>
            <a:endParaRPr b="0" lang="fr-F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- Supprimer les "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transitivités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", s'assurer que le modèle est connexe</a:t>
            </a:r>
            <a:endParaRPr b="0" lang="fr-F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-  S'assurer que le modèle répond aux demandes (besoins des traitements)</a:t>
            </a:r>
            <a:endParaRPr b="0" lang="fr-F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6)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Valider avec les utilisateurs 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TextShape 1"/>
          <p:cNvSpPr txBox="1"/>
          <p:nvPr/>
        </p:nvSpPr>
        <p:spPr>
          <a:xfrm>
            <a:off x="414720" y="1619640"/>
            <a:ext cx="11362320" cy="462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documentation des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attributs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d’un modèle conceptuel de données se fait sous forme d'un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dictionnaire des données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 soin particulier pour la documentation des attributs dans le dictionnaire de données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Il est possible de commencer par la construction du dictionnaire avant l'esquisse du premier MCD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Recenser toutes les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données utiles à mémoriser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nécessaires pour les traitements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attribut a une entrée dans le dictionnaire (tableau)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0" name="TextShape 2"/>
          <p:cNvSpPr txBox="1"/>
          <p:nvPr/>
        </p:nvSpPr>
        <p:spPr>
          <a:xfrm>
            <a:off x="449640" y="609480"/>
            <a:ext cx="6226920" cy="685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Dictionnaire de données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1" name="TextShape 3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5BF651-D678-4035-9FCC-295B4006B4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75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TextShape 1"/>
          <p:cNvSpPr txBox="1"/>
          <p:nvPr/>
        </p:nvSpPr>
        <p:spPr>
          <a:xfrm>
            <a:off x="807732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D514A5-FCBF-4F41-8A71-2520919F4B4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75</a:t>
            </a:fld>
            <a:endParaRPr b="0" lang="fr-FR" sz="1200" spc="-1" strike="noStrike">
              <a:latin typeface="Times New Roman"/>
            </a:endParaRPr>
          </a:p>
        </p:txBody>
      </p:sp>
      <p:graphicFrame>
        <p:nvGraphicFramePr>
          <p:cNvPr id="1303" name="Table 2"/>
          <p:cNvGraphicFramePr/>
          <p:nvPr/>
        </p:nvGraphicFramePr>
        <p:xfrm>
          <a:off x="437760" y="78480"/>
          <a:ext cx="10426680" cy="6327720"/>
        </p:xfrm>
        <a:graphic>
          <a:graphicData uri="http://schemas.openxmlformats.org/drawingml/2006/table">
            <a:tbl>
              <a:tblPr/>
              <a:tblGrid>
                <a:gridCol w="968760"/>
                <a:gridCol w="2263320"/>
                <a:gridCol w="901440"/>
                <a:gridCol w="914400"/>
                <a:gridCol w="1739880"/>
                <a:gridCol w="3638880"/>
              </a:tblGrid>
              <a:tr h="536040">
                <a:tc>
                  <a:txBody>
                    <a:bodyPr lIns="42840" rIns="4284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Attribut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Signification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Longueur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Nature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Règle de calcul ou contrainte integrité 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NoBon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N° de bon de commande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0148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de la commande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799"/>
                        </a:spcAf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 :  jj/mm/aa 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799"/>
                        </a:spcAf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jj : 01 à 31, mm : 01 à 12, aa : 00 à 99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*CoCli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 client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 à créer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NomCli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 client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Adresse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Adresse client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Composé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Rue+Ville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Rue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Rue client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Ville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Ville client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*CoF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 fournisseur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 à créer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Raison sociale Fournisseur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Référence produit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 : 1 lettre + 3 chiffres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Lib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Libellé produit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Caractère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Qte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Quantité commandée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Entier &gt; 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1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PU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Prix unitaire hors taxe produit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Elémentaire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 : 9999,99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760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TotalHT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Montant commande hors taxes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Calculé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Somme des PU x Qte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 : 99999,99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760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TotalTTC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Montant commande toutes taxes comprises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Calculé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TotalTTC + TotalTTC x TVA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 : 999999,99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01400"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TVA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Taux de TVA courante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Paramètre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42840" rIns="4284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Pourcentage entre 0 et 99.99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 : 99.99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42840" marR="4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TextShape 1"/>
          <p:cNvSpPr txBox="1"/>
          <p:nvPr/>
        </p:nvSpPr>
        <p:spPr>
          <a:xfrm>
            <a:off x="7682040" y="63705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E94C7A-17BD-477F-8747-43F8E1E5F1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05" name="TextShape 2"/>
          <p:cNvSpPr txBox="1"/>
          <p:nvPr/>
        </p:nvSpPr>
        <p:spPr>
          <a:xfrm>
            <a:off x="425160" y="4542120"/>
            <a:ext cx="10913760" cy="1828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En général, les données calculées ou composées ne sont pas à prendre en compte dans un MCD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Sur l'exemple : Adresse, Montant, Total ne seront pas dans le MCD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6" name="CustomShape 3"/>
          <p:cNvSpPr/>
          <p:nvPr/>
        </p:nvSpPr>
        <p:spPr>
          <a:xfrm>
            <a:off x="680040" y="487440"/>
            <a:ext cx="10126440" cy="9612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Dictionnaire de données – Quelques éléments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07" name="CustomShape 4"/>
          <p:cNvSpPr/>
          <p:nvPr/>
        </p:nvSpPr>
        <p:spPr>
          <a:xfrm>
            <a:off x="680040" y="1583640"/>
            <a:ext cx="1065888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Pour identifier les attributs  d'un système d'information, il faut gérer :</a:t>
            </a:r>
            <a:endParaRPr b="0" lang="fr-FR" sz="24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données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composées (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concaténées)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données  élémentaires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données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calculées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à partir d'autres données 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paramètres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du SI : Propriétés dont la valeur est constante ou prévisible </a:t>
            </a:r>
            <a:endParaRPr b="0" lang="fr-FR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Exemples : Date du jour, taux TVA, tarif horaire…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TextShape 1"/>
          <p:cNvSpPr txBox="1"/>
          <p:nvPr/>
        </p:nvSpPr>
        <p:spPr>
          <a:xfrm>
            <a:off x="7682040" y="63705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361B55-9471-44A7-A0BE-C8DD952476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09" name="CustomShape 2"/>
          <p:cNvSpPr/>
          <p:nvPr/>
        </p:nvSpPr>
        <p:spPr>
          <a:xfrm>
            <a:off x="304560" y="284400"/>
            <a:ext cx="101264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Les dates : attributs ou entités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10" name="CustomShape 3"/>
          <p:cNvSpPr/>
          <p:nvPr/>
        </p:nvSpPr>
        <p:spPr>
          <a:xfrm>
            <a:off x="713160" y="1130760"/>
            <a:ext cx="66171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Différents cas de figure :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70000"/>
              <a:buFont typeface="Wingdings" charset="2"/>
              <a:buChar char="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Modélisation d'un moment</a:t>
            </a:r>
            <a:endParaRPr b="0" lang="fr-FR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70000"/>
              <a:buFont typeface="Wingdings" charset="2"/>
              <a:buChar char="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Modélisation d'une chronologie</a:t>
            </a:r>
            <a:endParaRPr b="0" lang="fr-FR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70000"/>
              <a:buFont typeface="Wingdings" charset="2"/>
              <a:buChar char="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Modélisation d'une historisation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2200" spc="-1" strike="noStrike">
              <a:latin typeface="Arial"/>
            </a:endParaRPr>
          </a:p>
        </p:txBody>
      </p:sp>
      <p:pic>
        <p:nvPicPr>
          <p:cNvPr id="1311" name="Image 4" descr=""/>
          <p:cNvPicPr/>
          <p:nvPr/>
        </p:nvPicPr>
        <p:blipFill>
          <a:blip r:embed="rId1"/>
          <a:stretch/>
        </p:blipFill>
        <p:spPr>
          <a:xfrm>
            <a:off x="125640" y="3626640"/>
            <a:ext cx="7026120" cy="2865600"/>
          </a:xfrm>
          <a:prstGeom prst="rect">
            <a:avLst/>
          </a:prstGeom>
          <a:ln w="0">
            <a:noFill/>
          </a:ln>
        </p:spPr>
      </p:pic>
      <p:grpSp>
        <p:nvGrpSpPr>
          <p:cNvPr id="1312" name="Group 4"/>
          <p:cNvGrpSpPr/>
          <p:nvPr/>
        </p:nvGrpSpPr>
        <p:grpSpPr>
          <a:xfrm>
            <a:off x="9046800" y="826920"/>
            <a:ext cx="1292400" cy="1133640"/>
            <a:chOff x="9046800" y="826920"/>
            <a:chExt cx="1292400" cy="1133640"/>
          </a:xfrm>
        </p:grpSpPr>
        <p:sp>
          <p:nvSpPr>
            <p:cNvPr id="1313" name="CustomShape 5"/>
            <p:cNvSpPr/>
            <p:nvPr/>
          </p:nvSpPr>
          <p:spPr>
            <a:xfrm>
              <a:off x="9069840" y="826920"/>
              <a:ext cx="12693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Commande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314" name="CustomShape 6"/>
            <p:cNvSpPr/>
            <p:nvPr/>
          </p:nvSpPr>
          <p:spPr>
            <a:xfrm>
              <a:off x="9046800" y="896760"/>
              <a:ext cx="1243440" cy="1063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7"/>
            <p:cNvSpPr/>
            <p:nvPr/>
          </p:nvSpPr>
          <p:spPr>
            <a:xfrm>
              <a:off x="9213840" y="1210320"/>
              <a:ext cx="1049040" cy="5770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Calibri"/>
                </a:rPr>
                <a:t>numCde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dateCde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316" name="Line 8"/>
            <p:cNvSpPr/>
            <p:nvPr/>
          </p:nvSpPr>
          <p:spPr>
            <a:xfrm>
              <a:off x="9058320" y="1184040"/>
              <a:ext cx="12438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17" name="Image 14" descr=""/>
          <p:cNvPicPr/>
          <p:nvPr/>
        </p:nvPicPr>
        <p:blipFill>
          <a:blip r:embed="rId2"/>
          <a:stretch/>
        </p:blipFill>
        <p:spPr>
          <a:xfrm>
            <a:off x="7331040" y="4026960"/>
            <a:ext cx="4730040" cy="1489320"/>
          </a:xfrm>
          <a:prstGeom prst="rect">
            <a:avLst/>
          </a:prstGeom>
          <a:ln w="0">
            <a:noFill/>
          </a:ln>
        </p:spPr>
      </p:pic>
      <p:sp>
        <p:nvSpPr>
          <p:cNvPr id="1318" name="CustomShape 9"/>
          <p:cNvSpPr/>
          <p:nvPr/>
        </p:nvSpPr>
        <p:spPr>
          <a:xfrm>
            <a:off x="7786080" y="578592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Cours journalier des devises (Chronologie)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9" name="CustomShape 10"/>
          <p:cNvSpPr/>
          <p:nvPr/>
        </p:nvSpPr>
        <p:spPr>
          <a:xfrm>
            <a:off x="445320" y="6370560"/>
            <a:ext cx="5835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Historisation des données sur les personnes (BD INSEE)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0" name="CustomShape 11"/>
          <p:cNvSpPr/>
          <p:nvPr/>
        </p:nvSpPr>
        <p:spPr>
          <a:xfrm>
            <a:off x="7410960" y="2323080"/>
            <a:ext cx="4569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Moment où une commande a été passée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TextShape 1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80CDD7-93DA-45B9-A62B-BE4519D70F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22" name="CustomShape 2"/>
          <p:cNvSpPr/>
          <p:nvPr/>
        </p:nvSpPr>
        <p:spPr>
          <a:xfrm>
            <a:off x="774000" y="448920"/>
            <a:ext cx="7734960" cy="6854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Documentation d’une entité</a:t>
            </a: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23" name="CustomShape 3"/>
          <p:cNvSpPr/>
          <p:nvPr/>
        </p:nvSpPr>
        <p:spPr>
          <a:xfrm>
            <a:off x="774000" y="1712160"/>
            <a:ext cx="1120428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Pour qu’un schéma E/A soit complet, chaque  entité/association/attribut/CI doit être documenté(e)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Pour chaque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entité :</a:t>
            </a:r>
            <a:r>
              <a:rPr b="0" lang="fr-FR" sz="24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ff9933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Exemple)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Auteur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une </a:t>
            </a: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définition </a:t>
            </a: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Un auteur est une personne qui a écrit au moins un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livre édité par un  éditeur  qui nous intéresse."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une liste d’attributs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{</a:t>
            </a:r>
            <a:r>
              <a:rPr b="0" i="1" lang="fr-FR" sz="2200" spc="-1" strike="noStrike">
                <a:solidFill>
                  <a:srgbClr val="767171"/>
                </a:solidFill>
                <a:latin typeface="Calibri"/>
              </a:rPr>
              <a:t>nom-aut, prénom-aut, ville-aut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au moins un identifiant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{</a:t>
            </a:r>
            <a:r>
              <a:rPr b="0" i="1" lang="fr-FR" sz="2200" spc="-1" strike="noStrike">
                <a:solidFill>
                  <a:srgbClr val="767171"/>
                </a:solidFill>
                <a:latin typeface="Calibri"/>
              </a:rPr>
              <a:t>nom-aut, prénom-aut}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7EB60F-DC0C-4FEE-8EF9-7ADF3CAB8A0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622440" y="1447920"/>
            <a:ext cx="10730880" cy="2123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91960" indent="-29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valeur d'un attribut facultatif peut être absente pour un tuple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2552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Cette absence de valeur est notée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NULL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334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 : l'attribut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identifiant_FB 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 NULL  pour toute personne n'ayant pas de compte Facebook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334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 : l'attribut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prix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est NULL pour toute pièce dont le prix n'est pas encore fixé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531720" y="355680"/>
            <a:ext cx="7772040" cy="799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 fontScale="66000"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br/>
            <a:r>
              <a:rPr b="1" lang="fr-FR" sz="3600" spc="-1" strike="noStrike">
                <a:solidFill>
                  <a:srgbClr val="000000"/>
                </a:solidFill>
                <a:latin typeface="Garamond"/>
              </a:rPr>
              <a:t>Notion de valeur NULL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79" name="Table 4"/>
          <p:cNvGraphicFramePr/>
          <p:nvPr/>
        </p:nvGraphicFramePr>
        <p:xfrm>
          <a:off x="4417920" y="3805200"/>
          <a:ext cx="3580920" cy="2350440"/>
        </p:xfrm>
        <a:graphic>
          <a:graphicData uri="http://schemas.openxmlformats.org/drawingml/2006/table">
            <a:tbl>
              <a:tblPr/>
              <a:tblGrid>
                <a:gridCol w="1193760"/>
                <a:gridCol w="1193760"/>
                <a:gridCol w="1193760"/>
              </a:tblGrid>
              <a:tr h="41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nop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nomp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prix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7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Vis10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1.5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7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écrou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43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boulon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2.5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2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vis15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NULL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0" name="CustomShape 5"/>
          <p:cNvSpPr/>
          <p:nvPr/>
        </p:nvSpPr>
        <p:spPr>
          <a:xfrm>
            <a:off x="3052800" y="4195800"/>
            <a:ext cx="917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mic Sans MS"/>
              </a:rPr>
              <a:t>Pièce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TextShape 1"/>
          <p:cNvSpPr txBox="1"/>
          <p:nvPr/>
        </p:nvSpPr>
        <p:spPr>
          <a:xfrm>
            <a:off x="1110240" y="2028600"/>
            <a:ext cx="10671840" cy="4293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Pour chaque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association :</a:t>
            </a:r>
            <a:r>
              <a:rPr b="0" lang="fr-FR" sz="2400" spc="-1" strike="noStrike">
                <a:solidFill>
                  <a:srgbClr val="ff9933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291960"/>
              </a:tabLst>
            </a:pPr>
            <a:r>
              <a:rPr b="0" lang="fr-FR" sz="2200" spc="-1" strike="noStrike">
                <a:solidFill>
                  <a:srgbClr val="ff9933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nom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auteur-livre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29196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une </a:t>
            </a: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définition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"auteur-livre associe l'auteur aux livres qu'il a écrits"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29196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la liste des entités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767171"/>
                </a:solidFill>
                <a:latin typeface="Calibri"/>
              </a:rPr>
              <a:t>Auteur, Livre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les rôles 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Calibri"/>
              </a:rPr>
              <a:t>Auteur écrit (1, N) Livre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et leur cardinalité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767171"/>
                </a:solidFill>
                <a:latin typeface="Calibri"/>
              </a:rPr>
              <a:t>Livre est écrit par (1,1) Auteur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291960"/>
              </a:tabLst>
            </a:pP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 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la liste des attributs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lang="fr-FR" sz="2200" spc="-1" strike="noStrike">
                <a:solidFill>
                  <a:srgbClr val="767171"/>
                </a:solidFill>
                <a:latin typeface="Calibri"/>
              </a:rPr>
              <a:t>	</a:t>
            </a:r>
            <a:r>
              <a:rPr b="0" i="1" lang="fr-FR" sz="2200" spc="-1" strike="noStrike">
                <a:solidFill>
                  <a:srgbClr val="767171"/>
                </a:solidFill>
                <a:latin typeface="Calibri"/>
              </a:rPr>
              <a:t>-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5" name="TextShape 2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1FA504-6B86-4C88-804E-F48629994A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26" name="CustomShape 3"/>
          <p:cNvSpPr/>
          <p:nvPr/>
        </p:nvSpPr>
        <p:spPr>
          <a:xfrm>
            <a:off x="640800" y="806760"/>
            <a:ext cx="7734960" cy="6854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Documentation d’une association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TextShape 1"/>
          <p:cNvSpPr txBox="1"/>
          <p:nvPr/>
        </p:nvSpPr>
        <p:spPr>
          <a:xfrm>
            <a:off x="1032120" y="1865520"/>
            <a:ext cx="10423800" cy="4235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Pour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chaque </a:t>
            </a:r>
            <a:r>
              <a:rPr b="1" lang="fr-FR" sz="2800" spc="-1" strike="noStrike">
                <a:solidFill>
                  <a:srgbClr val="000000"/>
                </a:solidFill>
                <a:latin typeface="Times New Roman"/>
              </a:rPr>
              <a:t>contrainte d’intégrité :</a:t>
            </a:r>
            <a:r>
              <a:rPr b="0" lang="fr-FR" sz="2800" spc="-1" strike="noStrike">
                <a:solidFill>
                  <a:srgbClr val="ff9933"/>
                </a:solidFill>
                <a:latin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400" spc="-1" strike="noStrike">
                <a:solidFill>
                  <a:srgbClr val="ff9933"/>
                </a:solidFill>
                <a:latin typeface="Times New Roman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un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nom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CI d'existence d'une occurrence de l’association 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</a:rPr>
              <a:t>Mariage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les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éléments de la 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CI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association 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</a:rPr>
              <a:t>Mariage, 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attribut 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</a:rPr>
              <a:t>âge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 de l'entité 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</a:rPr>
              <a:t>Personne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ff993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expression de la CI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Une occurrence de l'association Mariage entre deux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personnes P1 et  P2 n'est valide que si âge(P1)&gt;18 et 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fr-FR" sz="2200" spc="-1" strike="noStrike">
                <a:solidFill>
                  <a:srgbClr val="000000"/>
                </a:solidFill>
                <a:latin typeface="Times New Roman"/>
              </a:rPr>
              <a:t>âge(P2)&gt;18"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8" name="TextShape 2"/>
          <p:cNvSpPr txBox="1"/>
          <p:nvPr/>
        </p:nvSpPr>
        <p:spPr>
          <a:xfrm>
            <a:off x="9740880" y="6248520"/>
            <a:ext cx="53316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F959BC-D3C0-4BD3-9B5D-435997310A9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29" name="CustomShape 3"/>
          <p:cNvSpPr/>
          <p:nvPr/>
        </p:nvSpPr>
        <p:spPr>
          <a:xfrm>
            <a:off x="640800" y="627840"/>
            <a:ext cx="9278280" cy="6854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Documentation d’une contrainte d’intégrité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B9D724-8927-40AC-A7C8-0F1E2854B38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79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31" name="TextShape 2"/>
          <p:cNvSpPr txBox="1"/>
          <p:nvPr/>
        </p:nvSpPr>
        <p:spPr>
          <a:xfrm>
            <a:off x="330840" y="1417680"/>
            <a:ext cx="10032120" cy="530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relationnel de données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Dépendances fonctionnelles et normalisation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Modèle Entité-Association (E/A)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Transformation d’un modèle E/A en modèle relationnel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LDD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Algèbre relationnelle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SQL LMD (système mySQL)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2" name="TextShape 3"/>
          <p:cNvSpPr txBox="1"/>
          <p:nvPr/>
        </p:nvSpPr>
        <p:spPr>
          <a:xfrm>
            <a:off x="373320" y="93600"/>
            <a:ext cx="976104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Principaux chapitres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TextShape 1"/>
          <p:cNvSpPr txBox="1"/>
          <p:nvPr/>
        </p:nvSpPr>
        <p:spPr>
          <a:xfrm>
            <a:off x="538920" y="1982880"/>
            <a:ext cx="11213640" cy="3315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Pour transformer un modèle conceptuel en modèle relationnel, des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règles de transformation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dérivation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sont définies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20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appliquer de façon itérative sur les différents éléments du MCD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20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Respecter l'ordre dans lequel les règles sont données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4" name="TextShape 2"/>
          <p:cNvSpPr txBox="1"/>
          <p:nvPr/>
        </p:nvSpPr>
        <p:spPr>
          <a:xfrm>
            <a:off x="7637760" y="62787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14F1A9-09C1-4B05-82DE-7740FE6DF6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35" name="TextShape 3"/>
          <p:cNvSpPr txBox="1"/>
          <p:nvPr/>
        </p:nvSpPr>
        <p:spPr>
          <a:xfrm>
            <a:off x="341280" y="340560"/>
            <a:ext cx="10515240" cy="1325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Principes de la transformation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TextShape 1"/>
          <p:cNvSpPr txBox="1"/>
          <p:nvPr/>
        </p:nvSpPr>
        <p:spPr>
          <a:xfrm>
            <a:off x="778644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E14543-B2D0-476E-912A-43448F5935AD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37" name="TextShape 2"/>
          <p:cNvSpPr txBox="1"/>
          <p:nvPr/>
        </p:nvSpPr>
        <p:spPr>
          <a:xfrm>
            <a:off x="514800" y="343440"/>
            <a:ext cx="980460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Règle 0 : Cas des attributs calculés ou composés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8" name="CustomShape 3"/>
          <p:cNvSpPr/>
          <p:nvPr/>
        </p:nvSpPr>
        <p:spPr>
          <a:xfrm>
            <a:off x="667080" y="1975320"/>
            <a:ext cx="10050120" cy="4380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attribut calculé du dictionnaire donne lieu à une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vue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dont la définition correspond la règle de calcul  (requête SQL)</a:t>
            </a:r>
            <a:endParaRPr b="0" lang="fr-FR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Calculer âge à partir de la date du jour et de la DDN</a:t>
            </a:r>
            <a:endParaRPr b="0" lang="fr-FR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CREATE VIEW Age-Personne (id, âge) AS</a:t>
            </a:r>
            <a:endParaRPr b="0" lang="fr-FR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(SELECT id, year(date_naissance) - year(sysdate) FROM Personne)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Calculer le montant total d’une commande à partir des items commandés (prix, quantité)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Ne garder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que les attributs atomiques formant chaque attribut composé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à moins de vouloir le traiter comme un attribut atomique (ex. adresse)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TextShape 1"/>
          <p:cNvSpPr txBox="1"/>
          <p:nvPr/>
        </p:nvSpPr>
        <p:spPr>
          <a:xfrm>
            <a:off x="7522560" y="64047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2AA1D4-C223-4059-9574-C44589341F94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40" name="TextShape 2"/>
          <p:cNvSpPr txBox="1"/>
          <p:nvPr/>
        </p:nvSpPr>
        <p:spPr>
          <a:xfrm>
            <a:off x="618480" y="298440"/>
            <a:ext cx="101016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Règle 1 : Transformation d’une entité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1" name="TextShape 3"/>
          <p:cNvSpPr txBox="1"/>
          <p:nvPr/>
        </p:nvSpPr>
        <p:spPr>
          <a:xfrm>
            <a:off x="1101960" y="1648440"/>
            <a:ext cx="9134280" cy="1573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ransformer chaque entité  E en une relation 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 attributs de RE sont les attributs de 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7e6e6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clé primaire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de RE est l’identifiant de 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2" name="CustomShape 4"/>
          <p:cNvSpPr/>
          <p:nvPr/>
        </p:nvSpPr>
        <p:spPr>
          <a:xfrm>
            <a:off x="1959480" y="5209560"/>
            <a:ext cx="170676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RA (</a:t>
            </a:r>
            <a:r>
              <a:rPr b="0" lang="fr-FR" sz="2400" spc="-1" strike="noStrike" u="sng">
                <a:solidFill>
                  <a:srgbClr val="000000"/>
                </a:solidFill>
                <a:uFillTx/>
                <a:latin typeface="Arial"/>
              </a:rPr>
              <a:t>ka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, aa)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43" name="CustomShape 5"/>
          <p:cNvSpPr/>
          <p:nvPr/>
        </p:nvSpPr>
        <p:spPr>
          <a:xfrm>
            <a:off x="3648240" y="3534120"/>
            <a:ext cx="2203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808080"/>
                </a:solidFill>
                <a:latin typeface="Calibri"/>
              </a:rPr>
              <a:t>Modèle E-A (MCD)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4" name="CustomShape 6"/>
          <p:cNvSpPr/>
          <p:nvPr/>
        </p:nvSpPr>
        <p:spPr>
          <a:xfrm>
            <a:off x="1194840" y="6122880"/>
            <a:ext cx="3285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808080"/>
                </a:solidFill>
                <a:latin typeface="Calibri"/>
              </a:rPr>
              <a:t>Modèle relationnel  (Schéma)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345" name="Group 7"/>
          <p:cNvGrpSpPr/>
          <p:nvPr/>
        </p:nvGrpSpPr>
        <p:grpSpPr>
          <a:xfrm>
            <a:off x="1648440" y="3086640"/>
            <a:ext cx="971640" cy="1098000"/>
            <a:chOff x="1648440" y="3086640"/>
            <a:chExt cx="971640" cy="1098000"/>
          </a:xfrm>
        </p:grpSpPr>
        <p:sp>
          <p:nvSpPr>
            <p:cNvPr id="1346" name="CustomShape 8"/>
            <p:cNvSpPr/>
            <p:nvPr/>
          </p:nvSpPr>
          <p:spPr>
            <a:xfrm>
              <a:off x="1648800" y="3105360"/>
              <a:ext cx="970920" cy="1079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9"/>
            <p:cNvSpPr/>
            <p:nvPr/>
          </p:nvSpPr>
          <p:spPr>
            <a:xfrm>
              <a:off x="1917720" y="3086640"/>
              <a:ext cx="3135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348" name="CustomShape 10"/>
            <p:cNvSpPr/>
            <p:nvPr/>
          </p:nvSpPr>
          <p:spPr>
            <a:xfrm>
              <a:off x="1893960" y="3533040"/>
              <a:ext cx="376200" cy="5770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Calibri"/>
                </a:rPr>
                <a:t>ka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aa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349" name="Line 11"/>
            <p:cNvSpPr/>
            <p:nvPr/>
          </p:nvSpPr>
          <p:spPr>
            <a:xfrm>
              <a:off x="1648440" y="3455640"/>
              <a:ext cx="971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1350" name="Table 12"/>
          <p:cNvGraphicFramePr/>
          <p:nvPr/>
        </p:nvGraphicFramePr>
        <p:xfrm>
          <a:off x="6028560" y="4931280"/>
          <a:ext cx="1292040" cy="741240"/>
        </p:xfrm>
        <a:graphic>
          <a:graphicData uri="http://schemas.openxmlformats.org/drawingml/2006/table">
            <a:tbl>
              <a:tblPr/>
              <a:tblGrid>
                <a:gridCol w="600480"/>
                <a:gridCol w="69156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351" name="CustomShape 13"/>
          <p:cNvSpPr/>
          <p:nvPr/>
        </p:nvSpPr>
        <p:spPr>
          <a:xfrm>
            <a:off x="5475960" y="488448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52" name="CustomShape 14"/>
          <p:cNvSpPr/>
          <p:nvPr/>
        </p:nvSpPr>
        <p:spPr>
          <a:xfrm>
            <a:off x="5407920" y="6157800"/>
            <a:ext cx="365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808080"/>
                </a:solidFill>
                <a:latin typeface="Calibri"/>
              </a:rPr>
              <a:t>Exemple de contenu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53" name="CustomShape 15"/>
          <p:cNvSpPr/>
          <p:nvPr/>
        </p:nvSpPr>
        <p:spPr>
          <a:xfrm>
            <a:off x="732600" y="3309840"/>
            <a:ext cx="719280" cy="22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TextShape 1"/>
          <p:cNvSpPr txBox="1"/>
          <p:nvPr/>
        </p:nvSpPr>
        <p:spPr>
          <a:xfrm>
            <a:off x="7553160" y="6331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70E559-A826-4985-B008-D4F890C283F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55" name="TextShape 2"/>
          <p:cNvSpPr txBox="1"/>
          <p:nvPr/>
        </p:nvSpPr>
        <p:spPr>
          <a:xfrm>
            <a:off x="7553160" y="6331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EDFCB4-CCB4-4850-B2DE-38485E7ACB8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56" name="CustomShape 3"/>
          <p:cNvSpPr/>
          <p:nvPr/>
        </p:nvSpPr>
        <p:spPr>
          <a:xfrm>
            <a:off x="521640" y="2111400"/>
            <a:ext cx="1136520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SzPct val="120000"/>
              <a:buFont typeface="Wingdings" charset="2"/>
              <a:buChar char="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Chaque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entité faible F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d'une entité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, donne une relation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RF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qui comprend </a:t>
            </a:r>
            <a:endParaRPr b="0" lang="fr-FR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120000"/>
              <a:buFont typeface="Times New Roman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les attributs de F </a:t>
            </a:r>
            <a:endParaRPr b="0" lang="fr-FR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120000"/>
              <a:buFont typeface="Times New Roman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l’identifiant (idf) de l'entité B</a:t>
            </a:r>
            <a:endParaRPr b="0" lang="fr-FR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120000"/>
              <a:buFont typeface="Times New Roman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les attributs de l’association  identifiante s’il y en a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clé de RF est la concaténation de l’identifiant relatif de F et de l’identifiant  de B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1357" name="CustomShape 4"/>
          <p:cNvSpPr/>
          <p:nvPr/>
        </p:nvSpPr>
        <p:spPr>
          <a:xfrm>
            <a:off x="521640" y="569160"/>
            <a:ext cx="9848160" cy="91476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Règle 2 : Cas d’une entité faible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TextShape 1"/>
          <p:cNvSpPr txBox="1"/>
          <p:nvPr/>
        </p:nvSpPr>
        <p:spPr>
          <a:xfrm>
            <a:off x="7553160" y="6331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AED441-281D-4DD5-AC94-859620F89E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59" name="TextShape 2"/>
          <p:cNvSpPr txBox="1"/>
          <p:nvPr/>
        </p:nvSpPr>
        <p:spPr>
          <a:xfrm>
            <a:off x="7553160" y="6331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B027AB-3A5B-4DA4-84CF-888C9589ACE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60" name="CustomShape 3"/>
          <p:cNvSpPr/>
          <p:nvPr/>
        </p:nvSpPr>
        <p:spPr>
          <a:xfrm>
            <a:off x="1058040" y="483480"/>
            <a:ext cx="98481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Règle 2 : Cas d’une entité faible (2/2)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61" name="CustomShape 4"/>
          <p:cNvSpPr/>
          <p:nvPr/>
        </p:nvSpPr>
        <p:spPr>
          <a:xfrm>
            <a:off x="985680" y="4701600"/>
            <a:ext cx="2569680" cy="100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Modèle relationnel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RF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kf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ff, rr)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bb)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62" name="CustomShape 5"/>
          <p:cNvSpPr/>
          <p:nvPr/>
        </p:nvSpPr>
        <p:spPr>
          <a:xfrm>
            <a:off x="4412160" y="2602080"/>
            <a:ext cx="1681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6"/>
          <p:cNvSpPr/>
          <p:nvPr/>
        </p:nvSpPr>
        <p:spPr>
          <a:xfrm>
            <a:off x="2380320" y="2425680"/>
            <a:ext cx="1350720" cy="840960"/>
          </a:xfrm>
          <a:prstGeom prst="diamond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Line 7"/>
          <p:cNvSpPr/>
          <p:nvPr/>
        </p:nvSpPr>
        <p:spPr>
          <a:xfrm>
            <a:off x="1771920" y="2846160"/>
            <a:ext cx="6084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Line 8"/>
          <p:cNvSpPr/>
          <p:nvPr/>
        </p:nvSpPr>
        <p:spPr>
          <a:xfrm>
            <a:off x="3731400" y="2846160"/>
            <a:ext cx="6080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9"/>
          <p:cNvSpPr/>
          <p:nvPr/>
        </p:nvSpPr>
        <p:spPr>
          <a:xfrm>
            <a:off x="2925360" y="2631600"/>
            <a:ext cx="304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7" name="CustomShape 10"/>
          <p:cNvSpPr/>
          <p:nvPr/>
        </p:nvSpPr>
        <p:spPr>
          <a:xfrm>
            <a:off x="3903120" y="2516400"/>
            <a:ext cx="504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8" name="CustomShape 11"/>
          <p:cNvSpPr/>
          <p:nvPr/>
        </p:nvSpPr>
        <p:spPr>
          <a:xfrm>
            <a:off x="1738080" y="2535120"/>
            <a:ext cx="7401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1(R)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9" name="CustomShape 12"/>
          <p:cNvSpPr/>
          <p:nvPr/>
        </p:nvSpPr>
        <p:spPr>
          <a:xfrm>
            <a:off x="885600" y="2331360"/>
            <a:ext cx="885600" cy="11973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13"/>
          <p:cNvSpPr/>
          <p:nvPr/>
        </p:nvSpPr>
        <p:spPr>
          <a:xfrm>
            <a:off x="1138680" y="2388600"/>
            <a:ext cx="2984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71" name="CustomShape 14"/>
          <p:cNvSpPr/>
          <p:nvPr/>
        </p:nvSpPr>
        <p:spPr>
          <a:xfrm>
            <a:off x="1083240" y="2841120"/>
            <a:ext cx="35496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kf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2" name="Line 15"/>
          <p:cNvSpPr/>
          <p:nvPr/>
        </p:nvSpPr>
        <p:spPr>
          <a:xfrm>
            <a:off x="885240" y="2850120"/>
            <a:ext cx="909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3" name="Group 16"/>
          <p:cNvGrpSpPr/>
          <p:nvPr/>
        </p:nvGrpSpPr>
        <p:grpSpPr>
          <a:xfrm>
            <a:off x="4339440" y="2331720"/>
            <a:ext cx="969840" cy="1197360"/>
            <a:chOff x="4339440" y="2331720"/>
            <a:chExt cx="969840" cy="1197360"/>
          </a:xfrm>
        </p:grpSpPr>
        <p:sp>
          <p:nvSpPr>
            <p:cNvPr id="1374" name="CustomShape 17"/>
            <p:cNvSpPr/>
            <p:nvPr/>
          </p:nvSpPr>
          <p:spPr>
            <a:xfrm>
              <a:off x="4339800" y="2331720"/>
              <a:ext cx="969120" cy="1197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18"/>
            <p:cNvSpPr/>
            <p:nvPr/>
          </p:nvSpPr>
          <p:spPr>
            <a:xfrm>
              <a:off x="4676400" y="2388600"/>
              <a:ext cx="319680" cy="3952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1376" name="CustomShape 19"/>
            <p:cNvSpPr/>
            <p:nvPr/>
          </p:nvSpPr>
          <p:spPr>
            <a:xfrm>
              <a:off x="4471560" y="2841480"/>
              <a:ext cx="421920" cy="639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kb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bb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377" name="Line 20"/>
            <p:cNvSpPr/>
            <p:nvPr/>
          </p:nvSpPr>
          <p:spPr>
            <a:xfrm flipV="1">
              <a:off x="4339440" y="2841120"/>
              <a:ext cx="969840" cy="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8" name="CustomShape 21"/>
          <p:cNvSpPr/>
          <p:nvPr/>
        </p:nvSpPr>
        <p:spPr>
          <a:xfrm>
            <a:off x="2878920" y="3462480"/>
            <a:ext cx="3394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9" name="Line 22"/>
          <p:cNvSpPr/>
          <p:nvPr/>
        </p:nvSpPr>
        <p:spPr>
          <a:xfrm>
            <a:off x="3058560" y="3280680"/>
            <a:ext cx="9720" cy="256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23"/>
          <p:cNvSpPr/>
          <p:nvPr/>
        </p:nvSpPr>
        <p:spPr>
          <a:xfrm>
            <a:off x="91080" y="3118680"/>
            <a:ext cx="719280" cy="22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81" name="Table 24"/>
          <p:cNvGraphicFramePr/>
          <p:nvPr/>
        </p:nvGraphicFramePr>
        <p:xfrm>
          <a:off x="4469400" y="4755240"/>
          <a:ext cx="235800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  <a:gridCol w="589320"/>
                <a:gridCol w="59004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2" name="Table 25"/>
          <p:cNvGraphicFramePr/>
          <p:nvPr/>
        </p:nvGraphicFramePr>
        <p:xfrm>
          <a:off x="7994520" y="478584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383" name="CustomShape 26"/>
          <p:cNvSpPr/>
          <p:nvPr/>
        </p:nvSpPr>
        <p:spPr>
          <a:xfrm>
            <a:off x="3992040" y="4521960"/>
            <a:ext cx="6303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4" name="CustomShape 27"/>
          <p:cNvSpPr/>
          <p:nvPr/>
        </p:nvSpPr>
        <p:spPr>
          <a:xfrm>
            <a:off x="7520040" y="4573080"/>
            <a:ext cx="6303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RB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TextShape 1"/>
          <p:cNvSpPr txBox="1"/>
          <p:nvPr/>
        </p:nvSpPr>
        <p:spPr>
          <a:xfrm>
            <a:off x="7558920" y="63871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F4238D-E50E-4EA7-80A0-C0DDE553CA69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86" name="TextShape 2"/>
          <p:cNvSpPr txBox="1"/>
          <p:nvPr/>
        </p:nvSpPr>
        <p:spPr>
          <a:xfrm>
            <a:off x="438840" y="279360"/>
            <a:ext cx="9599760" cy="951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Règle 3 : Cas d’une spécialisation (Règle générale)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7" name="TextShape 3"/>
          <p:cNvSpPr txBox="1"/>
          <p:nvPr/>
        </p:nvSpPr>
        <p:spPr>
          <a:xfrm>
            <a:off x="755280" y="1568160"/>
            <a:ext cx="10408320" cy="2432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Créer une relation pour chaque entité spécialisée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720"/>
              </a:spcBef>
              <a:buClr>
                <a:srgbClr val="e7e6e6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attributs de la relation sont les attributs de l'entité correspondante + l’identifiant de l’entité générique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720"/>
              </a:spcBef>
              <a:buClr>
                <a:srgbClr val="e7e6e6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clé de chaque relation est l’identifiant de l’entité générique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8" name="CustomShape 4"/>
          <p:cNvSpPr/>
          <p:nvPr/>
        </p:nvSpPr>
        <p:spPr>
          <a:xfrm>
            <a:off x="4458240" y="4674600"/>
            <a:ext cx="342720" cy="180720"/>
          </a:xfrm>
          <a:prstGeom prst="rightArrow">
            <a:avLst>
              <a:gd name="adj1" fmla="val 50000"/>
              <a:gd name="adj2" fmla="val 47368"/>
            </a:avLst>
          </a:prstGeom>
          <a:solidFill>
            <a:schemeClr val="bg2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5"/>
          <p:cNvSpPr/>
          <p:nvPr/>
        </p:nvSpPr>
        <p:spPr>
          <a:xfrm>
            <a:off x="5545080" y="4199760"/>
            <a:ext cx="6299280" cy="207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Modèle  relationnel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Personne 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nom, prénom, adresse)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Etudiant (</a:t>
            </a: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niveau)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Enseignant (</a:t>
            </a:r>
            <a:r>
              <a:rPr b="0" i="1" lang="fr-FR" sz="1800" spc="-1" strike="noStrike" u="sng">
                <a:solidFill>
                  <a:srgbClr val="000000"/>
                </a:solidFill>
                <a:uFillTx/>
                <a:latin typeface="Arial"/>
              </a:rPr>
              <a:t>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, grade)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Héritage des attributs de Personne dans Etudiant et Enseignant effectué par jointure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90" name="CustomShape 6"/>
          <p:cNvSpPr/>
          <p:nvPr/>
        </p:nvSpPr>
        <p:spPr>
          <a:xfrm>
            <a:off x="1456920" y="5635440"/>
            <a:ext cx="961200" cy="3646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Etudiant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1" name="CustomShape 7"/>
          <p:cNvSpPr/>
          <p:nvPr/>
        </p:nvSpPr>
        <p:spPr>
          <a:xfrm>
            <a:off x="2673000" y="5617800"/>
            <a:ext cx="1200600" cy="3646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Enseignant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2" name="CustomShape 8"/>
          <p:cNvSpPr/>
          <p:nvPr/>
        </p:nvSpPr>
        <p:spPr>
          <a:xfrm>
            <a:off x="2077560" y="4377240"/>
            <a:ext cx="1185840" cy="3646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Personne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3" name="Line 9"/>
          <p:cNvSpPr/>
          <p:nvPr/>
        </p:nvSpPr>
        <p:spPr>
          <a:xfrm flipH="1" flipV="1">
            <a:off x="1932840" y="4192560"/>
            <a:ext cx="171720" cy="1713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Line 10"/>
          <p:cNvSpPr/>
          <p:nvPr/>
        </p:nvSpPr>
        <p:spPr>
          <a:xfrm flipV="1">
            <a:off x="2428200" y="4154400"/>
            <a:ext cx="0" cy="200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Line 11"/>
          <p:cNvSpPr/>
          <p:nvPr/>
        </p:nvSpPr>
        <p:spPr>
          <a:xfrm flipV="1">
            <a:off x="2828520" y="4164120"/>
            <a:ext cx="0" cy="1998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12"/>
          <p:cNvSpPr/>
          <p:nvPr/>
        </p:nvSpPr>
        <p:spPr>
          <a:xfrm>
            <a:off x="1716120" y="3886560"/>
            <a:ext cx="33516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0000"/>
                </a:solidFill>
                <a:uFillTx/>
                <a:latin typeface="Calibri"/>
              </a:rPr>
              <a:t>id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97" name="CustomShape 13"/>
          <p:cNvSpPr/>
          <p:nvPr/>
        </p:nvSpPr>
        <p:spPr>
          <a:xfrm>
            <a:off x="2096280" y="3886560"/>
            <a:ext cx="55584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nom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98" name="CustomShape 14"/>
          <p:cNvSpPr/>
          <p:nvPr/>
        </p:nvSpPr>
        <p:spPr>
          <a:xfrm>
            <a:off x="2593440" y="3886560"/>
            <a:ext cx="83196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prénom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99" name="Line 15"/>
          <p:cNvSpPr/>
          <p:nvPr/>
        </p:nvSpPr>
        <p:spPr>
          <a:xfrm flipV="1">
            <a:off x="3218760" y="4173480"/>
            <a:ext cx="123840" cy="181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16"/>
          <p:cNvSpPr/>
          <p:nvPr/>
        </p:nvSpPr>
        <p:spPr>
          <a:xfrm>
            <a:off x="3402720" y="3886560"/>
            <a:ext cx="81360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adresse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01" name="CustomShape 17"/>
          <p:cNvSpPr/>
          <p:nvPr/>
        </p:nvSpPr>
        <p:spPr>
          <a:xfrm>
            <a:off x="1540080" y="6107040"/>
            <a:ext cx="72972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niveau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02" name="Line 18"/>
          <p:cNvSpPr/>
          <p:nvPr/>
        </p:nvSpPr>
        <p:spPr>
          <a:xfrm flipV="1">
            <a:off x="3246120" y="5987880"/>
            <a:ext cx="0" cy="200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19"/>
          <p:cNvSpPr/>
          <p:nvPr/>
        </p:nvSpPr>
        <p:spPr>
          <a:xfrm>
            <a:off x="2929320" y="6133680"/>
            <a:ext cx="64908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grade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04" name="Line 20"/>
          <p:cNvSpPr/>
          <p:nvPr/>
        </p:nvSpPr>
        <p:spPr>
          <a:xfrm flipV="1">
            <a:off x="1686600" y="5310000"/>
            <a:ext cx="642960" cy="3164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Line 21"/>
          <p:cNvSpPr/>
          <p:nvPr/>
        </p:nvSpPr>
        <p:spPr>
          <a:xfrm flipH="1" flipV="1">
            <a:off x="2866680" y="5298840"/>
            <a:ext cx="444600" cy="2829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22"/>
          <p:cNvSpPr/>
          <p:nvPr/>
        </p:nvSpPr>
        <p:spPr>
          <a:xfrm>
            <a:off x="2325240" y="4961520"/>
            <a:ext cx="550080" cy="33696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23"/>
          <p:cNvSpPr/>
          <p:nvPr/>
        </p:nvSpPr>
        <p:spPr>
          <a:xfrm flipH="1" flipV="1" rot="5400000">
            <a:off x="2481480" y="4835520"/>
            <a:ext cx="24372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Line 24"/>
          <p:cNvSpPr/>
          <p:nvPr/>
        </p:nvSpPr>
        <p:spPr>
          <a:xfrm flipV="1">
            <a:off x="1915920" y="6015960"/>
            <a:ext cx="0" cy="2001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extShape 1"/>
          <p:cNvSpPr txBox="1"/>
          <p:nvPr/>
        </p:nvSpPr>
        <p:spPr>
          <a:xfrm>
            <a:off x="7558920" y="63871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B8C571-2C05-4413-99EA-4FF7656E7974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10" name="TextShape 2"/>
          <p:cNvSpPr txBox="1"/>
          <p:nvPr/>
        </p:nvSpPr>
        <p:spPr>
          <a:xfrm>
            <a:off x="175680" y="306000"/>
            <a:ext cx="11526120" cy="951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Règle 3 : Cas d’une spécialisation (Règle générale) (2/2)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1" name="CustomShape 3"/>
          <p:cNvSpPr/>
          <p:nvPr/>
        </p:nvSpPr>
        <p:spPr>
          <a:xfrm>
            <a:off x="1113840" y="4777200"/>
            <a:ext cx="2569680" cy="13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Modèle relationnel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RG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kg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gg)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RSA (</a:t>
            </a:r>
            <a:r>
              <a:rPr b="0" i="1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kg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saa)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RSB (</a:t>
            </a:r>
            <a:r>
              <a:rPr b="0" i="1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kg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sbb)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12" name="CustomShape 4"/>
          <p:cNvSpPr/>
          <p:nvPr/>
        </p:nvSpPr>
        <p:spPr>
          <a:xfrm>
            <a:off x="175680" y="2984400"/>
            <a:ext cx="843840" cy="22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CustomShape 5"/>
          <p:cNvSpPr/>
          <p:nvPr/>
        </p:nvSpPr>
        <p:spPr>
          <a:xfrm>
            <a:off x="3864600" y="4847400"/>
            <a:ext cx="6303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4" name="CustomShape 6"/>
          <p:cNvSpPr/>
          <p:nvPr/>
        </p:nvSpPr>
        <p:spPr>
          <a:xfrm>
            <a:off x="5699880" y="4847400"/>
            <a:ext cx="9817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RSA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5" name="CustomShape 7"/>
          <p:cNvSpPr/>
          <p:nvPr/>
        </p:nvSpPr>
        <p:spPr>
          <a:xfrm>
            <a:off x="2748960" y="1801080"/>
            <a:ext cx="810360" cy="933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8"/>
          <p:cNvSpPr/>
          <p:nvPr/>
        </p:nvSpPr>
        <p:spPr>
          <a:xfrm>
            <a:off x="2946600" y="1733400"/>
            <a:ext cx="34632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17" name="CustomShape 9"/>
          <p:cNvSpPr/>
          <p:nvPr/>
        </p:nvSpPr>
        <p:spPr>
          <a:xfrm>
            <a:off x="2909160" y="2019600"/>
            <a:ext cx="40428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kg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8" name="Line 10"/>
          <p:cNvSpPr/>
          <p:nvPr/>
        </p:nvSpPr>
        <p:spPr>
          <a:xfrm>
            <a:off x="2740320" y="2068920"/>
            <a:ext cx="819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CustomShape 11"/>
          <p:cNvSpPr/>
          <p:nvPr/>
        </p:nvSpPr>
        <p:spPr>
          <a:xfrm>
            <a:off x="1797840" y="3480840"/>
            <a:ext cx="843840" cy="9291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12"/>
          <p:cNvSpPr/>
          <p:nvPr/>
        </p:nvSpPr>
        <p:spPr>
          <a:xfrm>
            <a:off x="1990440" y="3492360"/>
            <a:ext cx="45000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21" name="CustomShape 13"/>
          <p:cNvSpPr/>
          <p:nvPr/>
        </p:nvSpPr>
        <p:spPr>
          <a:xfrm>
            <a:off x="1927440" y="3911400"/>
            <a:ext cx="49032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saa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22" name="Line 14"/>
          <p:cNvSpPr/>
          <p:nvPr/>
        </p:nvSpPr>
        <p:spPr>
          <a:xfrm>
            <a:off x="1797480" y="3858840"/>
            <a:ext cx="84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CustomShape 15"/>
          <p:cNvSpPr/>
          <p:nvPr/>
        </p:nvSpPr>
        <p:spPr>
          <a:xfrm>
            <a:off x="3781800" y="3442320"/>
            <a:ext cx="843840" cy="9291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16"/>
          <p:cNvSpPr/>
          <p:nvPr/>
        </p:nvSpPr>
        <p:spPr>
          <a:xfrm>
            <a:off x="3977280" y="3486600"/>
            <a:ext cx="4424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SB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25" name="CustomShape 17"/>
          <p:cNvSpPr/>
          <p:nvPr/>
        </p:nvSpPr>
        <p:spPr>
          <a:xfrm>
            <a:off x="3790440" y="3941640"/>
            <a:ext cx="5176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sbb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26" name="Line 18"/>
          <p:cNvSpPr/>
          <p:nvPr/>
        </p:nvSpPr>
        <p:spPr>
          <a:xfrm>
            <a:off x="3781440" y="3834000"/>
            <a:ext cx="844560" cy="1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Line 19"/>
          <p:cNvSpPr/>
          <p:nvPr/>
        </p:nvSpPr>
        <p:spPr>
          <a:xfrm flipV="1">
            <a:off x="2299680" y="3156480"/>
            <a:ext cx="811800" cy="324360"/>
          </a:xfrm>
          <a:prstGeom prst="line">
            <a:avLst/>
          </a:prstGeom>
          <a:ln w="127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Line 20"/>
          <p:cNvSpPr/>
          <p:nvPr/>
        </p:nvSpPr>
        <p:spPr>
          <a:xfrm flipH="1" flipV="1">
            <a:off x="3259800" y="3156480"/>
            <a:ext cx="862920" cy="285840"/>
          </a:xfrm>
          <a:prstGeom prst="line">
            <a:avLst/>
          </a:prstGeom>
          <a:ln w="127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21"/>
          <p:cNvSpPr/>
          <p:nvPr/>
        </p:nvSpPr>
        <p:spPr>
          <a:xfrm flipV="1">
            <a:off x="3177720" y="2706120"/>
            <a:ext cx="360" cy="1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22"/>
          <p:cNvSpPr/>
          <p:nvPr/>
        </p:nvSpPr>
        <p:spPr>
          <a:xfrm>
            <a:off x="2902320" y="2895480"/>
            <a:ext cx="550080" cy="2610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23"/>
          <p:cNvSpPr/>
          <p:nvPr/>
        </p:nvSpPr>
        <p:spPr>
          <a:xfrm>
            <a:off x="8024760" y="4847400"/>
            <a:ext cx="9817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RSB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1432" name="Table 24"/>
          <p:cNvGraphicFramePr/>
          <p:nvPr/>
        </p:nvGraphicFramePr>
        <p:xfrm>
          <a:off x="4046760" y="522576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3" name="Table 25"/>
          <p:cNvGraphicFramePr/>
          <p:nvPr/>
        </p:nvGraphicFramePr>
        <p:xfrm>
          <a:off x="5913360" y="522576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4" name="Table 26"/>
          <p:cNvGraphicFramePr/>
          <p:nvPr/>
        </p:nvGraphicFramePr>
        <p:xfrm>
          <a:off x="8316720" y="522576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sbb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41FD7D-3A97-41D6-B545-8717AB3A252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80600" y="142920"/>
            <a:ext cx="7772040" cy="11044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808080"/>
                </a:solidFill>
                <a:latin typeface="Garamond"/>
              </a:rPr>
              <a:t>Modèle relationnel de données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Garamond"/>
              </a:rPr>
              <a:t>Clé primaire, clé secondaire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09320" y="1447920"/>
            <a:ext cx="10777320" cy="4860720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0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Clé d'une relation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(ou identifiant) : Ensemble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minimal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d’attributs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obligatoires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 qui ont une valeur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unique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pour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tout tuple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dans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toute extension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de la relation (à tout instant)</a:t>
            </a:r>
            <a:endParaRPr b="0" lang="fr-FR" sz="24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ex : 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   {nov}  est une clé mono-attribut dans la relation Vin </a:t>
            </a:r>
            <a:endParaRPr b="0" lang="fr-FR" sz="20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{nom, prénom, adresse} est </a:t>
            </a:r>
            <a:r>
              <a:rPr b="1" i="1" lang="fr-FR" sz="2000" spc="-1" strike="noStrike">
                <a:solidFill>
                  <a:srgbClr val="000000"/>
                </a:solidFill>
                <a:latin typeface="Times New Roman"/>
              </a:rPr>
              <a:t>une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 clé multi-attributs dans la relation Personne.</a:t>
            </a:r>
            <a:endParaRPr b="0" lang="fr-FR" sz="20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Toute relation doit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avoir au moins une clé, la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clé primaire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. Les autres clés sont des clés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candidates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ou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</a:rPr>
              <a:t>secondaires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</a:rPr>
              <a:t>ex. {numProd }: clé primaire de Produit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Times New Roman"/>
              </a:rPr>
              <a:t>Des attributs facultatifs d’une relation peuvent avoir une valeur unique lorsqu’ils sont connus (ex : numPasseport) </a:t>
            </a:r>
            <a:r>
              <a:rPr b="0" lang="fr-FR" sz="2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-&gt;</a:t>
            </a:r>
            <a:r>
              <a:rPr b="0" lang="fr-FR" sz="26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  ce n’est pas une clé secondaire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La clé primaire est 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soulignée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dans le schéma.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ex. 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Produit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Times New Roman"/>
                <a:ea typeface="Segoe UI Black"/>
              </a:rPr>
              <a:t>numProduit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Segoe UI Black"/>
              </a:rPr>
              <a:t>, libellé, prix)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ourier New"/>
                <a:ea typeface="Segoe UI Black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TextShape 1"/>
          <p:cNvSpPr txBox="1"/>
          <p:nvPr/>
        </p:nvSpPr>
        <p:spPr>
          <a:xfrm>
            <a:off x="8077320" y="6261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3DB0C8-9EBD-4367-AA6B-2FC677B2CA70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36" name="TextShape 2"/>
          <p:cNvSpPr txBox="1"/>
          <p:nvPr/>
        </p:nvSpPr>
        <p:spPr>
          <a:xfrm>
            <a:off x="516960" y="345600"/>
            <a:ext cx="962640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Règle 4 : Cas d’une association binaire 1-1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7" name="CustomShape 3"/>
          <p:cNvSpPr/>
          <p:nvPr/>
        </p:nvSpPr>
        <p:spPr>
          <a:xfrm>
            <a:off x="675720" y="1738080"/>
            <a:ext cx="1004688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association de cardinalité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1-1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est prise en compte en incluant la clé primaire d'une des relations comme clé étrangère dans l'autre relation 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idem pour les attributs éventuels de l'association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Fusion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possible des deux relations en une relation si cardinalités minimales non nulles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TextShape 1"/>
          <p:cNvSpPr txBox="1"/>
          <p:nvPr/>
        </p:nvSpPr>
        <p:spPr>
          <a:xfrm>
            <a:off x="8077320" y="6261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CCDDD1-A4AC-4619-8CFF-1324499BFF0C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39" name="TextShape 2"/>
          <p:cNvSpPr txBox="1"/>
          <p:nvPr/>
        </p:nvSpPr>
        <p:spPr>
          <a:xfrm>
            <a:off x="495000" y="365760"/>
            <a:ext cx="9058680" cy="1142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Règle 4 : Cas d’une association binaire 1-1 (2/2)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0" name="CustomShape 3"/>
          <p:cNvSpPr/>
          <p:nvPr/>
        </p:nvSpPr>
        <p:spPr>
          <a:xfrm>
            <a:off x="1109880" y="4103280"/>
            <a:ext cx="2569680" cy="100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Modèle relationnel 1: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ka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aa,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rr)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bb)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441" name="Group 4"/>
          <p:cNvGrpSpPr/>
          <p:nvPr/>
        </p:nvGrpSpPr>
        <p:grpSpPr>
          <a:xfrm>
            <a:off x="982080" y="2033280"/>
            <a:ext cx="4424040" cy="1197360"/>
            <a:chOff x="982080" y="2033280"/>
            <a:chExt cx="4424040" cy="1197360"/>
          </a:xfrm>
        </p:grpSpPr>
        <p:sp>
          <p:nvSpPr>
            <p:cNvPr id="1442" name="CustomShape 5"/>
            <p:cNvSpPr/>
            <p:nvPr/>
          </p:nvSpPr>
          <p:spPr>
            <a:xfrm>
              <a:off x="4509000" y="2303640"/>
              <a:ext cx="168120" cy="369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CustomShape 6"/>
            <p:cNvSpPr/>
            <p:nvPr/>
          </p:nvSpPr>
          <p:spPr>
            <a:xfrm>
              <a:off x="2477160" y="2127600"/>
              <a:ext cx="1350720" cy="8409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Line 7"/>
            <p:cNvSpPr/>
            <p:nvPr/>
          </p:nvSpPr>
          <p:spPr>
            <a:xfrm>
              <a:off x="1868760" y="2548080"/>
              <a:ext cx="6084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Line 8"/>
            <p:cNvSpPr/>
            <p:nvPr/>
          </p:nvSpPr>
          <p:spPr>
            <a:xfrm>
              <a:off x="3828240" y="2548080"/>
              <a:ext cx="6080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CustomShape 9"/>
            <p:cNvSpPr/>
            <p:nvPr/>
          </p:nvSpPr>
          <p:spPr>
            <a:xfrm>
              <a:off x="3022200" y="2333160"/>
              <a:ext cx="3045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47" name="CustomShape 10"/>
            <p:cNvSpPr/>
            <p:nvPr/>
          </p:nvSpPr>
          <p:spPr>
            <a:xfrm>
              <a:off x="3999960" y="2217960"/>
              <a:ext cx="4402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y,</a:t>
              </a: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48" name="CustomShape 11"/>
            <p:cNvSpPr/>
            <p:nvPr/>
          </p:nvSpPr>
          <p:spPr>
            <a:xfrm>
              <a:off x="1832760" y="2237040"/>
              <a:ext cx="4525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x,</a:t>
              </a: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49" name="CustomShape 12"/>
            <p:cNvSpPr/>
            <p:nvPr/>
          </p:nvSpPr>
          <p:spPr>
            <a:xfrm>
              <a:off x="982440" y="2033280"/>
              <a:ext cx="885600" cy="1197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CustomShape 13"/>
            <p:cNvSpPr/>
            <p:nvPr/>
          </p:nvSpPr>
          <p:spPr>
            <a:xfrm>
              <a:off x="1300320" y="2090160"/>
              <a:ext cx="329040" cy="3952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1451" name="CustomShape 14"/>
            <p:cNvSpPr/>
            <p:nvPr/>
          </p:nvSpPr>
          <p:spPr>
            <a:xfrm>
              <a:off x="1180440" y="2543040"/>
              <a:ext cx="400680" cy="639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ka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aa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52" name="Line 15"/>
            <p:cNvSpPr/>
            <p:nvPr/>
          </p:nvSpPr>
          <p:spPr>
            <a:xfrm flipV="1">
              <a:off x="982080" y="2551680"/>
              <a:ext cx="909720" cy="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53" name="Group 16"/>
            <p:cNvGrpSpPr/>
            <p:nvPr/>
          </p:nvGrpSpPr>
          <p:grpSpPr>
            <a:xfrm>
              <a:off x="4436280" y="2033280"/>
              <a:ext cx="969840" cy="1197360"/>
              <a:chOff x="4436280" y="2033280"/>
              <a:chExt cx="969840" cy="1197360"/>
            </a:xfrm>
          </p:grpSpPr>
          <p:sp>
            <p:nvSpPr>
              <p:cNvPr id="1454" name="CustomShape 17"/>
              <p:cNvSpPr/>
              <p:nvPr/>
            </p:nvSpPr>
            <p:spPr>
              <a:xfrm>
                <a:off x="4436640" y="2033280"/>
                <a:ext cx="969120" cy="11973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5" name="CustomShape 18"/>
              <p:cNvSpPr/>
              <p:nvPr/>
            </p:nvSpPr>
            <p:spPr>
              <a:xfrm>
                <a:off x="4773240" y="2090520"/>
                <a:ext cx="319680" cy="3952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2000" spc="-1" strike="noStrike">
                    <a:solidFill>
                      <a:srgbClr val="000000"/>
                    </a:solidFill>
                    <a:latin typeface="Calibri"/>
                  </a:rPr>
                  <a:t>B</a:t>
                </a:r>
                <a:endParaRPr b="0" lang="fr-FR" sz="2000" spc="-1" strike="noStrike">
                  <a:latin typeface="Arial"/>
                </a:endParaRPr>
              </a:p>
            </p:txBody>
          </p:sp>
          <p:sp>
            <p:nvSpPr>
              <p:cNvPr id="1456" name="CustomShape 19"/>
              <p:cNvSpPr/>
              <p:nvPr/>
            </p:nvSpPr>
            <p:spPr>
              <a:xfrm>
                <a:off x="4568400" y="2543040"/>
                <a:ext cx="421920" cy="6390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kb</a:t>
                </a:r>
                <a:endParaRPr b="0" lang="fr-F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bb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457" name="Line 20"/>
              <p:cNvSpPr/>
              <p:nvPr/>
            </p:nvSpPr>
            <p:spPr>
              <a:xfrm flipV="1">
                <a:off x="4436280" y="2542680"/>
                <a:ext cx="969840" cy="9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458" name="CustomShape 21"/>
          <p:cNvSpPr/>
          <p:nvPr/>
        </p:nvSpPr>
        <p:spPr>
          <a:xfrm>
            <a:off x="2975760" y="3164400"/>
            <a:ext cx="3394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9" name="Line 22"/>
          <p:cNvSpPr/>
          <p:nvPr/>
        </p:nvSpPr>
        <p:spPr>
          <a:xfrm>
            <a:off x="3155400" y="2982240"/>
            <a:ext cx="9720" cy="256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23"/>
          <p:cNvSpPr/>
          <p:nvPr/>
        </p:nvSpPr>
        <p:spPr>
          <a:xfrm>
            <a:off x="72720" y="2984400"/>
            <a:ext cx="843840" cy="22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61" name="Table 24"/>
          <p:cNvGraphicFramePr/>
          <p:nvPr/>
        </p:nvGraphicFramePr>
        <p:xfrm>
          <a:off x="4593600" y="4156560"/>
          <a:ext cx="235800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  <a:gridCol w="589320"/>
                <a:gridCol w="59004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2" name="Table 25"/>
          <p:cNvGraphicFramePr/>
          <p:nvPr/>
        </p:nvGraphicFramePr>
        <p:xfrm>
          <a:off x="7806240" y="413640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463" name="CustomShape 26"/>
          <p:cNvSpPr/>
          <p:nvPr/>
        </p:nvSpPr>
        <p:spPr>
          <a:xfrm>
            <a:off x="4116240" y="392328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64" name="CustomShape 27"/>
          <p:cNvSpPr/>
          <p:nvPr/>
        </p:nvSpPr>
        <p:spPr>
          <a:xfrm>
            <a:off x="7331400" y="392328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65" name="CustomShape 28"/>
          <p:cNvSpPr/>
          <p:nvPr/>
        </p:nvSpPr>
        <p:spPr>
          <a:xfrm>
            <a:off x="1125720" y="5552280"/>
            <a:ext cx="2569680" cy="100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Modèle relationnel 2: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ka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aa)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bb,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ka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rr)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1466" name="Table 29"/>
          <p:cNvGraphicFramePr/>
          <p:nvPr/>
        </p:nvGraphicFramePr>
        <p:xfrm>
          <a:off x="7842240" y="5552280"/>
          <a:ext cx="235800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  <a:gridCol w="589320"/>
                <a:gridCol w="59004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7" name="Table 30"/>
          <p:cNvGraphicFramePr/>
          <p:nvPr/>
        </p:nvGraphicFramePr>
        <p:xfrm>
          <a:off x="4808520" y="557244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468" name="CustomShape 31"/>
          <p:cNvSpPr/>
          <p:nvPr/>
        </p:nvSpPr>
        <p:spPr>
          <a:xfrm>
            <a:off x="4132080" y="537228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69" name="CustomShape 32"/>
          <p:cNvSpPr/>
          <p:nvPr/>
        </p:nvSpPr>
        <p:spPr>
          <a:xfrm>
            <a:off x="7347600" y="537228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TextShape 1"/>
          <p:cNvSpPr txBox="1"/>
          <p:nvPr/>
        </p:nvSpPr>
        <p:spPr>
          <a:xfrm>
            <a:off x="7923240" y="6417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5EEDF57-E43C-497B-8229-A47A9A1A2844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71" name="CustomShape 2"/>
          <p:cNvSpPr/>
          <p:nvPr/>
        </p:nvSpPr>
        <p:spPr>
          <a:xfrm>
            <a:off x="760320" y="1440000"/>
            <a:ext cx="88916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association de type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1-N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est prise en compte en incluant la clé primaire de la relation de cardinalité N comme clé étrangère dans l'autre relation. Idem pour les attributs éventuels de l'association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72" name="CustomShape 3"/>
          <p:cNvSpPr/>
          <p:nvPr/>
        </p:nvSpPr>
        <p:spPr>
          <a:xfrm>
            <a:off x="1355400" y="5519880"/>
            <a:ext cx="2569680" cy="100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Modèle relationnel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ka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aa,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rr)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bb)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73" name="CustomShape 4"/>
          <p:cNvSpPr/>
          <p:nvPr/>
        </p:nvSpPr>
        <p:spPr>
          <a:xfrm>
            <a:off x="539640" y="289440"/>
            <a:ext cx="9440640" cy="9007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Règle 5 : Cas d’une association binaire 1-N</a:t>
            </a:r>
            <a:endParaRPr b="0" lang="fr-FR" sz="3200" spc="-1" strike="noStrike">
              <a:latin typeface="Arial"/>
            </a:endParaRPr>
          </a:p>
        </p:txBody>
      </p:sp>
      <p:grpSp>
        <p:nvGrpSpPr>
          <p:cNvPr id="1474" name="Group 5"/>
          <p:cNvGrpSpPr/>
          <p:nvPr/>
        </p:nvGrpSpPr>
        <p:grpSpPr>
          <a:xfrm>
            <a:off x="1254960" y="3149640"/>
            <a:ext cx="4424040" cy="1197360"/>
            <a:chOff x="1254960" y="3149640"/>
            <a:chExt cx="4424040" cy="1197360"/>
          </a:xfrm>
        </p:grpSpPr>
        <p:sp>
          <p:nvSpPr>
            <p:cNvPr id="1475" name="CustomShape 6"/>
            <p:cNvSpPr/>
            <p:nvPr/>
          </p:nvSpPr>
          <p:spPr>
            <a:xfrm>
              <a:off x="4781880" y="3420000"/>
              <a:ext cx="168120" cy="369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7"/>
            <p:cNvSpPr/>
            <p:nvPr/>
          </p:nvSpPr>
          <p:spPr>
            <a:xfrm>
              <a:off x="2750040" y="3243960"/>
              <a:ext cx="1350720" cy="8409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Line 8"/>
            <p:cNvSpPr/>
            <p:nvPr/>
          </p:nvSpPr>
          <p:spPr>
            <a:xfrm>
              <a:off x="2141640" y="3664440"/>
              <a:ext cx="6084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Line 9"/>
            <p:cNvSpPr/>
            <p:nvPr/>
          </p:nvSpPr>
          <p:spPr>
            <a:xfrm>
              <a:off x="4101120" y="3664440"/>
              <a:ext cx="60840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10"/>
            <p:cNvSpPr/>
            <p:nvPr/>
          </p:nvSpPr>
          <p:spPr>
            <a:xfrm>
              <a:off x="3295080" y="3449520"/>
              <a:ext cx="3045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80" name="CustomShape 11"/>
            <p:cNvSpPr/>
            <p:nvPr/>
          </p:nvSpPr>
          <p:spPr>
            <a:xfrm>
              <a:off x="4271400" y="3334320"/>
              <a:ext cx="47520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y,</a:t>
              </a: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N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81" name="CustomShape 12"/>
            <p:cNvSpPr/>
            <p:nvPr/>
          </p:nvSpPr>
          <p:spPr>
            <a:xfrm>
              <a:off x="2105640" y="3353400"/>
              <a:ext cx="4525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x,</a:t>
              </a: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82" name="CustomShape 13"/>
            <p:cNvSpPr/>
            <p:nvPr/>
          </p:nvSpPr>
          <p:spPr>
            <a:xfrm>
              <a:off x="1255320" y="3149640"/>
              <a:ext cx="885600" cy="1197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14"/>
            <p:cNvSpPr/>
            <p:nvPr/>
          </p:nvSpPr>
          <p:spPr>
            <a:xfrm>
              <a:off x="1573200" y="3206880"/>
              <a:ext cx="329040" cy="3952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1484" name="CustomShape 15"/>
            <p:cNvSpPr/>
            <p:nvPr/>
          </p:nvSpPr>
          <p:spPr>
            <a:xfrm>
              <a:off x="1453320" y="3659400"/>
              <a:ext cx="400680" cy="639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ka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aa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85" name="Line 16"/>
            <p:cNvSpPr/>
            <p:nvPr/>
          </p:nvSpPr>
          <p:spPr>
            <a:xfrm flipV="1">
              <a:off x="1254960" y="3668040"/>
              <a:ext cx="909720" cy="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86" name="Group 17"/>
            <p:cNvGrpSpPr/>
            <p:nvPr/>
          </p:nvGrpSpPr>
          <p:grpSpPr>
            <a:xfrm>
              <a:off x="4709520" y="3149640"/>
              <a:ext cx="969480" cy="1197360"/>
              <a:chOff x="4709520" y="3149640"/>
              <a:chExt cx="969480" cy="1197360"/>
            </a:xfrm>
          </p:grpSpPr>
          <p:sp>
            <p:nvSpPr>
              <p:cNvPr id="1487" name="CustomShape 18"/>
              <p:cNvSpPr/>
              <p:nvPr/>
            </p:nvSpPr>
            <p:spPr>
              <a:xfrm>
                <a:off x="4709520" y="3149640"/>
                <a:ext cx="969120" cy="11973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CustomShape 19"/>
              <p:cNvSpPr/>
              <p:nvPr/>
            </p:nvSpPr>
            <p:spPr>
              <a:xfrm>
                <a:off x="5046120" y="3206880"/>
                <a:ext cx="319680" cy="3952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2000" spc="-1" strike="noStrike">
                    <a:solidFill>
                      <a:srgbClr val="000000"/>
                    </a:solidFill>
                    <a:latin typeface="Calibri"/>
                  </a:rPr>
                  <a:t>B</a:t>
                </a:r>
                <a:endParaRPr b="0" lang="fr-FR" sz="2000" spc="-1" strike="noStrike">
                  <a:latin typeface="Arial"/>
                </a:endParaRPr>
              </a:p>
            </p:txBody>
          </p:sp>
          <p:sp>
            <p:nvSpPr>
              <p:cNvPr id="1489" name="CustomShape 20"/>
              <p:cNvSpPr/>
              <p:nvPr/>
            </p:nvSpPr>
            <p:spPr>
              <a:xfrm>
                <a:off x="4841280" y="3659400"/>
                <a:ext cx="421920" cy="6390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kb</a:t>
                </a:r>
                <a:endParaRPr b="0" lang="fr-F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bb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490" name="Line 21"/>
              <p:cNvSpPr/>
              <p:nvPr/>
            </p:nvSpPr>
            <p:spPr>
              <a:xfrm flipV="1">
                <a:off x="4709520" y="3659400"/>
                <a:ext cx="969480" cy="9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491" name="CustomShape 22"/>
          <p:cNvSpPr/>
          <p:nvPr/>
        </p:nvSpPr>
        <p:spPr>
          <a:xfrm>
            <a:off x="3248640" y="4280760"/>
            <a:ext cx="3394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92" name="Line 23"/>
          <p:cNvSpPr/>
          <p:nvPr/>
        </p:nvSpPr>
        <p:spPr>
          <a:xfrm>
            <a:off x="3428280" y="4098600"/>
            <a:ext cx="10080" cy="256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24"/>
          <p:cNvSpPr/>
          <p:nvPr/>
        </p:nvSpPr>
        <p:spPr>
          <a:xfrm>
            <a:off x="318600" y="3950640"/>
            <a:ext cx="843840" cy="22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94" name="Table 25"/>
          <p:cNvGraphicFramePr/>
          <p:nvPr/>
        </p:nvGraphicFramePr>
        <p:xfrm>
          <a:off x="4839120" y="5573160"/>
          <a:ext cx="235800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  <a:gridCol w="589320"/>
                <a:gridCol w="59004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5" name="Table 26"/>
          <p:cNvGraphicFramePr/>
          <p:nvPr/>
        </p:nvGraphicFramePr>
        <p:xfrm>
          <a:off x="8052120" y="555300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496" name="CustomShape 27"/>
          <p:cNvSpPr/>
          <p:nvPr/>
        </p:nvSpPr>
        <p:spPr>
          <a:xfrm>
            <a:off x="4362120" y="534024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97" name="CustomShape 28"/>
          <p:cNvSpPr/>
          <p:nvPr/>
        </p:nvSpPr>
        <p:spPr>
          <a:xfrm>
            <a:off x="7577280" y="534024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TextShape 1"/>
          <p:cNvSpPr txBox="1"/>
          <p:nvPr/>
        </p:nvSpPr>
        <p:spPr>
          <a:xfrm>
            <a:off x="35244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BD6C5F-2140-4E11-BB46-A1DF253704E4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88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99" name="TextShape 2"/>
          <p:cNvSpPr txBox="1"/>
          <p:nvPr/>
        </p:nvSpPr>
        <p:spPr>
          <a:xfrm>
            <a:off x="1018080" y="520560"/>
            <a:ext cx="8827200" cy="922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Règle 6 : Cas d’une association binaire N-M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0" name="CustomShape 3"/>
          <p:cNvSpPr/>
          <p:nvPr/>
        </p:nvSpPr>
        <p:spPr>
          <a:xfrm>
            <a:off x="849240" y="1746360"/>
            <a:ext cx="98186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association de cardinalité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N-M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donne lieu à une nouvelle relation incluant 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les clés primaires des relations issues des entités participantes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les attributs de l'association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hoix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d'une clé minimale parmi ces attributs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(cf. DF)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773353-F4EF-477E-9486-D5EA993DE5C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93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502" name="CustomShape 2"/>
          <p:cNvSpPr/>
          <p:nvPr/>
        </p:nvSpPr>
        <p:spPr>
          <a:xfrm>
            <a:off x="1314720" y="4513320"/>
            <a:ext cx="2569680" cy="13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Modèle relationnel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ka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aa)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bb)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RR (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ka, 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rr)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03" name="CustomShape 3"/>
          <p:cNvSpPr/>
          <p:nvPr/>
        </p:nvSpPr>
        <p:spPr>
          <a:xfrm>
            <a:off x="2709360" y="2237400"/>
            <a:ext cx="1350720" cy="840960"/>
          </a:xfrm>
          <a:prstGeom prst="diamond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Line 4"/>
          <p:cNvSpPr/>
          <p:nvPr/>
        </p:nvSpPr>
        <p:spPr>
          <a:xfrm>
            <a:off x="2100960" y="2657880"/>
            <a:ext cx="6080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Line 5"/>
          <p:cNvSpPr/>
          <p:nvPr/>
        </p:nvSpPr>
        <p:spPr>
          <a:xfrm>
            <a:off x="4060080" y="2657880"/>
            <a:ext cx="6084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6"/>
          <p:cNvSpPr/>
          <p:nvPr/>
        </p:nvSpPr>
        <p:spPr>
          <a:xfrm>
            <a:off x="3254040" y="2442960"/>
            <a:ext cx="304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7" name="CustomShape 7"/>
          <p:cNvSpPr/>
          <p:nvPr/>
        </p:nvSpPr>
        <p:spPr>
          <a:xfrm>
            <a:off x="4191120" y="2327760"/>
            <a:ext cx="5241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y,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8" name="CustomShape 8"/>
          <p:cNvSpPr/>
          <p:nvPr/>
        </p:nvSpPr>
        <p:spPr>
          <a:xfrm>
            <a:off x="2064960" y="2346840"/>
            <a:ext cx="48744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x,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9" name="CustomShape 9"/>
          <p:cNvSpPr/>
          <p:nvPr/>
        </p:nvSpPr>
        <p:spPr>
          <a:xfrm>
            <a:off x="1214280" y="2143080"/>
            <a:ext cx="885600" cy="11973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10"/>
          <p:cNvSpPr/>
          <p:nvPr/>
        </p:nvSpPr>
        <p:spPr>
          <a:xfrm>
            <a:off x="1532520" y="2200320"/>
            <a:ext cx="32904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11" name="CustomShape 11"/>
          <p:cNvSpPr/>
          <p:nvPr/>
        </p:nvSpPr>
        <p:spPr>
          <a:xfrm>
            <a:off x="1412280" y="2652840"/>
            <a:ext cx="40068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ka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2" name="Line 12"/>
          <p:cNvSpPr/>
          <p:nvPr/>
        </p:nvSpPr>
        <p:spPr>
          <a:xfrm flipV="1">
            <a:off x="1214280" y="2661480"/>
            <a:ext cx="909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CustomShape 13"/>
          <p:cNvSpPr/>
          <p:nvPr/>
        </p:nvSpPr>
        <p:spPr>
          <a:xfrm>
            <a:off x="4668480" y="2143080"/>
            <a:ext cx="969120" cy="119736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14"/>
          <p:cNvSpPr/>
          <p:nvPr/>
        </p:nvSpPr>
        <p:spPr>
          <a:xfrm>
            <a:off x="5005440" y="2200320"/>
            <a:ext cx="31968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15" name="CustomShape 15"/>
          <p:cNvSpPr/>
          <p:nvPr/>
        </p:nvSpPr>
        <p:spPr>
          <a:xfrm>
            <a:off x="4800240" y="2652840"/>
            <a:ext cx="42192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kb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6" name="Line 16"/>
          <p:cNvSpPr/>
          <p:nvPr/>
        </p:nvSpPr>
        <p:spPr>
          <a:xfrm flipV="1">
            <a:off x="4668480" y="2652840"/>
            <a:ext cx="969480" cy="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CustomShape 17"/>
          <p:cNvSpPr/>
          <p:nvPr/>
        </p:nvSpPr>
        <p:spPr>
          <a:xfrm>
            <a:off x="3207960" y="3274200"/>
            <a:ext cx="3394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8" name="Line 18"/>
          <p:cNvSpPr/>
          <p:nvPr/>
        </p:nvSpPr>
        <p:spPr>
          <a:xfrm>
            <a:off x="3387240" y="3092040"/>
            <a:ext cx="10080" cy="2566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CustomShape 19"/>
          <p:cNvSpPr/>
          <p:nvPr/>
        </p:nvSpPr>
        <p:spPr>
          <a:xfrm>
            <a:off x="304920" y="2930400"/>
            <a:ext cx="843840" cy="22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CustomShape 20"/>
          <p:cNvSpPr/>
          <p:nvPr/>
        </p:nvSpPr>
        <p:spPr>
          <a:xfrm>
            <a:off x="4048200" y="433332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21" name="CustomShape 21"/>
          <p:cNvSpPr/>
          <p:nvPr/>
        </p:nvSpPr>
        <p:spPr>
          <a:xfrm>
            <a:off x="5809680" y="433548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1522" name="Table 22"/>
          <p:cNvGraphicFramePr/>
          <p:nvPr/>
        </p:nvGraphicFramePr>
        <p:xfrm>
          <a:off x="4203360" y="466920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3" name="Table 23"/>
          <p:cNvGraphicFramePr/>
          <p:nvPr/>
        </p:nvGraphicFramePr>
        <p:xfrm>
          <a:off x="7985160" y="4713120"/>
          <a:ext cx="176832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  <a:gridCol w="58968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4" name="Table 24"/>
          <p:cNvGraphicFramePr/>
          <p:nvPr/>
        </p:nvGraphicFramePr>
        <p:xfrm>
          <a:off x="5949720" y="4684320"/>
          <a:ext cx="1178640" cy="741240"/>
        </p:xfrm>
        <a:graphic>
          <a:graphicData uri="http://schemas.openxmlformats.org/drawingml/2006/table">
            <a:tbl>
              <a:tblPr/>
              <a:tblGrid>
                <a:gridCol w="589320"/>
                <a:gridCol w="589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kb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525" name="CustomShape 25"/>
          <p:cNvSpPr/>
          <p:nvPr/>
        </p:nvSpPr>
        <p:spPr>
          <a:xfrm>
            <a:off x="7885440" y="4370040"/>
            <a:ext cx="630360" cy="39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26" name="CustomShape 26"/>
          <p:cNvSpPr/>
          <p:nvPr/>
        </p:nvSpPr>
        <p:spPr>
          <a:xfrm>
            <a:off x="1034640" y="5975640"/>
            <a:ext cx="39682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0000"/>
                </a:solidFill>
                <a:latin typeface="Arial"/>
              </a:rPr>
              <a:t>Choix d’une clé pour RR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7" name="TextShape 27"/>
          <p:cNvSpPr txBox="1"/>
          <p:nvPr/>
        </p:nvSpPr>
        <p:spPr>
          <a:xfrm>
            <a:off x="589680" y="441000"/>
            <a:ext cx="8827200" cy="922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Règle 6 : Cas d’une association binaire N-M (2/2)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TextShape 1"/>
          <p:cNvSpPr txBox="1"/>
          <p:nvPr/>
        </p:nvSpPr>
        <p:spPr>
          <a:xfrm>
            <a:off x="7872120" y="63802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145D49-276E-41B8-8AC8-28B2D983E93E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94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529" name="TextShape 2"/>
          <p:cNvSpPr txBox="1"/>
          <p:nvPr/>
        </p:nvSpPr>
        <p:spPr>
          <a:xfrm>
            <a:off x="301320" y="278280"/>
            <a:ext cx="8818920" cy="71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Règle 7 : Cas d’une association n-aire (n &gt;2)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0" name="CustomShape 3"/>
          <p:cNvSpPr/>
          <p:nvPr/>
        </p:nvSpPr>
        <p:spPr>
          <a:xfrm>
            <a:off x="301320" y="1199880"/>
            <a:ext cx="10402920" cy="2470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0000"/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Chaque association d’arité supérieure à 2 donne lieu à une relation ayant comme attributs :</a:t>
            </a:r>
            <a:endParaRPr b="0" lang="fr-FR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0000"/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liste des clés primaires des relations issues des entités participantes </a:t>
            </a:r>
            <a:endParaRPr b="0" lang="fr-FR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0000"/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 liste des attributs éventuels de l'association. 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0000"/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Choix d'une clé minimale (cf. DF)</a:t>
            </a:r>
            <a:endParaRPr b="0" lang="fr-FR" sz="2400" spc="-1" strike="noStrike">
              <a:latin typeface="Arial"/>
            </a:endParaRPr>
          </a:p>
        </p:txBody>
      </p:sp>
      <p:grpSp>
        <p:nvGrpSpPr>
          <p:cNvPr id="1531" name="Group 4"/>
          <p:cNvGrpSpPr/>
          <p:nvPr/>
        </p:nvGrpSpPr>
        <p:grpSpPr>
          <a:xfrm>
            <a:off x="827640" y="3676680"/>
            <a:ext cx="4226760" cy="3178080"/>
            <a:chOff x="827640" y="3676680"/>
            <a:chExt cx="4226760" cy="3178080"/>
          </a:xfrm>
        </p:grpSpPr>
        <p:sp>
          <p:nvSpPr>
            <p:cNvPr id="1532" name="CustomShape 5"/>
            <p:cNvSpPr/>
            <p:nvPr/>
          </p:nvSpPr>
          <p:spPr>
            <a:xfrm>
              <a:off x="4354560" y="5070600"/>
              <a:ext cx="184320" cy="2872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CustomShape 6"/>
            <p:cNvSpPr/>
            <p:nvPr/>
          </p:nvSpPr>
          <p:spPr>
            <a:xfrm>
              <a:off x="2322720" y="4921200"/>
              <a:ext cx="1350720" cy="7138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Line 7"/>
            <p:cNvSpPr/>
            <p:nvPr/>
          </p:nvSpPr>
          <p:spPr>
            <a:xfrm>
              <a:off x="1714320" y="5278320"/>
              <a:ext cx="6080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Line 8"/>
            <p:cNvSpPr/>
            <p:nvPr/>
          </p:nvSpPr>
          <p:spPr>
            <a:xfrm>
              <a:off x="3673800" y="5278320"/>
              <a:ext cx="60804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CustomShape 9"/>
            <p:cNvSpPr/>
            <p:nvPr/>
          </p:nvSpPr>
          <p:spPr>
            <a:xfrm>
              <a:off x="2868120" y="5095800"/>
              <a:ext cx="290880" cy="333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R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537" name="CustomShape 10"/>
            <p:cNvSpPr/>
            <p:nvPr/>
          </p:nvSpPr>
          <p:spPr>
            <a:xfrm>
              <a:off x="827640" y="4840920"/>
              <a:ext cx="885600" cy="1016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CustomShape 11"/>
            <p:cNvSpPr/>
            <p:nvPr/>
          </p:nvSpPr>
          <p:spPr>
            <a:xfrm>
              <a:off x="1125000" y="4889520"/>
              <a:ext cx="3135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539" name="CustomShape 12"/>
            <p:cNvSpPr/>
            <p:nvPr/>
          </p:nvSpPr>
          <p:spPr>
            <a:xfrm>
              <a:off x="1025640" y="5274000"/>
              <a:ext cx="376200" cy="576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Calibri"/>
                </a:rPr>
                <a:t>ka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aa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540" name="Line 13"/>
            <p:cNvSpPr/>
            <p:nvPr/>
          </p:nvSpPr>
          <p:spPr>
            <a:xfrm>
              <a:off x="827640" y="5281560"/>
              <a:ext cx="909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1" name="CustomShape 14"/>
            <p:cNvSpPr/>
            <p:nvPr/>
          </p:nvSpPr>
          <p:spPr>
            <a:xfrm>
              <a:off x="2180880" y="5616000"/>
              <a:ext cx="321120" cy="333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rr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542" name="Line 15"/>
            <p:cNvSpPr/>
            <p:nvPr/>
          </p:nvSpPr>
          <p:spPr>
            <a:xfrm flipH="1">
              <a:off x="2438640" y="5450040"/>
              <a:ext cx="248400" cy="18540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Line 16"/>
            <p:cNvSpPr/>
            <p:nvPr/>
          </p:nvSpPr>
          <p:spPr>
            <a:xfrm>
              <a:off x="3673800" y="5278320"/>
              <a:ext cx="1380600" cy="324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17"/>
            <p:cNvSpPr/>
            <p:nvPr/>
          </p:nvSpPr>
          <p:spPr>
            <a:xfrm>
              <a:off x="4084920" y="4841280"/>
              <a:ext cx="969120" cy="1016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18"/>
            <p:cNvSpPr/>
            <p:nvPr/>
          </p:nvSpPr>
          <p:spPr>
            <a:xfrm>
              <a:off x="4404960" y="4889520"/>
              <a:ext cx="3031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546" name="CustomShape 19"/>
            <p:cNvSpPr/>
            <p:nvPr/>
          </p:nvSpPr>
          <p:spPr>
            <a:xfrm>
              <a:off x="4414680" y="5274000"/>
              <a:ext cx="353160" cy="576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600" spc="-1" strike="noStrike" u="sng">
                  <a:solidFill>
                    <a:srgbClr val="000000"/>
                  </a:solidFill>
                  <a:uFillTx/>
                  <a:latin typeface="Calibri"/>
                </a:rPr>
                <a:t>kc</a:t>
              </a:r>
              <a:endParaRPr b="0" lang="fr-FR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cc</a:t>
              </a:r>
              <a:endParaRPr b="0" lang="fr-FR" sz="1600" spc="-1" strike="noStrike">
                <a:latin typeface="Arial"/>
              </a:endParaRPr>
            </a:p>
          </p:txBody>
        </p:sp>
        <p:grpSp>
          <p:nvGrpSpPr>
            <p:cNvPr id="1547" name="Group 20"/>
            <p:cNvGrpSpPr/>
            <p:nvPr/>
          </p:nvGrpSpPr>
          <p:grpSpPr>
            <a:xfrm>
              <a:off x="2576160" y="5971680"/>
              <a:ext cx="969840" cy="883080"/>
              <a:chOff x="2576160" y="5971680"/>
              <a:chExt cx="969840" cy="883080"/>
            </a:xfrm>
          </p:grpSpPr>
          <p:sp>
            <p:nvSpPr>
              <p:cNvPr id="1548" name="CustomShape 21"/>
              <p:cNvSpPr/>
              <p:nvPr/>
            </p:nvSpPr>
            <p:spPr>
              <a:xfrm>
                <a:off x="2648880" y="6135480"/>
                <a:ext cx="184320" cy="2872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9" name="CustomShape 22"/>
              <p:cNvSpPr/>
              <p:nvPr/>
            </p:nvSpPr>
            <p:spPr>
              <a:xfrm>
                <a:off x="2576520" y="5974200"/>
                <a:ext cx="969120" cy="8575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0" name="CustomShape 23"/>
              <p:cNvSpPr/>
              <p:nvPr/>
            </p:nvSpPr>
            <p:spPr>
              <a:xfrm>
                <a:off x="2914200" y="5971680"/>
                <a:ext cx="321120" cy="3639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D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551" name="CustomShape 24"/>
              <p:cNvSpPr/>
              <p:nvPr/>
            </p:nvSpPr>
            <p:spPr>
              <a:xfrm>
                <a:off x="2708280" y="6278400"/>
                <a:ext cx="394560" cy="576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kd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dd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1552" name="Line 25"/>
              <p:cNvSpPr/>
              <p:nvPr/>
            </p:nvSpPr>
            <p:spPr>
              <a:xfrm flipV="1">
                <a:off x="2576160" y="6278040"/>
                <a:ext cx="969840" cy="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53" name="Group 26"/>
            <p:cNvGrpSpPr/>
            <p:nvPr/>
          </p:nvGrpSpPr>
          <p:grpSpPr>
            <a:xfrm>
              <a:off x="2576160" y="3676680"/>
              <a:ext cx="969840" cy="962640"/>
              <a:chOff x="2576160" y="3676680"/>
              <a:chExt cx="969840" cy="962640"/>
            </a:xfrm>
          </p:grpSpPr>
          <p:sp>
            <p:nvSpPr>
              <p:cNvPr id="1554" name="CustomShape 27"/>
              <p:cNvSpPr/>
              <p:nvPr/>
            </p:nvSpPr>
            <p:spPr>
              <a:xfrm>
                <a:off x="2648880" y="3881520"/>
                <a:ext cx="184320" cy="2872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5" name="CustomShape 28"/>
              <p:cNvSpPr/>
              <p:nvPr/>
            </p:nvSpPr>
            <p:spPr>
              <a:xfrm>
                <a:off x="2576520" y="3676680"/>
                <a:ext cx="969120" cy="9075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6" name="CustomShape 29"/>
              <p:cNvSpPr/>
              <p:nvPr/>
            </p:nvSpPr>
            <p:spPr>
              <a:xfrm>
                <a:off x="2912760" y="3719880"/>
                <a:ext cx="306000" cy="3639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B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557" name="CustomShape 30"/>
              <p:cNvSpPr/>
              <p:nvPr/>
            </p:nvSpPr>
            <p:spPr>
              <a:xfrm>
                <a:off x="2708280" y="4062960"/>
                <a:ext cx="394560" cy="576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6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kb</a:t>
                </a:r>
                <a:endParaRPr b="0" lang="fr-F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Calibri"/>
                  </a:rPr>
                  <a:t>bb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1558" name="Line 31"/>
              <p:cNvSpPr/>
              <p:nvPr/>
            </p:nvSpPr>
            <p:spPr>
              <a:xfrm flipV="1">
                <a:off x="2576160" y="4062960"/>
                <a:ext cx="969840" cy="6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59" name="Line 32"/>
            <p:cNvSpPr/>
            <p:nvPr/>
          </p:nvSpPr>
          <p:spPr>
            <a:xfrm>
              <a:off x="2987280" y="4580280"/>
              <a:ext cx="3240" cy="3405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Line 33"/>
            <p:cNvSpPr/>
            <p:nvPr/>
          </p:nvSpPr>
          <p:spPr>
            <a:xfrm>
              <a:off x="2999880" y="5635440"/>
              <a:ext cx="3240" cy="3405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1" name="CustomShape 34"/>
          <p:cNvSpPr/>
          <p:nvPr/>
        </p:nvSpPr>
        <p:spPr>
          <a:xfrm>
            <a:off x="7058160" y="4251240"/>
            <a:ext cx="3281760" cy="191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Modèle relationnel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ka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aa)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RB 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bb)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RC(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kc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,cc)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RD(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kd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dd)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RR (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ka, kb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kc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kd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, rr)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62" name="CustomShape 35"/>
          <p:cNvSpPr/>
          <p:nvPr/>
        </p:nvSpPr>
        <p:spPr>
          <a:xfrm>
            <a:off x="6715080" y="6195600"/>
            <a:ext cx="39682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0000"/>
                </a:solidFill>
                <a:latin typeface="Arial"/>
              </a:rPr>
              <a:t>Choix d’une clé pour RR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3" name="CustomShape 36"/>
          <p:cNvSpPr/>
          <p:nvPr/>
        </p:nvSpPr>
        <p:spPr>
          <a:xfrm>
            <a:off x="5421240" y="5104080"/>
            <a:ext cx="1271160" cy="4428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TextShape 1"/>
          <p:cNvSpPr txBox="1"/>
          <p:nvPr/>
        </p:nvSpPr>
        <p:spPr>
          <a:xfrm>
            <a:off x="545040" y="271800"/>
            <a:ext cx="82893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Exemple 1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Association binaire 1-1 (aucune cardinalité min à 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65" name="Group 2"/>
          <p:cNvGrpSpPr/>
          <p:nvPr/>
        </p:nvGrpSpPr>
        <p:grpSpPr>
          <a:xfrm>
            <a:off x="727920" y="1771920"/>
            <a:ext cx="9860400" cy="4226760"/>
            <a:chOff x="727920" y="1771920"/>
            <a:chExt cx="9860400" cy="4226760"/>
          </a:xfrm>
        </p:grpSpPr>
        <p:grpSp>
          <p:nvGrpSpPr>
            <p:cNvPr id="1566" name="Group 3"/>
            <p:cNvGrpSpPr/>
            <p:nvPr/>
          </p:nvGrpSpPr>
          <p:grpSpPr>
            <a:xfrm>
              <a:off x="2731680" y="1771920"/>
              <a:ext cx="6100560" cy="1636920"/>
              <a:chOff x="2731680" y="1771920"/>
              <a:chExt cx="6100560" cy="1636920"/>
            </a:xfrm>
          </p:grpSpPr>
          <p:sp>
            <p:nvSpPr>
              <p:cNvPr id="1567" name="CustomShape 4"/>
              <p:cNvSpPr/>
              <p:nvPr/>
            </p:nvSpPr>
            <p:spPr>
              <a:xfrm>
                <a:off x="2950920" y="2264040"/>
                <a:ext cx="1269720" cy="732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8" name="CustomShape 5"/>
              <p:cNvSpPr/>
              <p:nvPr/>
            </p:nvSpPr>
            <p:spPr>
              <a:xfrm>
                <a:off x="3069000" y="2462400"/>
                <a:ext cx="85608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Personne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69" name="CustomShape 6"/>
              <p:cNvSpPr/>
              <p:nvPr/>
            </p:nvSpPr>
            <p:spPr>
              <a:xfrm>
                <a:off x="2863800" y="1837080"/>
                <a:ext cx="78300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no_sécu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70" name="CustomShape 7"/>
              <p:cNvSpPr/>
              <p:nvPr/>
            </p:nvSpPr>
            <p:spPr>
              <a:xfrm>
                <a:off x="3680640" y="1848240"/>
                <a:ext cx="51012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71" name="CustomShape 8"/>
              <p:cNvSpPr/>
              <p:nvPr/>
            </p:nvSpPr>
            <p:spPr>
              <a:xfrm>
                <a:off x="2731680" y="3097440"/>
                <a:ext cx="7509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prénom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72" name="Line 9"/>
              <p:cNvSpPr/>
              <p:nvPr/>
            </p:nvSpPr>
            <p:spPr>
              <a:xfrm>
                <a:off x="3106080" y="3008520"/>
                <a:ext cx="0" cy="141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Line 10"/>
              <p:cNvSpPr/>
              <p:nvPr/>
            </p:nvSpPr>
            <p:spPr>
              <a:xfrm flipV="1">
                <a:off x="3028320" y="212436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4" name="Line 11"/>
              <p:cNvSpPr/>
              <p:nvPr/>
            </p:nvSpPr>
            <p:spPr>
              <a:xfrm flipV="1">
                <a:off x="3963600" y="212436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5" name="CustomShape 12"/>
              <p:cNvSpPr/>
              <p:nvPr/>
            </p:nvSpPr>
            <p:spPr>
              <a:xfrm>
                <a:off x="7151400" y="2440440"/>
                <a:ext cx="184320" cy="30744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6" name="CustomShape 13"/>
              <p:cNvSpPr/>
              <p:nvPr/>
            </p:nvSpPr>
            <p:spPr>
              <a:xfrm>
                <a:off x="7097400" y="2264040"/>
                <a:ext cx="1734840" cy="732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7" name="CustomShape 14"/>
              <p:cNvSpPr/>
              <p:nvPr/>
            </p:nvSpPr>
            <p:spPr>
              <a:xfrm>
                <a:off x="7887240" y="1787760"/>
                <a:ext cx="9003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no_feuille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78" name="CustomShape 15"/>
              <p:cNvSpPr/>
              <p:nvPr/>
            </p:nvSpPr>
            <p:spPr>
              <a:xfrm>
                <a:off x="6849360" y="1771920"/>
                <a:ext cx="110160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date_édition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79" name="Line 16"/>
              <p:cNvSpPr/>
              <p:nvPr/>
            </p:nvSpPr>
            <p:spPr>
              <a:xfrm flipV="1">
                <a:off x="7176600" y="212436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0" name="Line 17"/>
              <p:cNvSpPr/>
              <p:nvPr/>
            </p:nvSpPr>
            <p:spPr>
              <a:xfrm flipV="1">
                <a:off x="8111520" y="212436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1" name="CustomShape 18"/>
              <p:cNvSpPr/>
              <p:nvPr/>
            </p:nvSpPr>
            <p:spPr>
              <a:xfrm>
                <a:off x="4924080" y="2264040"/>
                <a:ext cx="1480680" cy="840960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2" name="Line 19"/>
              <p:cNvSpPr/>
              <p:nvPr/>
            </p:nvSpPr>
            <p:spPr>
              <a:xfrm>
                <a:off x="4257000" y="2684520"/>
                <a:ext cx="6670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3" name="Line 20"/>
              <p:cNvSpPr/>
              <p:nvPr/>
            </p:nvSpPr>
            <p:spPr>
              <a:xfrm>
                <a:off x="6405120" y="2684520"/>
                <a:ext cx="6667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4" name="CustomShape 21"/>
              <p:cNvSpPr/>
              <p:nvPr/>
            </p:nvSpPr>
            <p:spPr>
              <a:xfrm>
                <a:off x="5303880" y="2519640"/>
                <a:ext cx="6321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Reçoit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85" name="CustomShape 22"/>
              <p:cNvSpPr/>
              <p:nvPr/>
            </p:nvSpPr>
            <p:spPr>
              <a:xfrm>
                <a:off x="7266600" y="2465640"/>
                <a:ext cx="115632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FeuilleImpôts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86" name="CustomShape 23"/>
              <p:cNvSpPr/>
              <p:nvPr/>
            </p:nvSpPr>
            <p:spPr>
              <a:xfrm>
                <a:off x="6630480" y="2387880"/>
                <a:ext cx="4053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fr-FR" sz="140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,1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87" name="CustomShape 24"/>
              <p:cNvSpPr/>
              <p:nvPr/>
            </p:nvSpPr>
            <p:spPr>
              <a:xfrm>
                <a:off x="4217760" y="2373840"/>
                <a:ext cx="4053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fr-FR" sz="140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,1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88" name="CustomShape 25"/>
              <p:cNvSpPr/>
              <p:nvPr/>
            </p:nvSpPr>
            <p:spPr>
              <a:xfrm>
                <a:off x="6815520" y="3105360"/>
                <a:ext cx="80280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montant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589" name="Line 26"/>
              <p:cNvSpPr/>
              <p:nvPr/>
            </p:nvSpPr>
            <p:spPr>
              <a:xfrm>
                <a:off x="7189200" y="3008520"/>
                <a:ext cx="0" cy="141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90" name="CustomShape 27"/>
            <p:cNvSpPr/>
            <p:nvPr/>
          </p:nvSpPr>
          <p:spPr>
            <a:xfrm>
              <a:off x="5582160" y="3344040"/>
              <a:ext cx="164880" cy="545760"/>
            </a:xfrm>
            <a:prstGeom prst="downArrow">
              <a:avLst>
                <a:gd name="adj1" fmla="val 50000"/>
                <a:gd name="adj2" fmla="val 8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28"/>
            <p:cNvSpPr/>
            <p:nvPr/>
          </p:nvSpPr>
          <p:spPr>
            <a:xfrm>
              <a:off x="727920" y="4481280"/>
              <a:ext cx="5018760" cy="94284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Personne_Impôts</a:t>
              </a: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400" spc="-1" strike="noStrike" u="sng">
                  <a:solidFill>
                    <a:srgbClr val="000000"/>
                  </a:solidFill>
                  <a:uFillTx/>
                  <a:latin typeface="Calibri"/>
                </a:rPr>
                <a:t>no_sécu</a:t>
              </a: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, nom, prénom, no_feuille, date_édition, montant)</a:t>
              </a: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CI : no_feuille est un attribut </a:t>
              </a: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unique</a:t>
              </a: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 et </a:t>
              </a: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obligatoire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592" name="CustomShape 29"/>
            <p:cNvSpPr/>
            <p:nvPr/>
          </p:nvSpPr>
          <p:spPr>
            <a:xfrm>
              <a:off x="6203880" y="3990240"/>
              <a:ext cx="4384440" cy="200844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CREATE TABLE </a:t>
              </a: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Personne_Impôts 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(no_sécu integer,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nom varchar(100)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prénom varchar(100),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no_feuille integer </a:t>
              </a:r>
              <a:r>
                <a:rPr b="1" lang="fr-FR" sz="1400" spc="-1" strike="noStrike">
                  <a:solidFill>
                    <a:srgbClr val="000000"/>
                  </a:solidFill>
                  <a:latin typeface="Calibri"/>
                </a:rPr>
                <a:t>NOT NULL</a:t>
              </a: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,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date_édition date,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montant integer,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PRIMARY KEY (no_sécu),</a:t>
              </a:r>
              <a:endParaRPr b="0" lang="fr-FR" sz="1400" spc="-1" strike="noStrike">
                <a:latin typeface="Arial"/>
              </a:endParaRPr>
            </a:p>
            <a:p>
              <a:pPr marL="450720" indent="17136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UNIQUE (no_feuille))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593" name="CustomShape 30"/>
            <p:cNvSpPr/>
            <p:nvPr/>
          </p:nvSpPr>
          <p:spPr>
            <a:xfrm>
              <a:off x="744120" y="4021920"/>
              <a:ext cx="224136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Modèle relationnel (logique)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594" name="CustomShape 31"/>
            <p:cNvSpPr/>
            <p:nvPr/>
          </p:nvSpPr>
          <p:spPr>
            <a:xfrm>
              <a:off x="6223680" y="3587040"/>
              <a:ext cx="33768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Modèle relationnel (physique, SGBD mySQL)</a:t>
              </a:r>
              <a:endParaRPr b="0" lang="fr-FR" sz="1400" spc="-1" strike="noStrike">
                <a:latin typeface="Arial"/>
              </a:endParaRPr>
            </a:p>
          </p:txBody>
        </p:sp>
      </p:grpSp>
      <p:sp>
        <p:nvSpPr>
          <p:cNvPr id="1595" name="TextShape 3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6A782E-D003-4A31-97F9-1956F302C1C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94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extShape 1"/>
          <p:cNvSpPr txBox="1"/>
          <p:nvPr/>
        </p:nvSpPr>
        <p:spPr>
          <a:xfrm>
            <a:off x="356400" y="365040"/>
            <a:ext cx="7772040" cy="878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Exemple 2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Association binaire 1-1 (une cardinalité minimale à 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7" name="Group 2"/>
          <p:cNvGrpSpPr/>
          <p:nvPr/>
        </p:nvGrpSpPr>
        <p:grpSpPr>
          <a:xfrm>
            <a:off x="1001880" y="1429560"/>
            <a:ext cx="9908640" cy="5315760"/>
            <a:chOff x="1001880" y="1429560"/>
            <a:chExt cx="9908640" cy="5315760"/>
          </a:xfrm>
        </p:grpSpPr>
        <p:grpSp>
          <p:nvGrpSpPr>
            <p:cNvPr id="1598" name="Group 3"/>
            <p:cNvGrpSpPr/>
            <p:nvPr/>
          </p:nvGrpSpPr>
          <p:grpSpPr>
            <a:xfrm>
              <a:off x="2286720" y="1429560"/>
              <a:ext cx="6100560" cy="1636920"/>
              <a:chOff x="2286720" y="1429560"/>
              <a:chExt cx="6100560" cy="1636920"/>
            </a:xfrm>
          </p:grpSpPr>
          <p:sp>
            <p:nvSpPr>
              <p:cNvPr id="1599" name="CustomShape 4"/>
              <p:cNvSpPr/>
              <p:nvPr/>
            </p:nvSpPr>
            <p:spPr>
              <a:xfrm>
                <a:off x="2505600" y="1921680"/>
                <a:ext cx="1269720" cy="732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0" name="CustomShape 5"/>
              <p:cNvSpPr/>
              <p:nvPr/>
            </p:nvSpPr>
            <p:spPr>
              <a:xfrm>
                <a:off x="2624040" y="2120040"/>
                <a:ext cx="104976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Personne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01" name="CustomShape 6"/>
              <p:cNvSpPr/>
              <p:nvPr/>
            </p:nvSpPr>
            <p:spPr>
              <a:xfrm>
                <a:off x="2418840" y="1494720"/>
                <a:ext cx="78300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no_sécu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02" name="CustomShape 7"/>
              <p:cNvSpPr/>
              <p:nvPr/>
            </p:nvSpPr>
            <p:spPr>
              <a:xfrm>
                <a:off x="3235680" y="1505880"/>
                <a:ext cx="51012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03" name="CustomShape 8"/>
              <p:cNvSpPr/>
              <p:nvPr/>
            </p:nvSpPr>
            <p:spPr>
              <a:xfrm>
                <a:off x="2286720" y="2755080"/>
                <a:ext cx="7509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prénom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04" name="Line 9"/>
              <p:cNvSpPr/>
              <p:nvPr/>
            </p:nvSpPr>
            <p:spPr>
              <a:xfrm>
                <a:off x="2661120" y="2666160"/>
                <a:ext cx="0" cy="141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Line 10"/>
              <p:cNvSpPr/>
              <p:nvPr/>
            </p:nvSpPr>
            <p:spPr>
              <a:xfrm flipV="1">
                <a:off x="2583360" y="17820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6" name="Line 11"/>
              <p:cNvSpPr/>
              <p:nvPr/>
            </p:nvSpPr>
            <p:spPr>
              <a:xfrm flipV="1">
                <a:off x="3518280" y="17820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7" name="CustomShape 12"/>
              <p:cNvSpPr/>
              <p:nvPr/>
            </p:nvSpPr>
            <p:spPr>
              <a:xfrm>
                <a:off x="6706440" y="2098080"/>
                <a:ext cx="184320" cy="3690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CustomShape 13"/>
              <p:cNvSpPr/>
              <p:nvPr/>
            </p:nvSpPr>
            <p:spPr>
              <a:xfrm>
                <a:off x="6652440" y="1921680"/>
                <a:ext cx="1734840" cy="732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9" name="CustomShape 14"/>
              <p:cNvSpPr/>
              <p:nvPr/>
            </p:nvSpPr>
            <p:spPr>
              <a:xfrm>
                <a:off x="7438680" y="1445400"/>
                <a:ext cx="9003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no_feuille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10" name="CustomShape 15"/>
              <p:cNvSpPr/>
              <p:nvPr/>
            </p:nvSpPr>
            <p:spPr>
              <a:xfrm>
                <a:off x="6404040" y="1429560"/>
                <a:ext cx="110160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date_édition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11" name="Line 16"/>
              <p:cNvSpPr/>
              <p:nvPr/>
            </p:nvSpPr>
            <p:spPr>
              <a:xfrm flipV="1">
                <a:off x="6731640" y="17820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" name="Line 17"/>
              <p:cNvSpPr/>
              <p:nvPr/>
            </p:nvSpPr>
            <p:spPr>
              <a:xfrm flipV="1">
                <a:off x="7666560" y="17820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3" name="CustomShape 18"/>
              <p:cNvSpPr/>
              <p:nvPr/>
            </p:nvSpPr>
            <p:spPr>
              <a:xfrm>
                <a:off x="4479120" y="1921680"/>
                <a:ext cx="1480680" cy="840960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4" name="Line 19"/>
              <p:cNvSpPr/>
              <p:nvPr/>
            </p:nvSpPr>
            <p:spPr>
              <a:xfrm>
                <a:off x="3812040" y="2342160"/>
                <a:ext cx="6667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5" name="Line 20"/>
              <p:cNvSpPr/>
              <p:nvPr/>
            </p:nvSpPr>
            <p:spPr>
              <a:xfrm>
                <a:off x="5960160" y="2342160"/>
                <a:ext cx="6667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6" name="CustomShape 21"/>
              <p:cNvSpPr/>
              <p:nvPr/>
            </p:nvSpPr>
            <p:spPr>
              <a:xfrm>
                <a:off x="4866480" y="2177280"/>
                <a:ext cx="75852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Reçoit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17" name="CustomShape 22"/>
              <p:cNvSpPr/>
              <p:nvPr/>
            </p:nvSpPr>
            <p:spPr>
              <a:xfrm>
                <a:off x="6824160" y="2123280"/>
                <a:ext cx="143532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FeuilleImpôts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18" name="CustomShape 23"/>
              <p:cNvSpPr/>
              <p:nvPr/>
            </p:nvSpPr>
            <p:spPr>
              <a:xfrm>
                <a:off x="6184080" y="2045520"/>
                <a:ext cx="4690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1,1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19" name="CustomShape 24"/>
              <p:cNvSpPr/>
              <p:nvPr/>
            </p:nvSpPr>
            <p:spPr>
              <a:xfrm>
                <a:off x="3771360" y="2031120"/>
                <a:ext cx="4690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fr-FR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,1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20" name="CustomShape 25"/>
              <p:cNvSpPr/>
              <p:nvPr/>
            </p:nvSpPr>
            <p:spPr>
              <a:xfrm>
                <a:off x="6370560" y="2763000"/>
                <a:ext cx="80280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montant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21" name="Line 26"/>
              <p:cNvSpPr/>
              <p:nvPr/>
            </p:nvSpPr>
            <p:spPr>
              <a:xfrm>
                <a:off x="6744240" y="2666160"/>
                <a:ext cx="0" cy="141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22" name="CustomShape 27"/>
            <p:cNvSpPr/>
            <p:nvPr/>
          </p:nvSpPr>
          <p:spPr>
            <a:xfrm>
              <a:off x="5258880" y="3647880"/>
              <a:ext cx="205560" cy="348840"/>
            </a:xfrm>
            <a:prstGeom prst="downArrow">
              <a:avLst>
                <a:gd name="adj1" fmla="val 50000"/>
                <a:gd name="adj2" fmla="val 8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CustomShape 28"/>
            <p:cNvSpPr/>
            <p:nvPr/>
          </p:nvSpPr>
          <p:spPr>
            <a:xfrm>
              <a:off x="1668960" y="4215600"/>
              <a:ext cx="3699720" cy="228492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no_sécu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nom, prénom)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FeuilleImpôts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no_feuille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date_édition, montant, </a:t>
              </a: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no_sécu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FeuilleImpôts.no_sécu : attribut à valeur  </a:t>
              </a: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obligatoire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+ CI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624" name="CustomShape 29"/>
            <p:cNvSpPr/>
            <p:nvPr/>
          </p:nvSpPr>
          <p:spPr>
            <a:xfrm>
              <a:off x="5730480" y="3734640"/>
              <a:ext cx="4464000" cy="301068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CREATE TABLE </a:t>
              </a: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endParaRPr b="0" lang="fr-FR" sz="1600" spc="-1" strike="noStrike">
                <a:latin typeface="Arial"/>
              </a:endParaRPr>
            </a:p>
            <a:p>
              <a:pPr marL="722160" indent="-45684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(no_sécu integer,</a:t>
              </a:r>
              <a:endParaRPr b="0" lang="fr-FR" sz="1600" spc="-1" strike="noStrike">
                <a:latin typeface="Arial"/>
              </a:endParaRPr>
            </a:p>
            <a:p>
              <a:pPr marL="722160" indent="-45684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nom varchar(100),</a:t>
              </a:r>
              <a:endParaRPr b="0" lang="fr-FR" sz="1600" spc="-1" strike="noStrike">
                <a:latin typeface="Arial"/>
              </a:endParaRPr>
            </a:p>
            <a:p>
              <a:pPr marL="722160" indent="-45684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prénom varchar(100),</a:t>
              </a:r>
              <a:endParaRPr b="0" lang="fr-FR" sz="1600" spc="-1" strike="noStrike">
                <a:latin typeface="Arial"/>
              </a:endParaRPr>
            </a:p>
            <a:p>
              <a:pPr marL="722160" indent="-45684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PRIMARY KEY (no_sécu))</a:t>
              </a:r>
              <a:endParaRPr b="0" lang="fr-FR" sz="1600" spc="-1" strike="noStrike">
                <a:latin typeface="Arial"/>
              </a:endParaRPr>
            </a:p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CREATE TABLE </a:t>
              </a: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Feuille_Impôts</a:t>
              </a:r>
              <a:endParaRPr b="0" lang="fr-FR" sz="1600" spc="-1" strike="noStrike">
                <a:latin typeface="Arial"/>
              </a:endParaRPr>
            </a:p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(no_feuille integer,</a:t>
              </a:r>
              <a:endParaRPr b="0" lang="fr-FR" sz="1600" spc="-1" strike="noStrike">
                <a:latin typeface="Arial"/>
              </a:endParaRPr>
            </a:p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date_édition date, montant numeric(20,4),</a:t>
              </a:r>
              <a:endParaRPr b="0" lang="fr-FR" sz="1600" spc="-1" strike="noStrike">
                <a:latin typeface="Arial"/>
              </a:endParaRPr>
            </a:p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no_sécu integer  </a:t>
              </a: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NOT NULL</a:t>
              </a: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,</a:t>
              </a:r>
              <a:endParaRPr b="0" lang="fr-FR" sz="1600" spc="-1" strike="noStrike">
                <a:latin typeface="Arial"/>
              </a:endParaRPr>
            </a:p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PRIMARY KEY (no_feuille),</a:t>
              </a:r>
              <a:endParaRPr b="0" lang="fr-FR" sz="1600" spc="-1" strike="noStrike">
                <a:latin typeface="Arial"/>
              </a:endParaRPr>
            </a:p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FOREIGN KEY (no_sécu) REFERENCES                          </a:t>
              </a:r>
              <a:endParaRPr b="0" lang="fr-FR" sz="1600" spc="-1" strike="noStrike">
                <a:latin typeface="Arial"/>
              </a:endParaRPr>
            </a:p>
            <a:p>
              <a:pPr marL="264960" indent="-1728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Personne </a:t>
              </a: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ON DELETE CASCADE</a:t>
              </a: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625" name="CustomShape 30"/>
            <p:cNvSpPr/>
            <p:nvPr/>
          </p:nvSpPr>
          <p:spPr>
            <a:xfrm>
              <a:off x="1001880" y="3143520"/>
              <a:ext cx="990864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Contrainte d’intégrité (CI) supplémentaire :  La suppression d'une personne doit entraîner la suppression 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de sa feuille d'impôts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1626" name="TextShape 3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E2DBBC-8963-4A92-9EE6-296F476A6A2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97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TextShape 1"/>
          <p:cNvSpPr txBox="1"/>
          <p:nvPr/>
        </p:nvSpPr>
        <p:spPr>
          <a:xfrm>
            <a:off x="35244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0BB242-6F3A-46F5-8453-9CD543BBA077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97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628" name="TextShape 2"/>
          <p:cNvSpPr txBox="1"/>
          <p:nvPr/>
        </p:nvSpPr>
        <p:spPr>
          <a:xfrm>
            <a:off x="1015560" y="393120"/>
            <a:ext cx="7772040" cy="870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Exemple 3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Association binaire 1-1 (cardinalités minimales à 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29" name="Group 3"/>
          <p:cNvGrpSpPr/>
          <p:nvPr/>
        </p:nvGrpSpPr>
        <p:grpSpPr>
          <a:xfrm>
            <a:off x="2506320" y="1468440"/>
            <a:ext cx="6100560" cy="1637280"/>
            <a:chOff x="2506320" y="1468440"/>
            <a:chExt cx="6100560" cy="1637280"/>
          </a:xfrm>
        </p:grpSpPr>
        <p:sp>
          <p:nvSpPr>
            <p:cNvPr id="1630" name="CustomShape 4"/>
            <p:cNvSpPr/>
            <p:nvPr/>
          </p:nvSpPr>
          <p:spPr>
            <a:xfrm>
              <a:off x="2725560" y="1960560"/>
              <a:ext cx="1269720" cy="732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CustomShape 5"/>
            <p:cNvSpPr/>
            <p:nvPr/>
          </p:nvSpPr>
          <p:spPr>
            <a:xfrm>
              <a:off x="2843640" y="2159280"/>
              <a:ext cx="104976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632" name="CustomShape 6"/>
            <p:cNvSpPr/>
            <p:nvPr/>
          </p:nvSpPr>
          <p:spPr>
            <a:xfrm>
              <a:off x="2638440" y="1533600"/>
              <a:ext cx="78300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 u="sng">
                  <a:solidFill>
                    <a:srgbClr val="000000"/>
                  </a:solidFill>
                  <a:uFillTx/>
                  <a:latin typeface="Calibri"/>
                </a:rPr>
                <a:t>no_sécu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33" name="CustomShape 7"/>
            <p:cNvSpPr/>
            <p:nvPr/>
          </p:nvSpPr>
          <p:spPr>
            <a:xfrm>
              <a:off x="3455640" y="1544760"/>
              <a:ext cx="51012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nom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34" name="CustomShape 8"/>
            <p:cNvSpPr/>
            <p:nvPr/>
          </p:nvSpPr>
          <p:spPr>
            <a:xfrm>
              <a:off x="2506320" y="2794320"/>
              <a:ext cx="75096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prénom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35" name="Line 9"/>
            <p:cNvSpPr/>
            <p:nvPr/>
          </p:nvSpPr>
          <p:spPr>
            <a:xfrm>
              <a:off x="2881080" y="2705040"/>
              <a:ext cx="0" cy="141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Line 10"/>
            <p:cNvSpPr/>
            <p:nvPr/>
          </p:nvSpPr>
          <p:spPr>
            <a:xfrm flipV="1">
              <a:off x="2803320" y="1820880"/>
              <a:ext cx="0" cy="1396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Line 11"/>
            <p:cNvSpPr/>
            <p:nvPr/>
          </p:nvSpPr>
          <p:spPr>
            <a:xfrm flipV="1">
              <a:off x="3738240" y="1820880"/>
              <a:ext cx="0" cy="1396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CustomShape 12"/>
            <p:cNvSpPr/>
            <p:nvPr/>
          </p:nvSpPr>
          <p:spPr>
            <a:xfrm>
              <a:off x="6926040" y="2136960"/>
              <a:ext cx="184320" cy="369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CustomShape 13"/>
            <p:cNvSpPr/>
            <p:nvPr/>
          </p:nvSpPr>
          <p:spPr>
            <a:xfrm>
              <a:off x="6872040" y="1960560"/>
              <a:ext cx="1734840" cy="732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CustomShape 14"/>
            <p:cNvSpPr/>
            <p:nvPr/>
          </p:nvSpPr>
          <p:spPr>
            <a:xfrm>
              <a:off x="7658640" y="1484640"/>
              <a:ext cx="90036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 u="sng">
                  <a:solidFill>
                    <a:srgbClr val="000000"/>
                  </a:solidFill>
                  <a:uFillTx/>
                  <a:latin typeface="Calibri"/>
                </a:rPr>
                <a:t>no_feuille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41" name="CustomShape 15"/>
            <p:cNvSpPr/>
            <p:nvPr/>
          </p:nvSpPr>
          <p:spPr>
            <a:xfrm>
              <a:off x="6624000" y="1468440"/>
              <a:ext cx="110160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date_édition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42" name="Line 16"/>
            <p:cNvSpPr/>
            <p:nvPr/>
          </p:nvSpPr>
          <p:spPr>
            <a:xfrm flipV="1">
              <a:off x="6951240" y="1820880"/>
              <a:ext cx="0" cy="1396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Line 17"/>
            <p:cNvSpPr/>
            <p:nvPr/>
          </p:nvSpPr>
          <p:spPr>
            <a:xfrm flipV="1">
              <a:off x="7886160" y="1820880"/>
              <a:ext cx="0" cy="1396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CustomShape 18"/>
            <p:cNvSpPr/>
            <p:nvPr/>
          </p:nvSpPr>
          <p:spPr>
            <a:xfrm>
              <a:off x="4698720" y="1960560"/>
              <a:ext cx="1480680" cy="8409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Line 19"/>
            <p:cNvSpPr/>
            <p:nvPr/>
          </p:nvSpPr>
          <p:spPr>
            <a:xfrm>
              <a:off x="4032000" y="2381400"/>
              <a:ext cx="66672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Line 20"/>
            <p:cNvSpPr/>
            <p:nvPr/>
          </p:nvSpPr>
          <p:spPr>
            <a:xfrm>
              <a:off x="6179760" y="2381400"/>
              <a:ext cx="66672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CustomShape 21"/>
            <p:cNvSpPr/>
            <p:nvPr/>
          </p:nvSpPr>
          <p:spPr>
            <a:xfrm>
              <a:off x="5086080" y="2216160"/>
              <a:ext cx="7585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Reçoit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648" name="CustomShape 22"/>
            <p:cNvSpPr/>
            <p:nvPr/>
          </p:nvSpPr>
          <p:spPr>
            <a:xfrm>
              <a:off x="7044120" y="2162160"/>
              <a:ext cx="143532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FeuilleImpôts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649" name="CustomShape 23"/>
            <p:cNvSpPr/>
            <p:nvPr/>
          </p:nvSpPr>
          <p:spPr>
            <a:xfrm>
              <a:off x="6403680" y="2084400"/>
              <a:ext cx="469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650" name="CustomShape 24"/>
            <p:cNvSpPr/>
            <p:nvPr/>
          </p:nvSpPr>
          <p:spPr>
            <a:xfrm>
              <a:off x="3990960" y="2070360"/>
              <a:ext cx="469080" cy="3646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,1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651" name="CustomShape 25"/>
            <p:cNvSpPr/>
            <p:nvPr/>
          </p:nvSpPr>
          <p:spPr>
            <a:xfrm>
              <a:off x="6590160" y="2802240"/>
              <a:ext cx="802800" cy="303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</a:rPr>
                <a:t>montant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652" name="Line 26"/>
            <p:cNvSpPr/>
            <p:nvPr/>
          </p:nvSpPr>
          <p:spPr>
            <a:xfrm>
              <a:off x="6963840" y="2705040"/>
              <a:ext cx="0" cy="141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3" name="CustomShape 27"/>
          <p:cNvSpPr/>
          <p:nvPr/>
        </p:nvSpPr>
        <p:spPr>
          <a:xfrm>
            <a:off x="5370120" y="2900160"/>
            <a:ext cx="181440" cy="434160"/>
          </a:xfrm>
          <a:prstGeom prst="downArrow">
            <a:avLst>
              <a:gd name="adj1" fmla="val 50000"/>
              <a:gd name="adj2" fmla="val 8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28"/>
          <p:cNvSpPr/>
          <p:nvPr/>
        </p:nvSpPr>
        <p:spPr>
          <a:xfrm>
            <a:off x="1590120" y="3433320"/>
            <a:ext cx="5693400" cy="1431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1" lang="fr-FR" sz="1600" spc="-1" strike="noStrike" baseline="30000">
                <a:solidFill>
                  <a:srgbClr val="000000"/>
                </a:solidFill>
                <a:latin typeface="Calibri"/>
              </a:rPr>
              <a:t>ère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 possibilité 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Personne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no_sécu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, nom, prénom)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FeuilleImpôts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no_feuille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, date_édition, montant, </a:t>
            </a:r>
            <a:r>
              <a:rPr b="1" i="1" lang="fr-FR" sz="1800" spc="-1" strike="noStrike">
                <a:solidFill>
                  <a:srgbClr val="000000"/>
                </a:solidFill>
                <a:latin typeface="Calibri"/>
              </a:rPr>
              <a:t>no_sécu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FeuilleImpôts.no_sécu : attribut à valeur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facultative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5" name="CustomShape 29"/>
          <p:cNvSpPr/>
          <p:nvPr/>
        </p:nvSpPr>
        <p:spPr>
          <a:xfrm>
            <a:off x="1587240" y="5089680"/>
            <a:ext cx="5696280" cy="1431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1" lang="fr-FR" sz="1600" spc="-1" strike="noStrike" baseline="30000">
                <a:solidFill>
                  <a:srgbClr val="000000"/>
                </a:solidFill>
                <a:latin typeface="Calibri"/>
              </a:rPr>
              <a:t>ème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 possibilité 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Personne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no_sécu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, nom, prénom, </a:t>
            </a:r>
            <a:r>
              <a:rPr b="1" i="1" lang="fr-FR" sz="1800" spc="-1" strike="noStrike">
                <a:solidFill>
                  <a:srgbClr val="000000"/>
                </a:solidFill>
                <a:latin typeface="Calibri"/>
              </a:rPr>
              <a:t>no_feuille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FeuilleImpôts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no_feuille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, date_édition, montant)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Personne.no_feuille : attribut à valeur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faculative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6" name="CustomShape 30"/>
          <p:cNvSpPr/>
          <p:nvPr/>
        </p:nvSpPr>
        <p:spPr>
          <a:xfrm>
            <a:off x="7761960" y="3756240"/>
            <a:ext cx="4075920" cy="20365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64960" indent="-264600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CREATE TABLE 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Feuille_Impôts</a:t>
            </a:r>
            <a:endParaRPr b="0" lang="fr-FR" sz="1600" spc="-1" strike="noStrike">
              <a:latin typeface="Arial"/>
            </a:endParaRPr>
          </a:p>
          <a:p>
            <a:pPr marL="92160" indent="-264600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(no_integer,</a:t>
            </a:r>
            <a:endParaRPr b="0" lang="fr-FR" sz="1600" spc="-1" strike="noStrike">
              <a:latin typeface="Arial"/>
            </a:endParaRPr>
          </a:p>
          <a:p>
            <a:pPr marL="92160" indent="-264600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date_édition date, montant numeric (20,4),</a:t>
            </a:r>
            <a:endParaRPr b="0" lang="fr-FR" sz="1600" spc="-1" strike="noStrike">
              <a:latin typeface="Arial"/>
            </a:endParaRPr>
          </a:p>
          <a:p>
            <a:pPr marL="92160" indent="-264600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no_sécu integer 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NULL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fr-FR" sz="1600" spc="-1" strike="noStrike">
              <a:latin typeface="Arial"/>
            </a:endParaRPr>
          </a:p>
          <a:p>
            <a:pPr marL="92160" indent="-264600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PRIMARY KEY (no_feuille),</a:t>
            </a:r>
            <a:endParaRPr b="0" lang="fr-FR" sz="1600" spc="-1" strike="noStrike">
              <a:latin typeface="Arial"/>
            </a:endParaRPr>
          </a:p>
          <a:p>
            <a:pPr marL="92160" indent="-264600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FOREIGN KEY (no_sécu) REFERENCES                          </a:t>
            </a:r>
            <a:endParaRPr b="0" lang="fr-FR" sz="1600" spc="-1" strike="noStrike">
              <a:latin typeface="Arial"/>
            </a:endParaRPr>
          </a:p>
          <a:p>
            <a:pPr marL="92160" indent="-264600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Personne </a:t>
            </a: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ON DELETE SET NULL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TextShape 1"/>
          <p:cNvSpPr txBox="1"/>
          <p:nvPr/>
        </p:nvSpPr>
        <p:spPr>
          <a:xfrm>
            <a:off x="35244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69C058-5406-4C6C-8E86-03D7C215EEE5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97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658" name="TextShape 2"/>
          <p:cNvSpPr txBox="1"/>
          <p:nvPr/>
        </p:nvSpPr>
        <p:spPr>
          <a:xfrm>
            <a:off x="1017000" y="581040"/>
            <a:ext cx="7772040" cy="570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Exemple 4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Association binaire 1-N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59" name="Group 3"/>
          <p:cNvGrpSpPr/>
          <p:nvPr/>
        </p:nvGrpSpPr>
        <p:grpSpPr>
          <a:xfrm>
            <a:off x="1704600" y="1551600"/>
            <a:ext cx="8780040" cy="4745520"/>
            <a:chOff x="1704600" y="1551600"/>
            <a:chExt cx="8780040" cy="4745520"/>
          </a:xfrm>
        </p:grpSpPr>
        <p:sp>
          <p:nvSpPr>
            <p:cNvPr id="1660" name="CustomShape 4"/>
            <p:cNvSpPr/>
            <p:nvPr/>
          </p:nvSpPr>
          <p:spPr>
            <a:xfrm>
              <a:off x="6755040" y="3432600"/>
              <a:ext cx="184320" cy="369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CustomShape 5"/>
            <p:cNvSpPr/>
            <p:nvPr/>
          </p:nvSpPr>
          <p:spPr>
            <a:xfrm>
              <a:off x="5702040" y="3651120"/>
              <a:ext cx="164880" cy="545760"/>
            </a:xfrm>
            <a:prstGeom prst="downArrow">
              <a:avLst>
                <a:gd name="adj1" fmla="val 50000"/>
                <a:gd name="adj2" fmla="val 8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62" name="Group 6"/>
            <p:cNvGrpSpPr/>
            <p:nvPr/>
          </p:nvGrpSpPr>
          <p:grpSpPr>
            <a:xfrm>
              <a:off x="2563200" y="1551600"/>
              <a:ext cx="5753880" cy="1719360"/>
              <a:chOff x="2563200" y="1551600"/>
              <a:chExt cx="5753880" cy="1719360"/>
            </a:xfrm>
          </p:grpSpPr>
          <p:sp>
            <p:nvSpPr>
              <p:cNvPr id="1663" name="CustomShape 7"/>
              <p:cNvSpPr/>
              <p:nvPr/>
            </p:nvSpPr>
            <p:spPr>
              <a:xfrm>
                <a:off x="2782440" y="2134080"/>
                <a:ext cx="1269720" cy="732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4" name="CustomShape 8"/>
              <p:cNvSpPr/>
              <p:nvPr/>
            </p:nvSpPr>
            <p:spPr>
              <a:xfrm>
                <a:off x="2900520" y="2332440"/>
                <a:ext cx="104976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Personne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65" name="CustomShape 9"/>
              <p:cNvSpPr/>
              <p:nvPr/>
            </p:nvSpPr>
            <p:spPr>
              <a:xfrm>
                <a:off x="2692800" y="1735560"/>
                <a:ext cx="40824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idp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66" name="CustomShape 10"/>
              <p:cNvSpPr/>
              <p:nvPr/>
            </p:nvSpPr>
            <p:spPr>
              <a:xfrm>
                <a:off x="3512160" y="1746720"/>
                <a:ext cx="51012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67" name="CustomShape 11"/>
              <p:cNvSpPr/>
              <p:nvPr/>
            </p:nvSpPr>
            <p:spPr>
              <a:xfrm>
                <a:off x="2563200" y="2967480"/>
                <a:ext cx="7509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prénom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68" name="Line 12"/>
              <p:cNvSpPr/>
              <p:nvPr/>
            </p:nvSpPr>
            <p:spPr>
              <a:xfrm>
                <a:off x="2937600" y="2878560"/>
                <a:ext cx="0" cy="14112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9" name="Line 13"/>
              <p:cNvSpPr/>
              <p:nvPr/>
            </p:nvSpPr>
            <p:spPr>
              <a:xfrm flipV="1">
                <a:off x="2861640" y="19944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0" name="Line 14"/>
              <p:cNvSpPr/>
              <p:nvPr/>
            </p:nvSpPr>
            <p:spPr>
              <a:xfrm flipV="1">
                <a:off x="3795120" y="19944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1" name="CustomShape 15"/>
              <p:cNvSpPr/>
              <p:nvPr/>
            </p:nvSpPr>
            <p:spPr>
              <a:xfrm>
                <a:off x="6984360" y="2310480"/>
                <a:ext cx="184320" cy="3690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2" name="CustomShape 16"/>
              <p:cNvSpPr/>
              <p:nvPr/>
            </p:nvSpPr>
            <p:spPr>
              <a:xfrm>
                <a:off x="6930360" y="2134080"/>
                <a:ext cx="1269720" cy="732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3" name="CustomShape 17"/>
              <p:cNvSpPr/>
              <p:nvPr/>
            </p:nvSpPr>
            <p:spPr>
              <a:xfrm>
                <a:off x="7575120" y="1686600"/>
                <a:ext cx="74196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marque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74" name="CustomShape 18"/>
              <p:cNvSpPr/>
              <p:nvPr/>
            </p:nvSpPr>
            <p:spPr>
              <a:xfrm>
                <a:off x="6675840" y="1670400"/>
                <a:ext cx="64908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 u="sng">
                    <a:solidFill>
                      <a:srgbClr val="000000"/>
                    </a:solidFill>
                    <a:uFillTx/>
                    <a:latin typeface="Calibri"/>
                  </a:rPr>
                  <a:t>immat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75" name="Line 19"/>
              <p:cNvSpPr/>
              <p:nvPr/>
            </p:nvSpPr>
            <p:spPr>
              <a:xfrm flipV="1">
                <a:off x="7008120" y="19944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6" name="Line 20"/>
              <p:cNvSpPr/>
              <p:nvPr/>
            </p:nvSpPr>
            <p:spPr>
              <a:xfrm flipV="1">
                <a:off x="7943040" y="1994400"/>
                <a:ext cx="0" cy="13968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7" name="CustomShape 21"/>
              <p:cNvSpPr/>
              <p:nvPr/>
            </p:nvSpPr>
            <p:spPr>
              <a:xfrm>
                <a:off x="4755600" y="2134080"/>
                <a:ext cx="1480680" cy="840960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8" name="Line 22"/>
              <p:cNvSpPr/>
              <p:nvPr/>
            </p:nvSpPr>
            <p:spPr>
              <a:xfrm>
                <a:off x="4088520" y="2554560"/>
                <a:ext cx="6667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9" name="Line 23"/>
              <p:cNvSpPr/>
              <p:nvPr/>
            </p:nvSpPr>
            <p:spPr>
              <a:xfrm>
                <a:off x="6236640" y="2554560"/>
                <a:ext cx="6667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0" name="CustomShape 24"/>
              <p:cNvSpPr/>
              <p:nvPr/>
            </p:nvSpPr>
            <p:spPr>
              <a:xfrm>
                <a:off x="4908240" y="2389680"/>
                <a:ext cx="118080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Possession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81" name="CustomShape 25"/>
              <p:cNvSpPr/>
              <p:nvPr/>
            </p:nvSpPr>
            <p:spPr>
              <a:xfrm>
                <a:off x="7203240" y="2335680"/>
                <a:ext cx="86076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Voiture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82" name="CustomShape 26"/>
              <p:cNvSpPr/>
              <p:nvPr/>
            </p:nvSpPr>
            <p:spPr>
              <a:xfrm>
                <a:off x="6532200" y="2257920"/>
                <a:ext cx="46908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1,1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83" name="CustomShape 27"/>
              <p:cNvSpPr/>
              <p:nvPr/>
            </p:nvSpPr>
            <p:spPr>
              <a:xfrm>
                <a:off x="4049640" y="2257920"/>
                <a:ext cx="473760" cy="3646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0,n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684" name="CustomShape 28"/>
              <p:cNvSpPr/>
              <p:nvPr/>
            </p:nvSpPr>
            <p:spPr>
              <a:xfrm>
                <a:off x="5050800" y="1551600"/>
                <a:ext cx="988920" cy="30348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000000"/>
                    </a:solidFill>
                    <a:latin typeface="Calibri"/>
                  </a:rPr>
                  <a:t>date_achat</a:t>
                </a:r>
                <a:endParaRPr b="0" lang="fr-FR" sz="1400" spc="-1" strike="noStrike">
                  <a:latin typeface="Arial"/>
                </a:endParaRPr>
              </a:p>
            </p:txBody>
          </p:sp>
          <p:sp>
            <p:nvSpPr>
              <p:cNvPr id="1685" name="Line 29"/>
              <p:cNvSpPr/>
              <p:nvPr/>
            </p:nvSpPr>
            <p:spPr>
              <a:xfrm>
                <a:off x="5495040" y="1953360"/>
                <a:ext cx="0" cy="163440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86" name="CustomShape 30"/>
            <p:cNvSpPr/>
            <p:nvPr/>
          </p:nvSpPr>
          <p:spPr>
            <a:xfrm>
              <a:off x="1704600" y="4426200"/>
              <a:ext cx="4160520" cy="173628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Personne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idp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nom, prénom)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Voiture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(</a:t>
              </a:r>
              <a:r>
                <a:rPr b="0" lang="fr-FR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immat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, marque,  </a:t>
              </a:r>
              <a:r>
                <a:rPr b="1" i="1" lang="fr-FR" sz="1800" spc="-1" strike="noStrike">
                  <a:solidFill>
                    <a:srgbClr val="000000"/>
                  </a:solidFill>
                  <a:latin typeface="Calibri"/>
                </a:rPr>
                <a:t>idp</a:t>
              </a:r>
              <a:r>
                <a:rPr b="0" i="1" lang="fr-FR" sz="1800" spc="-1" strike="noStrike">
                  <a:solidFill>
                    <a:srgbClr val="000000"/>
                  </a:solidFill>
                  <a:latin typeface="Calibri"/>
                </a:rPr>
                <a:t>,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 date_achat)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Voiture.idp : attribut à valeur </a:t>
              </a: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obligatoire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+ CI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687" name="CustomShape 31"/>
            <p:cNvSpPr/>
            <p:nvPr/>
          </p:nvSpPr>
          <p:spPr>
            <a:xfrm>
              <a:off x="6572160" y="4017240"/>
              <a:ext cx="3912480" cy="227988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649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CREATE TABLE </a:t>
              </a: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Voiture</a:t>
              </a:r>
              <a:endParaRPr b="0" lang="fr-FR" sz="16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(immat varchar(10),</a:t>
              </a:r>
              <a:endParaRPr b="0" lang="fr-FR" sz="16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marque varchar(100), </a:t>
              </a:r>
              <a:endParaRPr b="0" lang="fr-FR" sz="16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idp integer</a:t>
              </a: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NOT NULL</a:t>
              </a: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,</a:t>
              </a:r>
              <a:endParaRPr b="0" lang="fr-FR" sz="16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date_achat date ,</a:t>
              </a:r>
              <a:endParaRPr b="0" lang="fr-FR" sz="16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PRIMARY KEY (immat),</a:t>
              </a:r>
              <a:endParaRPr b="0" lang="fr-FR" sz="16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FOREIGN KEY (idp) REFERENCES                          </a:t>
              </a:r>
              <a:endParaRPr b="0" lang="fr-FR" sz="1600" spc="-1" strike="noStrike">
                <a:latin typeface="Arial"/>
              </a:endParaRPr>
            </a:p>
            <a:p>
              <a:pPr marL="92160" indent="-264600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Personne </a:t>
              </a:r>
              <a:r>
                <a:rPr b="1" lang="fr-FR" sz="1600" spc="-1" strike="noStrike">
                  <a:solidFill>
                    <a:srgbClr val="000000"/>
                  </a:solidFill>
                  <a:latin typeface="Calibri"/>
                </a:rPr>
                <a:t>ON DELETE CASCADE  </a:t>
              </a:r>
              <a:r>
                <a:rPr b="0" lang="fr-FR" sz="16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688" name="CustomShape 32"/>
            <p:cNvSpPr/>
            <p:nvPr/>
          </p:nvSpPr>
          <p:spPr>
            <a:xfrm>
              <a:off x="1807200" y="3292200"/>
              <a:ext cx="75481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800" spc="-1" strike="noStrike">
                  <a:solidFill>
                    <a:srgbClr val="000000"/>
                  </a:solidFill>
                  <a:latin typeface="Calibri"/>
                </a:rPr>
                <a:t>CI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: La suppression d'une personne doit entraîner la suppression de ses voitures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60247</TotalTime>
  <Application>LibreOffice/7.0.0.3$Windows_X86_64 LibreOffice_project/8061b3e9204bef6b321a21033174034a5e2ea88e</Application>
  <Words>18000</Words>
  <Paragraphs>3360</Paragraphs>
  <Company>INRIA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2018-09-19T09:14:51Z</dcterms:created>
  <dc:creator>Malika Smail-Tabbone</dc:creator>
  <dc:description/>
  <dc:language>fr-FR</dc:language>
  <cp:lastModifiedBy/>
  <cp:lastPrinted>2018-09-26T08:58:31Z</cp:lastPrinted>
  <dcterms:modified xsi:type="dcterms:W3CDTF">2021-01-11T11:21:38Z</dcterms:modified>
  <cp:revision>95</cp:revision>
  <dc:subject/>
  <dc:title>Bases de données M2 IMSD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INRIA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191</vt:i4>
  </property>
</Properties>
</file>