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4" r:id="rId5"/>
    <p:sldId id="278" r:id="rId6"/>
    <p:sldId id="271" r:id="rId7"/>
    <p:sldId id="290" r:id="rId8"/>
    <p:sldId id="293" r:id="rId9"/>
    <p:sldId id="292" r:id="rId10"/>
    <p:sldId id="288" r:id="rId11"/>
    <p:sldId id="287" r:id="rId12"/>
    <p:sldId id="284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95755" autoAdjust="0"/>
  </p:normalViewPr>
  <p:slideViewPr>
    <p:cSldViewPr snapToGrid="0">
      <p:cViewPr varScale="1">
        <p:scale>
          <a:sx n="87" d="100"/>
          <a:sy n="87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12/13/22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/>
          <a:p>
            <a:r>
              <a:rPr lang="en-US" dirty="0"/>
              <a:t>Lyrics generator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/>
          <a:lstStyle/>
          <a:p>
            <a:r>
              <a:rPr lang="en-US" dirty="0"/>
              <a:t>Dylan Bowman, </a:t>
            </a:r>
            <a:r>
              <a:rPr lang="en-US" dirty="0" err="1"/>
              <a:t>Junseok</a:t>
            </a:r>
            <a:r>
              <a:rPr lang="en-US" dirty="0"/>
              <a:t> Yang</a:t>
            </a:r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416" y="350776"/>
            <a:ext cx="3091607" cy="17276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41458" cy="640994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EE2CE0-415A-4D6D-882C-D348C67CFB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4424" y="2530475"/>
            <a:ext cx="3703320" cy="3427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457200" lvl="1" indent="0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/dylanbowman314/</a:t>
            </a:r>
            <a:r>
              <a:rPr lang="en-US" sz="1800" dirty="0" err="1"/>
              <a:t>lstm</a:t>
            </a:r>
            <a:r>
              <a:rPr lang="en-US" sz="1800" dirty="0"/>
              <a:t>-lyrics-generation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Limitation / Future Work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1" name="Picture Placeholder 20" descr="A close - up of a record player">
            <a:extLst>
              <a:ext uri="{FF2B5EF4-FFF2-40B4-BE49-F238E27FC236}">
                <a16:creationId xmlns:a16="http://schemas.microsoft.com/office/drawing/2014/main" id="{F14649D9-001A-4ED1-8718-38FA144D15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041648" cy="1618488"/>
          </a:xfrm>
        </p:spPr>
      </p:pic>
      <p:pic>
        <p:nvPicPr>
          <p:cNvPr id="27" name="Picture Placeholder 26" descr="A crowd of people at a concert&#10;">
            <a:extLst>
              <a:ext uri="{FF2B5EF4-FFF2-40B4-BE49-F238E27FC236}">
                <a16:creationId xmlns:a16="http://schemas.microsoft.com/office/drawing/2014/main" id="{94309FBC-D2AD-4361-8C0F-FCA96A0919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16756"/>
            <a:ext cx="4041648" cy="1618488"/>
          </a:xfrm>
        </p:spPr>
      </p:pic>
      <p:pic>
        <p:nvPicPr>
          <p:cNvPr id="29" name="Picture Placeholder 28" descr="A picture containing a dj deck with levers">
            <a:extLst>
              <a:ext uri="{FF2B5EF4-FFF2-40B4-BE49-F238E27FC236}">
                <a16:creationId xmlns:a16="http://schemas.microsoft.com/office/drawing/2014/main" id="{7E54054D-570A-4FEA-8A80-4E48B629C4A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3512"/>
            <a:ext cx="4041648" cy="1618488"/>
          </a:xfrm>
        </p:spPr>
      </p:pic>
      <p:pic>
        <p:nvPicPr>
          <p:cNvPr id="31" name="Picture Placeholder 30" descr="Close-up of a DJ Deck">
            <a:extLst>
              <a:ext uri="{FF2B5EF4-FFF2-40B4-BE49-F238E27FC236}">
                <a16:creationId xmlns:a16="http://schemas.microsoft.com/office/drawing/2014/main" id="{BC9BC6E1-4C26-4CC6-A927-CAD98547503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91359"/>
            <a:ext cx="4041648" cy="161848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AI &amp; Deep Learning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Power &amp; Importance of “TEXT” data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Ex) 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Generative Models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Text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fields using text data…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Music industry - ”LYRICS”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lyrics based on different genres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8B48EBF6-60E6-462A-9155-5FAF136BCC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B820C0-182D-42F4-8707-5CC4A74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DDEAB-A1D8-45E5-B8F9-54AF382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t">
            <a:normAutofit/>
          </a:bodyPr>
          <a:lstStyle/>
          <a:p>
            <a:r>
              <a:rPr lang="en-US" sz="1500" dirty="0"/>
              <a:t>Generating Sequences with 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70A-B7A4-4395-BFBC-6889EE79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Graves, Alex (2014)</a:t>
            </a:r>
          </a:p>
          <a:p>
            <a:r>
              <a:rPr lang="en-US" dirty="0"/>
              <a:t>Add transitions, animations, and motion.</a:t>
            </a:r>
          </a:p>
          <a:p>
            <a:r>
              <a:rPr lang="en-US" dirty="0"/>
              <a:t>Save to One Drive, to get to your presentations from your computer, tablet, or phone.</a:t>
            </a:r>
          </a:p>
          <a:p>
            <a:r>
              <a:rPr lang="en-US" dirty="0"/>
              <a:t>Add text, images, art, and videos.</a:t>
            </a:r>
          </a:p>
          <a:p>
            <a:r>
              <a:rPr lang="en-US" dirty="0"/>
              <a:t>Add transitions, animations, and motion.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1F5F-2C0D-469F-B9D7-F62887EF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400" dirty="0"/>
              <a:t>Ghostwriter: Using an LSTM for Automatic Rap Lyric Generation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CC6B-4AA1-4424-8333-65754C5A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Potash, Peter, et al (2015)</a:t>
            </a:r>
          </a:p>
          <a:p>
            <a:r>
              <a:rPr lang="en-US" dirty="0"/>
              <a:t>Add transitions, animations, and motion.</a:t>
            </a:r>
          </a:p>
          <a:p>
            <a:r>
              <a:rPr lang="en-US" dirty="0"/>
              <a:t>Save to One Drive, to get to your presentations from your computer, tablet, or phone.</a:t>
            </a:r>
          </a:p>
          <a:p>
            <a:r>
              <a:rPr lang="en-US" dirty="0"/>
              <a:t>Add text, images, art, and videos.</a:t>
            </a:r>
          </a:p>
          <a:p>
            <a:r>
              <a:rPr lang="en-US" dirty="0"/>
              <a:t>Add transitions, animations, and motion.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4CE81-6A28-4EA4-BA58-E94D051A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t"/>
          <a:lstStyle/>
          <a:p>
            <a:r>
              <a:rPr lang="en-US" dirty="0"/>
              <a:t>Prior work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96BD0-4A93-4EF8-8348-686D9CB3C9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 text, images, art, and videos.</a:t>
            </a:r>
          </a:p>
          <a:p>
            <a:r>
              <a:rPr lang="en-US" dirty="0"/>
              <a:t>Add transitions, animations, and motion.</a:t>
            </a:r>
          </a:p>
          <a:p>
            <a:r>
              <a:rPr lang="en-US" dirty="0"/>
              <a:t>Save to One Drive, to get to your presentations from your computer, tablet, or phone.</a:t>
            </a:r>
          </a:p>
          <a:p>
            <a:r>
              <a:rPr lang="en-US" dirty="0"/>
              <a:t>Add text, images, art, and videos.</a:t>
            </a:r>
          </a:p>
          <a:p>
            <a:r>
              <a:rPr lang="en-US" dirty="0"/>
              <a:t>Add transitions, animations, and motion.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6B2184-E681-4C0F-B7BE-487EF89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E0D2-79BA-4A99-B0A5-6C7F621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1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4DD1-1350-A7FC-F30F-DBC2C86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91185"/>
            <a:ext cx="10241280" cy="1234440"/>
          </a:xfrm>
        </p:spPr>
        <p:txBody>
          <a:bodyPr anchor="ctr"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20A3-663D-157A-356D-F44A650B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Ghostwriter: Using an LSTM for Automatic Rap Lyric Generation</a:t>
            </a:r>
          </a:p>
          <a:p>
            <a:pPr lvl="1"/>
            <a:r>
              <a:rPr lang="en-US" dirty="0"/>
              <a:t>Potash, Peter, et al (2015)</a:t>
            </a:r>
          </a:p>
          <a:p>
            <a:pPr lvl="1"/>
            <a:r>
              <a:rPr lang="en-US" dirty="0"/>
              <a:t>Ghostwriting issue</a:t>
            </a:r>
          </a:p>
          <a:p>
            <a:pPr lvl="1"/>
            <a:r>
              <a:rPr lang="en-US" dirty="0"/>
              <a:t>Generating rap lyrics &amp; Rhyme component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training &amp; testing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Expanded to more genres including rap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8BC1-8DE7-324A-12B8-9BE531B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E12B-7DE0-2513-B70C-3FAFEB2F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6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329E-453D-7B43-85B5-19652D68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EB355-ACD9-9ACA-361D-0A6F73F7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80" y="2112264"/>
            <a:ext cx="3703320" cy="823912"/>
          </a:xfrm>
        </p:spPr>
        <p:txBody>
          <a:bodyPr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85260-8697-786C-E543-E9454059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8680" y="3018472"/>
            <a:ext cx="3703319" cy="3104856"/>
          </a:xfrm>
        </p:spPr>
        <p:txBody>
          <a:bodyPr/>
          <a:lstStyle/>
          <a:p>
            <a:r>
              <a:rPr lang="en-US" sz="1600" dirty="0"/>
              <a:t>5.91 million songs from </a:t>
            </a:r>
            <a:r>
              <a:rPr lang="en-US" sz="1600" dirty="0" err="1"/>
              <a:t>genius.com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Country / Rap / R&amp;B / Pop</a:t>
            </a:r>
          </a:p>
          <a:p>
            <a:endParaRPr lang="en-US" sz="1600" dirty="0"/>
          </a:p>
          <a:p>
            <a:r>
              <a:rPr lang="en-US" sz="1600" dirty="0"/>
              <a:t>Data cleaning</a:t>
            </a:r>
          </a:p>
          <a:p>
            <a:pPr marL="0" indent="0">
              <a:buNone/>
            </a:pPr>
            <a:r>
              <a:rPr lang="en-US" sz="1600" dirty="0"/>
              <a:t>	Regular expression</a:t>
            </a:r>
          </a:p>
          <a:p>
            <a:pPr marL="0" indent="0">
              <a:buNone/>
            </a:pPr>
            <a:r>
              <a:rPr lang="en-US" sz="1600" dirty="0"/>
              <a:t>	[Verse 1] , [Chorus]…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B9175E-A312-11C0-2F90-269AE1959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703318" cy="823912"/>
          </a:xfrm>
        </p:spPr>
        <p:txBody>
          <a:bodyPr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DCF2F-72DB-F14A-0633-7CE07801A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39" y="3016183"/>
            <a:ext cx="3703319" cy="3104857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Long Short-Term Memory (LSTM)</a:t>
            </a:r>
          </a:p>
          <a:p>
            <a:pPr marL="0" indent="0">
              <a:buNone/>
            </a:pPr>
            <a:r>
              <a:rPr lang="en-US" sz="1700" dirty="0"/>
              <a:t>	Type of Recurrent Neural 	Network (RNN)</a:t>
            </a:r>
          </a:p>
          <a:p>
            <a:pPr marL="0" indent="0">
              <a:buNone/>
            </a:pPr>
            <a:r>
              <a:rPr lang="en-US" sz="1700" dirty="0"/>
              <a:t>	Previous output as parameter</a:t>
            </a:r>
          </a:p>
          <a:p>
            <a:pPr marL="0" indent="0">
              <a:buNone/>
            </a:pPr>
            <a:r>
              <a:rPr lang="en-US" sz="1700" dirty="0"/>
              <a:t>	Sequential Data</a:t>
            </a:r>
          </a:p>
          <a:p>
            <a:pPr marL="0" indent="0">
              <a:buNone/>
            </a:pPr>
            <a:r>
              <a:rPr lang="en-US" sz="1700" dirty="0"/>
              <a:t>	3 Layers</a:t>
            </a:r>
          </a:p>
          <a:p>
            <a:r>
              <a:rPr lang="en-US" sz="1700" dirty="0"/>
              <a:t>Hyperparameter tuning</a:t>
            </a:r>
          </a:p>
          <a:p>
            <a:pPr marL="0" indent="0">
              <a:buNone/>
            </a:pPr>
            <a:r>
              <a:rPr lang="en-US" sz="1700" dirty="0"/>
              <a:t>	Sequence length (2 / 3)</a:t>
            </a:r>
          </a:p>
          <a:p>
            <a:pPr marL="0" indent="0">
              <a:buNone/>
            </a:pPr>
            <a:r>
              <a:rPr lang="en-US" sz="1700" dirty="0"/>
              <a:t>	Batch size (128 / 256)</a:t>
            </a:r>
          </a:p>
          <a:p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300E67FC-0A2D-0C75-5230-D3F8AA9E895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707448" y="2933888"/>
            <a:ext cx="3200400" cy="1202764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73F23DD-CB99-FB7B-8322-777B0D85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8E1992-2C9D-F5EC-3041-25004427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AD0B5D-B509-4C7F-9338-86CBBF1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9105"/>
            <a:ext cx="9448797" cy="101191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Result - loss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E1729AC-7DBA-A78F-9205-72F7E7FC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2" y="1953057"/>
            <a:ext cx="2348847" cy="176163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32A1B35-3771-D622-C34E-E64B0710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53057"/>
            <a:ext cx="2348847" cy="1761635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08F0B17-92D0-81CC-854C-ACBD2DFB4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4024779"/>
            <a:ext cx="2348847" cy="1761635"/>
          </a:xfrm>
          <a:prstGeom prst="rect">
            <a:avLst/>
          </a:prstGeo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D02C30A9-CD99-0198-02C2-481F55844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024779"/>
            <a:ext cx="2348847" cy="1761635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84D4669-DA37-C4E6-5EFA-8EC67735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234" y="1854485"/>
            <a:ext cx="3916164" cy="3987941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600" dirty="0"/>
              <a:t>Test goes here…?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B86D28-114C-4C85-8AD2-4444BA79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6A3038-6E2C-4BA2-8BD9-0B2D6363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4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97E7-EFA7-4FCE-85AE-37159150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Wednesday, December 14,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2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A273-E108-4158-B63B-49B2FB9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/>
          <a:p>
            <a:r>
              <a:rPr lang="en-US" dirty="0"/>
              <a:t>Result – generated lyrics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78BF-EED7-4AC2-968A-8644D62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EF26-3B47-496A-81C1-04CA0FC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86FA0F9-F92F-6A18-D6B1-22C6FE2C1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58638"/>
              </p:ext>
            </p:extLst>
          </p:nvPr>
        </p:nvGraphicFramePr>
        <p:xfrm>
          <a:off x="1320802" y="2842768"/>
          <a:ext cx="10240960" cy="280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480">
                  <a:extLst>
                    <a:ext uri="{9D8B030D-6E8A-4147-A177-3AD203B41FA5}">
                      <a16:colId xmlns:a16="http://schemas.microsoft.com/office/drawing/2014/main" val="3920673508"/>
                    </a:ext>
                  </a:extLst>
                </a:gridCol>
                <a:gridCol w="5120480">
                  <a:extLst>
                    <a:ext uri="{9D8B030D-6E8A-4147-A177-3AD203B41FA5}">
                      <a16:colId xmlns:a16="http://schemas.microsoft.com/office/drawing/2014/main" val="2034912556"/>
                    </a:ext>
                  </a:extLst>
                </a:gridCol>
              </a:tblGrid>
              <a:tr h="541731">
                <a:tc>
                  <a:txBody>
                    <a:bodyPr/>
                    <a:lstStyle/>
                    <a:p>
                      <a:r>
                        <a:rPr lang="en-US" sz="1800" dirty="0"/>
                        <a:t>Genre (Sequence length=3 / Batch size = 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Generated Lyrics (Input = “I am”)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24328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</a:t>
                      </a:r>
                      <a:r>
                        <a:rPr lang="en-US" dirty="0" err="1"/>
                        <a:t>im</a:t>
                      </a:r>
                      <a:r>
                        <a:rPr lang="en-US" dirty="0"/>
                        <a:t> one truck </a:t>
                      </a:r>
                      <a:r>
                        <a:rPr lang="en-US" dirty="0" err="1"/>
                        <a:t>im</a:t>
                      </a:r>
                      <a:r>
                        <a:rPr lang="en-US" dirty="0"/>
                        <a:t> wide any on still than…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570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r>
                        <a:rPr lang="en-US" dirty="0"/>
                        <a:t>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scene cam / </a:t>
                      </a:r>
                      <a:r>
                        <a:rPr lang="en-US" dirty="0" err="1"/>
                        <a:t>Gangsta</a:t>
                      </a:r>
                      <a:r>
                        <a:rPr lang="en-US" dirty="0"/>
                        <a:t> river somewhere shoot…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22622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r>
                        <a:rPr lang="en-US" dirty="0"/>
                        <a:t>R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is / Room would day me when / I put up…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30999"/>
                  </a:ext>
                </a:extLst>
              </a:tr>
              <a:tr h="541731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wind / Thang change thriller ich </a:t>
                      </a:r>
                      <a:r>
                        <a:rPr lang="en-US" dirty="0" err="1"/>
                        <a:t>tiene</a:t>
                      </a: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7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2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FD5358-E7E1-48E4-8AAF-72C5A548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5764307" cy="15688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71600" y="2305633"/>
            <a:ext cx="5764306" cy="3691259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Limitations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structure &amp; training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Future Works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/>
              <a:t>Music components </a:t>
            </a: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Linguistics-related studies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diverse genres / artists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98FB840-F0A0-B690-F71C-11EFF30C5A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824" r="1282" b="-1"/>
          <a:stretch/>
        </p:blipFill>
        <p:spPr>
          <a:xfrm>
            <a:off x="8115299" y="-426"/>
            <a:ext cx="4076695" cy="3161047"/>
          </a:xfrm>
          <a:prstGeom prst="rect">
            <a:avLst/>
          </a:prstGeom>
        </p:spPr>
      </p:pic>
      <p:pic>
        <p:nvPicPr>
          <p:cNvPr id="11" name="Picture Placeholder 10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9D37AD77-FC07-AEDC-963E-D19E036042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09" r="17854" b="-2"/>
          <a:stretch/>
        </p:blipFill>
        <p:spPr>
          <a:xfrm>
            <a:off x="8115299" y="3161715"/>
            <a:ext cx="4076695" cy="323908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EFEF205-91EC-45C0-B129-C4B7B770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A2FAE8-3610-4EDB-85F1-C20BCF89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0799"/>
            <a:ext cx="4076696" cy="4572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99AB-59F8-4C4F-9BCC-9130BF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Wednesday, December 14,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GradientRiseVTI</Template>
  <TotalTime>177</TotalTime>
  <Words>542</Words>
  <Application>Microsoft Macintosh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Lyrics generator</vt:lpstr>
      <vt:lpstr>Agenda</vt:lpstr>
      <vt:lpstr>introduction</vt:lpstr>
      <vt:lpstr>Related work</vt:lpstr>
      <vt:lpstr>Related work</vt:lpstr>
      <vt:lpstr>method</vt:lpstr>
      <vt:lpstr>Result - loss</vt:lpstr>
      <vt:lpstr>Result – generated lyrics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 generator</dc:title>
  <dc:creator>Yang, Junseok</dc:creator>
  <cp:lastModifiedBy>Yang, Junseok</cp:lastModifiedBy>
  <cp:revision>6</cp:revision>
  <dcterms:created xsi:type="dcterms:W3CDTF">2022-12-12T03:57:52Z</dcterms:created>
  <dcterms:modified xsi:type="dcterms:W3CDTF">2022-12-14T07:01:05Z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