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2"/>
  </p:normalViewPr>
  <p:slideViewPr>
    <p:cSldViewPr snapToGrid="0" snapToObjects="1">
      <p:cViewPr varScale="1">
        <p:scale>
          <a:sx n="90" d="100"/>
          <a:sy n="90" d="100"/>
        </p:scale>
        <p:origin x="232"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AFD4E-775A-BB49-8847-559DEDA9493F}" type="datetimeFigureOut">
              <a:rPr lang="en-US" smtClean="0"/>
              <a:t>4/21/19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9AA71-5697-D946-9167-2969FEECC10C}" type="slidenum">
              <a:rPr lang="en-US" smtClean="0"/>
              <a:t>‹#›</a:t>
            </a:fld>
            <a:endParaRPr lang="en-US"/>
          </a:p>
        </p:txBody>
      </p:sp>
    </p:spTree>
    <p:extLst>
      <p:ext uri="{BB962C8B-B14F-4D97-AF65-F5344CB8AC3E}">
        <p14:creationId xmlns:p14="http://schemas.microsoft.com/office/powerpoint/2010/main" val="2292650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9AA71-5697-D946-9167-2969FEECC10C}" type="slidenum">
              <a:rPr lang="en-US" smtClean="0"/>
              <a:t>3</a:t>
            </a:fld>
            <a:endParaRPr lang="en-US"/>
          </a:p>
        </p:txBody>
      </p:sp>
    </p:spTree>
    <p:extLst>
      <p:ext uri="{BB962C8B-B14F-4D97-AF65-F5344CB8AC3E}">
        <p14:creationId xmlns:p14="http://schemas.microsoft.com/office/powerpoint/2010/main" val="20039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9AA71-5697-D946-9167-2969FEECC10C}" type="slidenum">
              <a:rPr lang="en-US" smtClean="0"/>
              <a:t>4</a:t>
            </a:fld>
            <a:endParaRPr lang="en-US"/>
          </a:p>
        </p:txBody>
      </p:sp>
    </p:spTree>
    <p:extLst>
      <p:ext uri="{BB962C8B-B14F-4D97-AF65-F5344CB8AC3E}">
        <p14:creationId xmlns:p14="http://schemas.microsoft.com/office/powerpoint/2010/main" val="4179195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9AA71-5697-D946-9167-2969FEECC10C}" type="slidenum">
              <a:rPr lang="en-US" smtClean="0"/>
              <a:t>5</a:t>
            </a:fld>
            <a:endParaRPr lang="en-US"/>
          </a:p>
        </p:txBody>
      </p:sp>
    </p:spTree>
    <p:extLst>
      <p:ext uri="{BB962C8B-B14F-4D97-AF65-F5344CB8AC3E}">
        <p14:creationId xmlns:p14="http://schemas.microsoft.com/office/powerpoint/2010/main" val="207697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9AA71-5697-D946-9167-2969FEECC10C}" type="slidenum">
              <a:rPr lang="en-US" smtClean="0"/>
              <a:t>6</a:t>
            </a:fld>
            <a:endParaRPr lang="en-US"/>
          </a:p>
        </p:txBody>
      </p:sp>
    </p:spTree>
    <p:extLst>
      <p:ext uri="{BB962C8B-B14F-4D97-AF65-F5344CB8AC3E}">
        <p14:creationId xmlns:p14="http://schemas.microsoft.com/office/powerpoint/2010/main" val="718455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9AA71-5697-D946-9167-2969FEECC10C}" type="slidenum">
              <a:rPr lang="en-US" smtClean="0"/>
              <a:t>7</a:t>
            </a:fld>
            <a:endParaRPr lang="en-US"/>
          </a:p>
        </p:txBody>
      </p:sp>
    </p:spTree>
    <p:extLst>
      <p:ext uri="{BB962C8B-B14F-4D97-AF65-F5344CB8AC3E}">
        <p14:creationId xmlns:p14="http://schemas.microsoft.com/office/powerpoint/2010/main" val="1770884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9BB8E-28D0-F74C-9B07-A63E0F690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5A21B2-F305-A04A-821F-C79937564E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272321-057C-734E-BE58-D8BCFA6DD869}"/>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5" name="Footer Placeholder 4">
            <a:extLst>
              <a:ext uri="{FF2B5EF4-FFF2-40B4-BE49-F238E27FC236}">
                <a16:creationId xmlns:a16="http://schemas.microsoft.com/office/drawing/2014/main" id="{E818A688-BCC2-BF4D-A7F9-5A48868D6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FDAE1-B817-8445-BF71-6C577A5CCE3B}"/>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95052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C1F61-A5F1-6243-A034-75DD9F3AB4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5EC7D-917F-7C48-9FA3-6429BC8B6F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B5312B-2A5E-9649-AC7C-916779E2C5C1}"/>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5" name="Footer Placeholder 4">
            <a:extLst>
              <a:ext uri="{FF2B5EF4-FFF2-40B4-BE49-F238E27FC236}">
                <a16:creationId xmlns:a16="http://schemas.microsoft.com/office/drawing/2014/main" id="{C880037C-CC58-4C46-8DDE-D086C9EC5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85AA8-6664-FD47-B130-ABAC55382916}"/>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4079807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F816F0-E244-284E-B0E5-DC5C56FF2D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62945A-FC52-4B4E-BADB-8729E9CDF3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5618A-E332-A649-9C32-8F56A22C3B0D}"/>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5" name="Footer Placeholder 4">
            <a:extLst>
              <a:ext uri="{FF2B5EF4-FFF2-40B4-BE49-F238E27FC236}">
                <a16:creationId xmlns:a16="http://schemas.microsoft.com/office/drawing/2014/main" id="{D632113D-E213-AB4D-907D-5ED51DD33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A237E-5F3B-924D-A7E6-CA0B79E69036}"/>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304570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02A6-3FD2-7D42-87AA-FDA4202036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1545F-AB38-784E-B7D7-5F2C827B2C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565CC-2A26-B84B-8708-2AA3727330A6}"/>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5" name="Footer Placeholder 4">
            <a:extLst>
              <a:ext uri="{FF2B5EF4-FFF2-40B4-BE49-F238E27FC236}">
                <a16:creationId xmlns:a16="http://schemas.microsoft.com/office/drawing/2014/main" id="{E5FA01F7-06A3-3945-8C16-FC349EF57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6B0C20-7AE2-AF4A-A4DD-82E9C4087B31}"/>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3213320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8191-54ED-A743-9C8C-E899FFD4A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6296F6-178A-A640-9526-649DB753B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076B4C-EFFD-C04C-8BE8-3EE7FEFBD6FE}"/>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5" name="Footer Placeholder 4">
            <a:extLst>
              <a:ext uri="{FF2B5EF4-FFF2-40B4-BE49-F238E27FC236}">
                <a16:creationId xmlns:a16="http://schemas.microsoft.com/office/drawing/2014/main" id="{C08073A8-CEB3-A045-85D8-91B4314DF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D079A-4871-2841-AAED-4642CC260937}"/>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3817315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25D8-6BE1-C54A-982F-4104E831E4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B8DA92-0734-D849-A923-F91E7B6578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201BA4-40C0-8046-8E54-3FDB7FF516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F3FAE4-5142-E540-896F-73A8177A0CE1}"/>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6" name="Footer Placeholder 5">
            <a:extLst>
              <a:ext uri="{FF2B5EF4-FFF2-40B4-BE49-F238E27FC236}">
                <a16:creationId xmlns:a16="http://schemas.microsoft.com/office/drawing/2014/main" id="{93AF5B6C-DBD2-944E-8E79-BB1A6F01F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47ED3-0249-2F4C-8E58-9BE62CE12B99}"/>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227221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6450-C1D8-8340-B4BC-75FEDC8D46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B5B631-3761-4C4B-9F52-4B423BDCB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D481D1-EE0D-9240-8311-BE59F8CF2B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8B8763-D42A-2549-B11F-6714514F71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EE1CEC-2AA5-0A40-A518-700AA2A9CC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6ACF72-DD3A-4241-8F06-657C04FA5BBA}"/>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8" name="Footer Placeholder 7">
            <a:extLst>
              <a:ext uri="{FF2B5EF4-FFF2-40B4-BE49-F238E27FC236}">
                <a16:creationId xmlns:a16="http://schemas.microsoft.com/office/drawing/2014/main" id="{4BC7B8F5-5288-2C4A-9B09-3CB45128FA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3D50D9-B2D4-EC48-85A0-98954AFC85DF}"/>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1557256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A490-EF88-544A-83CD-A92FDE6540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8B9440-1DB8-6441-B34C-20CCCD8D58DC}"/>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4" name="Footer Placeholder 3">
            <a:extLst>
              <a:ext uri="{FF2B5EF4-FFF2-40B4-BE49-F238E27FC236}">
                <a16:creationId xmlns:a16="http://schemas.microsoft.com/office/drawing/2014/main" id="{FF3D35D7-9128-FE43-9B6D-8075FC9BB5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6A539F-BCAD-644D-B095-EFBD541A16BC}"/>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322164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B41DA8-2398-2D4C-A533-2B68F69BACAC}"/>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3" name="Footer Placeholder 2">
            <a:extLst>
              <a:ext uri="{FF2B5EF4-FFF2-40B4-BE49-F238E27FC236}">
                <a16:creationId xmlns:a16="http://schemas.microsoft.com/office/drawing/2014/main" id="{A0558183-D521-1940-91C1-A6AC36C216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65EBB8-9E10-D944-96BC-D437975341E4}"/>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354326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3C69-2C9E-C742-9715-F69EAE21D6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E93B60-52E8-814D-A84E-B533CDC0F7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864A54-E618-2E42-9C43-D425ECF82E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D7CDB-0913-654F-914E-345710A919F1}"/>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6" name="Footer Placeholder 5">
            <a:extLst>
              <a:ext uri="{FF2B5EF4-FFF2-40B4-BE49-F238E27FC236}">
                <a16:creationId xmlns:a16="http://schemas.microsoft.com/office/drawing/2014/main" id="{10A1D5CF-6374-2C4E-9D28-901E86D604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5D76D-B1BC-6A41-85B1-DCDC202A127C}"/>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293226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2B03-2E68-A347-BD36-E8DD6D8BE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D06804-DD58-EB40-A3B2-37BC009D8E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1A34DA-0960-2A47-A675-E5DA5E9FF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5F9FC6-00C3-5748-9D48-EAE526E1A293}"/>
              </a:ext>
            </a:extLst>
          </p:cNvPr>
          <p:cNvSpPr>
            <a:spLocks noGrp="1"/>
          </p:cNvSpPr>
          <p:nvPr>
            <p:ph type="dt" sz="half" idx="10"/>
          </p:nvPr>
        </p:nvSpPr>
        <p:spPr/>
        <p:txBody>
          <a:bodyPr/>
          <a:lstStyle/>
          <a:p>
            <a:fld id="{87A9AC81-9F04-8349-A0D2-F0DDDEBE07F1}" type="datetimeFigureOut">
              <a:rPr lang="en-US" smtClean="0"/>
              <a:t>4/21/19</a:t>
            </a:fld>
            <a:endParaRPr lang="en-US"/>
          </a:p>
        </p:txBody>
      </p:sp>
      <p:sp>
        <p:nvSpPr>
          <p:cNvPr id="6" name="Footer Placeholder 5">
            <a:extLst>
              <a:ext uri="{FF2B5EF4-FFF2-40B4-BE49-F238E27FC236}">
                <a16:creationId xmlns:a16="http://schemas.microsoft.com/office/drawing/2014/main" id="{88001D8E-90A7-0648-A1AB-1A6A56DC1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28C274-33CC-7E4C-AFCD-BE0B24E6A180}"/>
              </a:ext>
            </a:extLst>
          </p:cNvPr>
          <p:cNvSpPr>
            <a:spLocks noGrp="1"/>
          </p:cNvSpPr>
          <p:nvPr>
            <p:ph type="sldNum" sz="quarter" idx="12"/>
          </p:nvPr>
        </p:nvSpPr>
        <p:spPr/>
        <p:txBody>
          <a:bodyPr/>
          <a:lstStyle/>
          <a:p>
            <a:fld id="{2D7B62CC-FDAA-AB40-933B-057A8F18BCB6}" type="slidenum">
              <a:rPr lang="en-US" smtClean="0"/>
              <a:t>‹#›</a:t>
            </a:fld>
            <a:endParaRPr lang="en-US"/>
          </a:p>
        </p:txBody>
      </p:sp>
    </p:spTree>
    <p:extLst>
      <p:ext uri="{BB962C8B-B14F-4D97-AF65-F5344CB8AC3E}">
        <p14:creationId xmlns:p14="http://schemas.microsoft.com/office/powerpoint/2010/main" val="3208258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85B9BF-A8ED-054C-A534-B45A0E3E1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3454F3-0F62-1844-9BD2-BB81FAA63C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2D218-8938-9F45-BC7A-674ABD32A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9AC81-9F04-8349-A0D2-F0DDDEBE07F1}" type="datetimeFigureOut">
              <a:rPr lang="en-US" smtClean="0"/>
              <a:t>4/21/19</a:t>
            </a:fld>
            <a:endParaRPr lang="en-US"/>
          </a:p>
        </p:txBody>
      </p:sp>
      <p:sp>
        <p:nvSpPr>
          <p:cNvPr id="5" name="Footer Placeholder 4">
            <a:extLst>
              <a:ext uri="{FF2B5EF4-FFF2-40B4-BE49-F238E27FC236}">
                <a16:creationId xmlns:a16="http://schemas.microsoft.com/office/drawing/2014/main" id="{2FA19692-3081-BC48-B9EE-14E5C16EC8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C4047D-27AC-044D-BCAC-254F333F78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B62CC-FDAA-AB40-933B-057A8F18BCB6}" type="slidenum">
              <a:rPr lang="en-US" smtClean="0"/>
              <a:t>‹#›</a:t>
            </a:fld>
            <a:endParaRPr lang="en-US"/>
          </a:p>
        </p:txBody>
      </p:sp>
    </p:spTree>
    <p:extLst>
      <p:ext uri="{BB962C8B-B14F-4D97-AF65-F5344CB8AC3E}">
        <p14:creationId xmlns:p14="http://schemas.microsoft.com/office/powerpoint/2010/main" val="2251602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9740EE6-2464-BC46-9ED9-DAEB614F949E}"/>
              </a:ext>
            </a:extLst>
          </p:cNvPr>
          <p:cNvSpPr/>
          <p:nvPr/>
        </p:nvSpPr>
        <p:spPr>
          <a:xfrm>
            <a:off x="1612107" y="2241136"/>
            <a:ext cx="9201150" cy="3024922"/>
          </a:xfrm>
          <a:prstGeom prst="rect">
            <a:avLst/>
          </a:prstGeom>
          <a:solidFill>
            <a:schemeClr val="tx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052A1-47FD-374A-B772-7059F99D23E4}"/>
              </a:ext>
            </a:extLst>
          </p:cNvPr>
          <p:cNvSpPr>
            <a:spLocks noGrp="1"/>
          </p:cNvSpPr>
          <p:nvPr>
            <p:ph type="ctrTitle"/>
          </p:nvPr>
        </p:nvSpPr>
        <p:spPr>
          <a:xfrm>
            <a:off x="1524000" y="1154948"/>
            <a:ext cx="9144000" cy="2387600"/>
          </a:xfrm>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TEAM: GROUP 8</a:t>
            </a:r>
          </a:p>
        </p:txBody>
      </p:sp>
      <p:sp>
        <p:nvSpPr>
          <p:cNvPr id="3" name="Subtitle 2">
            <a:extLst>
              <a:ext uri="{FF2B5EF4-FFF2-40B4-BE49-F238E27FC236}">
                <a16:creationId xmlns:a16="http://schemas.microsoft.com/office/drawing/2014/main" id="{A3718522-29BA-1A42-83DB-CE6D166AB10A}"/>
              </a:ext>
            </a:extLst>
          </p:cNvPr>
          <p:cNvSpPr>
            <a:spLocks noGrp="1"/>
          </p:cNvSpPr>
          <p:nvPr>
            <p:ph type="subTitle" idx="1"/>
          </p:nvPr>
        </p:nvSpPr>
        <p:spPr>
          <a:xfrm>
            <a:off x="520580" y="3935218"/>
            <a:ext cx="11384204" cy="2061410"/>
          </a:xfrm>
        </p:spPr>
        <p:txBody>
          <a:bodyPr>
            <a:normAutofit/>
          </a:bodyPr>
          <a:lstStyle/>
          <a:p>
            <a:r>
              <a:rPr lang="en-US" sz="6000" b="1" dirty="0">
                <a:solidFill>
                  <a:schemeClr val="bg1"/>
                </a:solidFill>
                <a:latin typeface="Times New Roman" panose="02020603050405020304" pitchFamily="18" charset="0"/>
                <a:cs typeface="Times New Roman" panose="02020603050405020304" pitchFamily="18" charset="0"/>
              </a:rPr>
              <a:t>PROJECT: PC BUILDER</a:t>
            </a:r>
          </a:p>
        </p:txBody>
      </p:sp>
      <p:pic>
        <p:nvPicPr>
          <p:cNvPr id="7" name="Picture 6">
            <a:extLst>
              <a:ext uri="{FF2B5EF4-FFF2-40B4-BE49-F238E27FC236}">
                <a16:creationId xmlns:a16="http://schemas.microsoft.com/office/drawing/2014/main" id="{48F8AC4D-5933-8348-92C5-A73A260E485C}"/>
              </a:ext>
            </a:extLst>
          </p:cNvPr>
          <p:cNvPicPr>
            <a:picLocks noChangeAspect="1"/>
          </p:cNvPicPr>
          <p:nvPr/>
        </p:nvPicPr>
        <p:blipFill>
          <a:blip r:embed="rId2"/>
          <a:stretch>
            <a:fillRect/>
          </a:stretch>
        </p:blipFill>
        <p:spPr>
          <a:xfrm>
            <a:off x="3229007" y="-156347"/>
            <a:ext cx="5881623" cy="1666913"/>
          </a:xfrm>
          <a:prstGeom prst="rect">
            <a:avLst/>
          </a:prstGeom>
        </p:spPr>
      </p:pic>
    </p:spTree>
    <p:extLst>
      <p:ext uri="{BB962C8B-B14F-4D97-AF65-F5344CB8AC3E}">
        <p14:creationId xmlns:p14="http://schemas.microsoft.com/office/powerpoint/2010/main" val="326306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CBF336-AE13-3344-9080-80D872962F1C}"/>
              </a:ext>
            </a:extLst>
          </p:cNvPr>
          <p:cNvSpPr/>
          <p:nvPr/>
        </p:nvSpPr>
        <p:spPr>
          <a:xfrm>
            <a:off x="1628775" y="2747230"/>
            <a:ext cx="9201150" cy="3024922"/>
          </a:xfrm>
          <a:prstGeom prst="rect">
            <a:avLst/>
          </a:prstGeom>
          <a:solidFill>
            <a:schemeClr val="tx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052A1-47FD-374A-B772-7059F99D23E4}"/>
              </a:ext>
            </a:extLst>
          </p:cNvPr>
          <p:cNvSpPr>
            <a:spLocks noGrp="1"/>
          </p:cNvSpPr>
          <p:nvPr>
            <p:ph type="ctrTitle"/>
          </p:nvPr>
        </p:nvSpPr>
        <p:spPr>
          <a:xfrm>
            <a:off x="1524000" y="316766"/>
            <a:ext cx="9144000" cy="2387600"/>
          </a:xfrm>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Team Members</a:t>
            </a:r>
          </a:p>
        </p:txBody>
      </p:sp>
      <p:sp>
        <p:nvSpPr>
          <p:cNvPr id="3" name="Subtitle 2">
            <a:extLst>
              <a:ext uri="{FF2B5EF4-FFF2-40B4-BE49-F238E27FC236}">
                <a16:creationId xmlns:a16="http://schemas.microsoft.com/office/drawing/2014/main" id="{A3718522-29BA-1A42-83DB-CE6D166AB10A}"/>
              </a:ext>
            </a:extLst>
          </p:cNvPr>
          <p:cNvSpPr>
            <a:spLocks noGrp="1"/>
          </p:cNvSpPr>
          <p:nvPr>
            <p:ph type="subTitle" idx="1"/>
          </p:nvPr>
        </p:nvSpPr>
        <p:spPr>
          <a:xfrm>
            <a:off x="1089421" y="2957513"/>
            <a:ext cx="10013157" cy="1818522"/>
          </a:xfrm>
        </p:spPr>
        <p:txBody>
          <a:bodyPr>
            <a:normAutofit lnSpcReduction="10000"/>
          </a:bodyPr>
          <a:lstStyle/>
          <a:p>
            <a:r>
              <a:rPr lang="en-US" sz="4000" b="1" dirty="0">
                <a:solidFill>
                  <a:schemeClr val="bg1"/>
                </a:solidFill>
                <a:latin typeface="Times New Roman" panose="02020603050405020304" pitchFamily="18" charset="0"/>
                <a:cs typeface="Times New Roman" panose="02020603050405020304" pitchFamily="18" charset="0"/>
              </a:rPr>
              <a:t>Amanda </a:t>
            </a:r>
            <a:r>
              <a:rPr lang="en-US" sz="4000" b="1" dirty="0" err="1">
                <a:solidFill>
                  <a:schemeClr val="bg1"/>
                </a:solidFill>
                <a:latin typeface="Times New Roman" panose="02020603050405020304" pitchFamily="18" charset="0"/>
                <a:cs typeface="Times New Roman" panose="02020603050405020304" pitchFamily="18" charset="0"/>
              </a:rPr>
              <a:t>Avagliano</a:t>
            </a:r>
            <a:r>
              <a:rPr lang="en-US" sz="4000" b="1" dirty="0">
                <a:solidFill>
                  <a:schemeClr val="bg1"/>
                </a:solidFill>
                <a:latin typeface="Times New Roman" panose="02020603050405020304" pitchFamily="18" charset="0"/>
                <a:cs typeface="Times New Roman" panose="02020603050405020304" pitchFamily="18" charset="0"/>
              </a:rPr>
              <a:t> – Front End</a:t>
            </a:r>
          </a:p>
          <a:p>
            <a:r>
              <a:rPr lang="en-US" sz="4000" b="1" dirty="0">
                <a:solidFill>
                  <a:schemeClr val="bg1"/>
                </a:solidFill>
                <a:latin typeface="Times New Roman" panose="02020603050405020304" pitchFamily="18" charset="0"/>
                <a:cs typeface="Times New Roman" panose="02020603050405020304" pitchFamily="18" charset="0"/>
              </a:rPr>
              <a:t>Dylan </a:t>
            </a:r>
            <a:r>
              <a:rPr lang="en-US" sz="4000" b="1" dirty="0" err="1">
                <a:solidFill>
                  <a:schemeClr val="bg1"/>
                </a:solidFill>
                <a:latin typeface="Times New Roman" panose="02020603050405020304" pitchFamily="18" charset="0"/>
                <a:cs typeface="Times New Roman" panose="02020603050405020304" pitchFamily="18" charset="0"/>
              </a:rPr>
              <a:t>Cicale</a:t>
            </a:r>
            <a:r>
              <a:rPr lang="en-US" sz="4000" b="1" dirty="0">
                <a:solidFill>
                  <a:schemeClr val="bg1"/>
                </a:solidFill>
                <a:latin typeface="Times New Roman" panose="02020603050405020304" pitchFamily="18" charset="0"/>
                <a:cs typeface="Times New Roman" panose="02020603050405020304" pitchFamily="18" charset="0"/>
              </a:rPr>
              <a:t> – Back End</a:t>
            </a:r>
          </a:p>
          <a:p>
            <a:r>
              <a:rPr lang="en-US" sz="4000" b="1" dirty="0">
                <a:solidFill>
                  <a:schemeClr val="bg1"/>
                </a:solidFill>
                <a:latin typeface="Times New Roman" panose="02020603050405020304" pitchFamily="18" charset="0"/>
                <a:cs typeface="Times New Roman" panose="02020603050405020304" pitchFamily="18" charset="0"/>
              </a:rPr>
              <a:t>Conner Berg – Architect </a:t>
            </a:r>
          </a:p>
          <a:p>
            <a:endParaRPr lang="en-US" sz="40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F8AC4D-5933-8348-92C5-A73A260E485C}"/>
              </a:ext>
            </a:extLst>
          </p:cNvPr>
          <p:cNvPicPr>
            <a:picLocks noChangeAspect="1"/>
          </p:cNvPicPr>
          <p:nvPr/>
        </p:nvPicPr>
        <p:blipFill>
          <a:blip r:embed="rId2"/>
          <a:stretch>
            <a:fillRect/>
          </a:stretch>
        </p:blipFill>
        <p:spPr>
          <a:xfrm>
            <a:off x="3229007" y="-156347"/>
            <a:ext cx="5881623" cy="1666913"/>
          </a:xfrm>
          <a:prstGeom prst="rect">
            <a:avLst/>
          </a:prstGeom>
        </p:spPr>
      </p:pic>
      <p:sp>
        <p:nvSpPr>
          <p:cNvPr id="6" name="Title 1">
            <a:extLst>
              <a:ext uri="{FF2B5EF4-FFF2-40B4-BE49-F238E27FC236}">
                <a16:creationId xmlns:a16="http://schemas.microsoft.com/office/drawing/2014/main" id="{BC0A75FB-59D3-AC46-B30F-4F35BFDBBFA3}"/>
              </a:ext>
            </a:extLst>
          </p:cNvPr>
          <p:cNvSpPr txBox="1">
            <a:spLocks/>
          </p:cNvSpPr>
          <p:nvPr/>
        </p:nvSpPr>
        <p:spPr>
          <a:xfrm>
            <a:off x="1685925" y="3177479"/>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chemeClr val="bg1">
                    <a:lumMod val="95000"/>
                  </a:schemeClr>
                </a:solidFill>
                <a:latin typeface="Times New Roman" panose="02020603050405020304" pitchFamily="18" charset="0"/>
                <a:cs typeface="Times New Roman" panose="02020603050405020304" pitchFamily="18" charset="0"/>
              </a:rPr>
              <a:t>Main Roles, but we all helped one another in our designated fields.</a:t>
            </a:r>
          </a:p>
        </p:txBody>
      </p:sp>
    </p:spTree>
    <p:extLst>
      <p:ext uri="{BB962C8B-B14F-4D97-AF65-F5344CB8AC3E}">
        <p14:creationId xmlns:p14="http://schemas.microsoft.com/office/powerpoint/2010/main" val="187268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8A150D-DC0F-A94B-A97F-C1288E3A425F}"/>
              </a:ext>
            </a:extLst>
          </p:cNvPr>
          <p:cNvSpPr/>
          <p:nvPr/>
        </p:nvSpPr>
        <p:spPr>
          <a:xfrm>
            <a:off x="1628775" y="2747230"/>
            <a:ext cx="9201150" cy="3024922"/>
          </a:xfrm>
          <a:prstGeom prst="rect">
            <a:avLst/>
          </a:prstGeom>
          <a:solidFill>
            <a:schemeClr val="tx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052A1-47FD-374A-B772-7059F99D23E4}"/>
              </a:ext>
            </a:extLst>
          </p:cNvPr>
          <p:cNvSpPr>
            <a:spLocks noGrp="1"/>
          </p:cNvSpPr>
          <p:nvPr>
            <p:ph type="ctrTitle"/>
          </p:nvPr>
        </p:nvSpPr>
        <p:spPr>
          <a:xfrm>
            <a:off x="1524000" y="316766"/>
            <a:ext cx="9144000" cy="2387600"/>
          </a:xfrm>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Project Description </a:t>
            </a:r>
          </a:p>
        </p:txBody>
      </p:sp>
      <p:sp>
        <p:nvSpPr>
          <p:cNvPr id="3" name="Subtitle 2">
            <a:extLst>
              <a:ext uri="{FF2B5EF4-FFF2-40B4-BE49-F238E27FC236}">
                <a16:creationId xmlns:a16="http://schemas.microsoft.com/office/drawing/2014/main" id="{A3718522-29BA-1A42-83DB-CE6D166AB10A}"/>
              </a:ext>
            </a:extLst>
          </p:cNvPr>
          <p:cNvSpPr>
            <a:spLocks noGrp="1"/>
          </p:cNvSpPr>
          <p:nvPr>
            <p:ph type="subTitle" idx="1"/>
          </p:nvPr>
        </p:nvSpPr>
        <p:spPr>
          <a:xfrm>
            <a:off x="1757362" y="3002393"/>
            <a:ext cx="8943975" cy="2628899"/>
          </a:xfrm>
        </p:spPr>
        <p:txBody>
          <a:bodyPr>
            <a:normAutofit lnSpcReduction="10000"/>
          </a:bodyPr>
          <a:lstStyle/>
          <a:p>
            <a:r>
              <a:rPr lang="en-US" dirty="0">
                <a:solidFill>
                  <a:schemeClr val="bg1"/>
                </a:solidFill>
              </a:rPr>
              <a:t>This web application allows users to create an account and then choose a game which they plan to build their PC around. The program then suggests the parts needed to make their own PC (the case, </a:t>
            </a:r>
            <a:r>
              <a:rPr lang="en-US" dirty="0" err="1">
                <a:solidFill>
                  <a:schemeClr val="bg1"/>
                </a:solidFill>
              </a:rPr>
              <a:t>cpu</a:t>
            </a:r>
            <a:r>
              <a:rPr lang="en-US" dirty="0">
                <a:solidFill>
                  <a:schemeClr val="bg1"/>
                </a:solidFill>
              </a:rPr>
              <a:t>, </a:t>
            </a:r>
            <a:r>
              <a:rPr lang="en-US" dirty="0" err="1">
                <a:solidFill>
                  <a:schemeClr val="bg1"/>
                </a:solidFill>
              </a:rPr>
              <a:t>gpu</a:t>
            </a:r>
            <a:r>
              <a:rPr lang="en-US" dirty="0">
                <a:solidFill>
                  <a:schemeClr val="bg1"/>
                </a:solidFill>
              </a:rPr>
              <a:t>, ram, and storage) as well as tallying the total cost of the building the computer with these parts and providing links to where each part can be purchased. This suggestion of parts takes into account not only the characteristics of the game the user selects but also the user’s budget and </a:t>
            </a:r>
            <a:r>
              <a:rPr lang="en-US" dirty="0" err="1">
                <a:solidFill>
                  <a:schemeClr val="bg1"/>
                </a:solidFill>
              </a:rPr>
              <a:t>cpu</a:t>
            </a:r>
            <a:r>
              <a:rPr lang="en-US" dirty="0">
                <a:solidFill>
                  <a:schemeClr val="bg1"/>
                </a:solidFill>
              </a:rPr>
              <a:t> type (Intel or AMD) as provided in the user’s account. </a:t>
            </a:r>
            <a:endParaRPr lang="en-US" sz="40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F8AC4D-5933-8348-92C5-A73A260E485C}"/>
              </a:ext>
            </a:extLst>
          </p:cNvPr>
          <p:cNvPicPr>
            <a:picLocks noChangeAspect="1"/>
          </p:cNvPicPr>
          <p:nvPr/>
        </p:nvPicPr>
        <p:blipFill>
          <a:blip r:embed="rId3"/>
          <a:stretch>
            <a:fillRect/>
          </a:stretch>
        </p:blipFill>
        <p:spPr>
          <a:xfrm>
            <a:off x="3229007" y="-156347"/>
            <a:ext cx="5881623" cy="1666913"/>
          </a:xfrm>
          <a:prstGeom prst="rect">
            <a:avLst/>
          </a:prstGeom>
        </p:spPr>
      </p:pic>
    </p:spTree>
    <p:extLst>
      <p:ext uri="{BB962C8B-B14F-4D97-AF65-F5344CB8AC3E}">
        <p14:creationId xmlns:p14="http://schemas.microsoft.com/office/powerpoint/2010/main" val="1270511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8A150D-DC0F-A94B-A97F-C1288E3A425F}"/>
              </a:ext>
            </a:extLst>
          </p:cNvPr>
          <p:cNvSpPr/>
          <p:nvPr/>
        </p:nvSpPr>
        <p:spPr>
          <a:xfrm>
            <a:off x="1628774" y="3030969"/>
            <a:ext cx="9201150" cy="3024922"/>
          </a:xfrm>
          <a:prstGeom prst="rect">
            <a:avLst/>
          </a:prstGeom>
          <a:solidFill>
            <a:schemeClr val="tx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052A1-47FD-374A-B772-7059F99D23E4}"/>
              </a:ext>
            </a:extLst>
          </p:cNvPr>
          <p:cNvSpPr>
            <a:spLocks noGrp="1"/>
          </p:cNvSpPr>
          <p:nvPr>
            <p:ph type="ctrTitle"/>
          </p:nvPr>
        </p:nvSpPr>
        <p:spPr>
          <a:xfrm>
            <a:off x="1524000" y="677109"/>
            <a:ext cx="9144000" cy="2387600"/>
          </a:xfrm>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Proposal vs Final Project</a:t>
            </a:r>
            <a:br>
              <a:rPr lang="en-US" b="1" dirty="0">
                <a:solidFill>
                  <a:schemeClr val="bg1">
                    <a:lumMod val="95000"/>
                  </a:schemeClr>
                </a:solidFill>
                <a:latin typeface="Times New Roman" panose="02020603050405020304" pitchFamily="18" charset="0"/>
                <a:cs typeface="Times New Roman" panose="02020603050405020304" pitchFamily="18" charset="0"/>
              </a:rPr>
            </a:br>
            <a:r>
              <a:rPr lang="en-US" b="1" dirty="0">
                <a:solidFill>
                  <a:schemeClr val="bg1">
                    <a:lumMod val="95000"/>
                  </a:schemeClr>
                </a:solidFill>
                <a:latin typeface="Times New Roman" panose="02020603050405020304" pitchFamily="18" charset="0"/>
                <a:cs typeface="Times New Roman" panose="02020603050405020304" pitchFamily="18" charset="0"/>
              </a:rPr>
              <a:t>Pt.1</a:t>
            </a:r>
          </a:p>
        </p:txBody>
      </p:sp>
      <p:sp>
        <p:nvSpPr>
          <p:cNvPr id="3" name="Subtitle 2">
            <a:extLst>
              <a:ext uri="{FF2B5EF4-FFF2-40B4-BE49-F238E27FC236}">
                <a16:creationId xmlns:a16="http://schemas.microsoft.com/office/drawing/2014/main" id="{A3718522-29BA-1A42-83DB-CE6D166AB10A}"/>
              </a:ext>
            </a:extLst>
          </p:cNvPr>
          <p:cNvSpPr>
            <a:spLocks noGrp="1"/>
          </p:cNvSpPr>
          <p:nvPr>
            <p:ph type="subTitle" idx="1"/>
          </p:nvPr>
        </p:nvSpPr>
        <p:spPr>
          <a:xfrm>
            <a:off x="1709736" y="3364745"/>
            <a:ext cx="9039226" cy="2919742"/>
          </a:xfrm>
        </p:spPr>
        <p:txBody>
          <a:bodyPr>
            <a:normAutofit/>
          </a:bodyPr>
          <a:lstStyle/>
          <a:p>
            <a:r>
              <a:rPr lang="en-US" dirty="0">
                <a:solidFill>
                  <a:schemeClr val="bg1"/>
                </a:solidFill>
              </a:rPr>
              <a:t>A difference from our proposal to our final product is that we did not implement the ability for the user to select a secondary game. This decision was made because we did not think that it would showcase new skills in the programming since it would use the same functions as the selection and output of the primary game. Instead we decided to use our time to create functionalities that would show additional skills.</a:t>
            </a:r>
            <a:endParaRPr lang="en-US" sz="40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F8AC4D-5933-8348-92C5-A73A260E485C}"/>
              </a:ext>
            </a:extLst>
          </p:cNvPr>
          <p:cNvPicPr>
            <a:picLocks noChangeAspect="1"/>
          </p:cNvPicPr>
          <p:nvPr/>
        </p:nvPicPr>
        <p:blipFill>
          <a:blip r:embed="rId3"/>
          <a:stretch>
            <a:fillRect/>
          </a:stretch>
        </p:blipFill>
        <p:spPr>
          <a:xfrm>
            <a:off x="3229007" y="-156347"/>
            <a:ext cx="5881623" cy="1666913"/>
          </a:xfrm>
          <a:prstGeom prst="rect">
            <a:avLst/>
          </a:prstGeom>
        </p:spPr>
      </p:pic>
    </p:spTree>
    <p:extLst>
      <p:ext uri="{BB962C8B-B14F-4D97-AF65-F5344CB8AC3E}">
        <p14:creationId xmlns:p14="http://schemas.microsoft.com/office/powerpoint/2010/main" val="423757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8A150D-DC0F-A94B-A97F-C1288E3A425F}"/>
              </a:ext>
            </a:extLst>
          </p:cNvPr>
          <p:cNvSpPr/>
          <p:nvPr/>
        </p:nvSpPr>
        <p:spPr>
          <a:xfrm>
            <a:off x="1628774" y="3030969"/>
            <a:ext cx="9201150" cy="3024922"/>
          </a:xfrm>
          <a:prstGeom prst="rect">
            <a:avLst/>
          </a:prstGeom>
          <a:solidFill>
            <a:schemeClr val="tx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052A1-47FD-374A-B772-7059F99D23E4}"/>
              </a:ext>
            </a:extLst>
          </p:cNvPr>
          <p:cNvSpPr>
            <a:spLocks noGrp="1"/>
          </p:cNvSpPr>
          <p:nvPr>
            <p:ph type="ctrTitle"/>
          </p:nvPr>
        </p:nvSpPr>
        <p:spPr>
          <a:xfrm>
            <a:off x="1524000" y="677109"/>
            <a:ext cx="9144000" cy="2387600"/>
          </a:xfrm>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Proposal vs Final Project</a:t>
            </a:r>
            <a:br>
              <a:rPr lang="en-US" b="1" dirty="0">
                <a:solidFill>
                  <a:schemeClr val="bg1">
                    <a:lumMod val="95000"/>
                  </a:schemeClr>
                </a:solidFill>
                <a:latin typeface="Times New Roman" panose="02020603050405020304" pitchFamily="18" charset="0"/>
                <a:cs typeface="Times New Roman" panose="02020603050405020304" pitchFamily="18" charset="0"/>
              </a:rPr>
            </a:br>
            <a:r>
              <a:rPr lang="en-US" b="1" dirty="0">
                <a:solidFill>
                  <a:schemeClr val="bg1">
                    <a:lumMod val="95000"/>
                  </a:schemeClr>
                </a:solidFill>
                <a:latin typeface="Times New Roman" panose="02020603050405020304" pitchFamily="18" charset="0"/>
                <a:cs typeface="Times New Roman" panose="02020603050405020304" pitchFamily="18" charset="0"/>
              </a:rPr>
              <a:t>Pt.2</a:t>
            </a:r>
          </a:p>
        </p:txBody>
      </p:sp>
      <p:sp>
        <p:nvSpPr>
          <p:cNvPr id="3" name="Subtitle 2">
            <a:extLst>
              <a:ext uri="{FF2B5EF4-FFF2-40B4-BE49-F238E27FC236}">
                <a16:creationId xmlns:a16="http://schemas.microsoft.com/office/drawing/2014/main" id="{A3718522-29BA-1A42-83DB-CE6D166AB10A}"/>
              </a:ext>
            </a:extLst>
          </p:cNvPr>
          <p:cNvSpPr>
            <a:spLocks noGrp="1"/>
          </p:cNvSpPr>
          <p:nvPr>
            <p:ph type="subTitle" idx="1"/>
          </p:nvPr>
        </p:nvSpPr>
        <p:spPr>
          <a:xfrm>
            <a:off x="1709736" y="3364745"/>
            <a:ext cx="9039226" cy="2919742"/>
          </a:xfrm>
        </p:spPr>
        <p:txBody>
          <a:bodyPr>
            <a:normAutofit/>
          </a:bodyPr>
          <a:lstStyle/>
          <a:p>
            <a:r>
              <a:rPr lang="en-US" dirty="0">
                <a:solidFill>
                  <a:schemeClr val="bg1"/>
                </a:solidFill>
              </a:rPr>
              <a:t>Another difference is that we added the option for the user to add their own game. This was added to show that we can take in additional user information and use it to change the appearance of the application (by adding the new game to the selection screen). We felt that this change showed different skills than what we had already decided to use and would allow for greater functionality of the program. </a:t>
            </a:r>
            <a:r>
              <a:rPr lang="en-US" dirty="0"/>
              <a:t> </a:t>
            </a:r>
            <a:endParaRPr lang="en-US" sz="40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F8AC4D-5933-8348-92C5-A73A260E485C}"/>
              </a:ext>
            </a:extLst>
          </p:cNvPr>
          <p:cNvPicPr>
            <a:picLocks noChangeAspect="1"/>
          </p:cNvPicPr>
          <p:nvPr/>
        </p:nvPicPr>
        <p:blipFill>
          <a:blip r:embed="rId3"/>
          <a:stretch>
            <a:fillRect/>
          </a:stretch>
        </p:blipFill>
        <p:spPr>
          <a:xfrm>
            <a:off x="3229007" y="-156347"/>
            <a:ext cx="5881623" cy="1666913"/>
          </a:xfrm>
          <a:prstGeom prst="rect">
            <a:avLst/>
          </a:prstGeom>
        </p:spPr>
      </p:pic>
    </p:spTree>
    <p:extLst>
      <p:ext uri="{BB962C8B-B14F-4D97-AF65-F5344CB8AC3E}">
        <p14:creationId xmlns:p14="http://schemas.microsoft.com/office/powerpoint/2010/main" val="284863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8A150D-DC0F-A94B-A97F-C1288E3A425F}"/>
              </a:ext>
            </a:extLst>
          </p:cNvPr>
          <p:cNvSpPr/>
          <p:nvPr/>
        </p:nvSpPr>
        <p:spPr>
          <a:xfrm>
            <a:off x="1628775" y="2231253"/>
            <a:ext cx="9201150" cy="3540899"/>
          </a:xfrm>
          <a:prstGeom prst="rect">
            <a:avLst/>
          </a:prstGeom>
          <a:solidFill>
            <a:schemeClr val="tx1">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4052A1-47FD-374A-B772-7059F99D23E4}"/>
              </a:ext>
            </a:extLst>
          </p:cNvPr>
          <p:cNvSpPr>
            <a:spLocks noGrp="1"/>
          </p:cNvSpPr>
          <p:nvPr>
            <p:ph type="ctrTitle"/>
          </p:nvPr>
        </p:nvSpPr>
        <p:spPr>
          <a:xfrm>
            <a:off x="1524000" y="-156347"/>
            <a:ext cx="9144000" cy="2387600"/>
          </a:xfrm>
        </p:spPr>
        <p:txBody>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Challenges</a:t>
            </a:r>
          </a:p>
        </p:txBody>
      </p:sp>
      <p:sp>
        <p:nvSpPr>
          <p:cNvPr id="3" name="Subtitle 2">
            <a:extLst>
              <a:ext uri="{FF2B5EF4-FFF2-40B4-BE49-F238E27FC236}">
                <a16:creationId xmlns:a16="http://schemas.microsoft.com/office/drawing/2014/main" id="{A3718522-29BA-1A42-83DB-CE6D166AB10A}"/>
              </a:ext>
            </a:extLst>
          </p:cNvPr>
          <p:cNvSpPr>
            <a:spLocks noGrp="1"/>
          </p:cNvSpPr>
          <p:nvPr>
            <p:ph type="subTitle" idx="1"/>
          </p:nvPr>
        </p:nvSpPr>
        <p:spPr>
          <a:xfrm>
            <a:off x="1490661" y="2116950"/>
            <a:ext cx="9201150" cy="3940908"/>
          </a:xfrm>
        </p:spPr>
        <p:txBody>
          <a:bodyPr>
            <a:normAutofit fontScale="47500" lnSpcReduction="20000"/>
          </a:bodyPr>
          <a:lstStyle/>
          <a:p>
            <a:endParaRPr lang="en-US" sz="3100" dirty="0">
              <a:solidFill>
                <a:schemeClr val="bg1"/>
              </a:solidFill>
            </a:endParaRPr>
          </a:p>
          <a:p>
            <a:pPr lvl="1" fontAlgn="base"/>
            <a:r>
              <a:rPr lang="en-US" sz="3100" dirty="0">
                <a:solidFill>
                  <a:schemeClr val="bg1"/>
                </a:solidFill>
              </a:rPr>
              <a:t>Save all data - make sure that if the page is refreshed all information gathered remains collected.</a:t>
            </a:r>
          </a:p>
          <a:p>
            <a:pPr lvl="1" fontAlgn="base"/>
            <a:r>
              <a:rPr lang="en-US" sz="3100" dirty="0">
                <a:solidFill>
                  <a:schemeClr val="bg1"/>
                </a:solidFill>
              </a:rPr>
              <a:t>Creating a user-friendly, easy to use application.</a:t>
            </a:r>
          </a:p>
          <a:p>
            <a:pPr lvl="1" fontAlgn="base"/>
            <a:endParaRPr lang="en-US" sz="3100" dirty="0">
              <a:solidFill>
                <a:schemeClr val="bg1"/>
              </a:solidFill>
            </a:endParaRPr>
          </a:p>
          <a:p>
            <a:pPr lvl="1" fontAlgn="base"/>
            <a:r>
              <a:rPr lang="en-US" sz="3100" dirty="0">
                <a:solidFill>
                  <a:schemeClr val="bg1"/>
                </a:solidFill>
              </a:rPr>
              <a:t>Validating all user entered information in order to insure proper functioning of the application.</a:t>
            </a:r>
          </a:p>
          <a:p>
            <a:pPr lvl="1" fontAlgn="base"/>
            <a:endParaRPr lang="en-US" sz="3100" dirty="0">
              <a:solidFill>
                <a:schemeClr val="bg1"/>
              </a:solidFill>
            </a:endParaRPr>
          </a:p>
          <a:p>
            <a:pPr lvl="1" fontAlgn="base"/>
            <a:r>
              <a:rPr lang="en-US" sz="3100" dirty="0">
                <a:solidFill>
                  <a:schemeClr val="bg1"/>
                </a:solidFill>
              </a:rPr>
              <a:t>Making the web pages link in a correct order every time, especially with the ability for logged in users to go back and select multiple game titles.</a:t>
            </a:r>
          </a:p>
          <a:p>
            <a:pPr lvl="1" fontAlgn="base"/>
            <a:endParaRPr lang="en-US" sz="3100" dirty="0">
              <a:solidFill>
                <a:schemeClr val="bg1"/>
              </a:solidFill>
            </a:endParaRPr>
          </a:p>
          <a:p>
            <a:pPr lvl="1" fontAlgn="base"/>
            <a:r>
              <a:rPr lang="en-US" sz="3100" dirty="0">
                <a:solidFill>
                  <a:schemeClr val="bg1"/>
                </a:solidFill>
              </a:rPr>
              <a:t>Passing several arguments between multiple links.</a:t>
            </a:r>
          </a:p>
          <a:p>
            <a:pPr lvl="1" fontAlgn="base"/>
            <a:endParaRPr lang="en-US" sz="3100" dirty="0">
              <a:solidFill>
                <a:schemeClr val="bg1"/>
              </a:solidFill>
            </a:endParaRPr>
          </a:p>
          <a:p>
            <a:pPr lvl="1" fontAlgn="base"/>
            <a:r>
              <a:rPr lang="en-US" sz="3100" dirty="0">
                <a:solidFill>
                  <a:schemeClr val="bg1"/>
                </a:solidFill>
              </a:rPr>
              <a:t>PHP…</a:t>
            </a:r>
          </a:p>
          <a:p>
            <a:pPr lvl="1" fontAlgn="base"/>
            <a:endParaRPr lang="en-US" sz="3100" dirty="0">
              <a:solidFill>
                <a:schemeClr val="bg1"/>
              </a:solidFill>
            </a:endParaRPr>
          </a:p>
          <a:p>
            <a:pPr lvl="1" fontAlgn="base"/>
            <a:r>
              <a:rPr lang="en-US" sz="3100" dirty="0">
                <a:solidFill>
                  <a:schemeClr val="bg1"/>
                </a:solidFill>
              </a:rPr>
              <a:t>Creating the functions to select the specific parts for the PC the user is trying to build, and determining the prices for the parts and correlating specific parts to fps.</a:t>
            </a:r>
          </a:p>
          <a:p>
            <a:pPr lvl="1" fontAlgn="base"/>
            <a:endParaRPr lang="en-US" sz="3100" dirty="0">
              <a:solidFill>
                <a:schemeClr val="bg1"/>
              </a:solidFill>
            </a:endParaRPr>
          </a:p>
          <a:p>
            <a:pPr lvl="1" fontAlgn="base"/>
            <a:r>
              <a:rPr lang="en-US" sz="3100" dirty="0">
                <a:solidFill>
                  <a:schemeClr val="bg1"/>
                </a:solidFill>
              </a:rPr>
              <a:t>Dynamically changing the resulting computer if the user changes the primary game being played.</a:t>
            </a:r>
            <a:endParaRPr lang="en-US" sz="3100" dirty="0"/>
          </a:p>
          <a:p>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F8AC4D-5933-8348-92C5-A73A260E485C}"/>
              </a:ext>
            </a:extLst>
          </p:cNvPr>
          <p:cNvPicPr>
            <a:picLocks noChangeAspect="1"/>
          </p:cNvPicPr>
          <p:nvPr/>
        </p:nvPicPr>
        <p:blipFill>
          <a:blip r:embed="rId3"/>
          <a:stretch>
            <a:fillRect/>
          </a:stretch>
        </p:blipFill>
        <p:spPr>
          <a:xfrm>
            <a:off x="3229007" y="-156347"/>
            <a:ext cx="5881623" cy="1666913"/>
          </a:xfrm>
          <a:prstGeom prst="rect">
            <a:avLst/>
          </a:prstGeom>
        </p:spPr>
      </p:pic>
    </p:spTree>
    <p:extLst>
      <p:ext uri="{BB962C8B-B14F-4D97-AF65-F5344CB8AC3E}">
        <p14:creationId xmlns:p14="http://schemas.microsoft.com/office/powerpoint/2010/main" val="277201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accent1">
                <a:lumMod val="45000"/>
                <a:lumOff val="55000"/>
              </a:schemeClr>
            </a:gs>
            <a:gs pos="83000">
              <a:schemeClr val="accent1">
                <a:lumMod val="45000"/>
                <a:lumOff val="55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052A1-47FD-374A-B772-7059F99D23E4}"/>
              </a:ext>
            </a:extLst>
          </p:cNvPr>
          <p:cNvSpPr>
            <a:spLocks noGrp="1"/>
          </p:cNvSpPr>
          <p:nvPr>
            <p:ph type="ctrTitle"/>
          </p:nvPr>
        </p:nvSpPr>
        <p:spPr>
          <a:xfrm>
            <a:off x="1547811" y="1699804"/>
            <a:ext cx="9144000" cy="2387600"/>
          </a:xfrm>
        </p:spPr>
        <p:txBody>
          <a:bodyPr>
            <a:normAutofit/>
          </a:bodyPr>
          <a:lstStyle/>
          <a:p>
            <a:r>
              <a:rPr lang="en-US" sz="9600" b="1" dirty="0">
                <a:solidFill>
                  <a:schemeClr val="bg1">
                    <a:lumMod val="95000"/>
                  </a:schemeClr>
                </a:solidFill>
                <a:latin typeface="Times New Roman" panose="02020603050405020304" pitchFamily="18" charset="0"/>
                <a:cs typeface="Times New Roman" panose="02020603050405020304" pitchFamily="18" charset="0"/>
              </a:rPr>
              <a:t>DEMO</a:t>
            </a:r>
          </a:p>
        </p:txBody>
      </p:sp>
      <p:pic>
        <p:nvPicPr>
          <p:cNvPr id="7" name="Picture 6">
            <a:extLst>
              <a:ext uri="{FF2B5EF4-FFF2-40B4-BE49-F238E27FC236}">
                <a16:creationId xmlns:a16="http://schemas.microsoft.com/office/drawing/2014/main" id="{48F8AC4D-5933-8348-92C5-A73A260E485C}"/>
              </a:ext>
            </a:extLst>
          </p:cNvPr>
          <p:cNvPicPr>
            <a:picLocks noChangeAspect="1"/>
          </p:cNvPicPr>
          <p:nvPr/>
        </p:nvPicPr>
        <p:blipFill>
          <a:blip r:embed="rId3"/>
          <a:stretch>
            <a:fillRect/>
          </a:stretch>
        </p:blipFill>
        <p:spPr>
          <a:xfrm>
            <a:off x="3229007" y="-156347"/>
            <a:ext cx="5881623" cy="1666913"/>
          </a:xfrm>
          <a:prstGeom prst="rect">
            <a:avLst/>
          </a:prstGeom>
        </p:spPr>
      </p:pic>
    </p:spTree>
    <p:extLst>
      <p:ext uri="{BB962C8B-B14F-4D97-AF65-F5344CB8AC3E}">
        <p14:creationId xmlns:p14="http://schemas.microsoft.com/office/powerpoint/2010/main" val="823027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3136</TotalTime>
  <Words>447</Words>
  <Application>Microsoft Macintosh PowerPoint</Application>
  <PresentationFormat>Widescreen</PresentationFormat>
  <Paragraphs>35</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TEAM: GROUP 8</vt:lpstr>
      <vt:lpstr>Team Members</vt:lpstr>
      <vt:lpstr>Project Description </vt:lpstr>
      <vt:lpstr>Proposal vs Final Project Pt.1</vt:lpstr>
      <vt:lpstr>Proposal vs Final Project Pt.2</vt:lpstr>
      <vt:lpstr>Challenges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GROUP 8</dc:title>
  <dc:creator>Conner Berg</dc:creator>
  <cp:lastModifiedBy>Conner Berg</cp:lastModifiedBy>
  <cp:revision>9</cp:revision>
  <dcterms:created xsi:type="dcterms:W3CDTF">2019-04-21T19:22:58Z</dcterms:created>
  <dcterms:modified xsi:type="dcterms:W3CDTF">2019-04-23T23:39:24Z</dcterms:modified>
</cp:coreProperties>
</file>