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9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29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4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13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0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34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8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08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836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94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3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67A4-40FD-4A22-A8BE-0AF993B28B85}" type="datetimeFigureOut">
              <a:rPr lang="nl-BE" smtClean="0"/>
              <a:t>16/11/2022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BD91-9B01-4FF0-94C7-F38C27F1C4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88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PCA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8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Manifold learning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nl-BE" smtClean="0"/>
              <a:t>E.g. the MNIST dataset: connected lines, borders are white, digits are more or less centered &lt;-&gt; randomly generated images</a:t>
            </a:r>
            <a:br>
              <a:rPr lang="nl-BE" smtClean="0"/>
            </a:br>
            <a:r>
              <a:rPr lang="nl-BE" smtClean="0"/>
              <a:t>The degrees of freedom available if you try to create a digit image are dramatically lower than the degrees of freedom you would have if you were allowed to generate any image you wanted</a:t>
            </a:r>
          </a:p>
          <a:p>
            <a:r>
              <a:rPr lang="nl-BE" smtClean="0"/>
              <a:t>The manifold assumption is accompanied by another implicit assumption: the task at hand will be simpler if expressed in the lower-dimensional space of the manifold</a:t>
            </a:r>
            <a:br>
              <a:rPr lang="nl-BE" smtClean="0"/>
            </a:br>
            <a:r>
              <a:rPr lang="nl-BE" smtClean="0"/>
              <a:t>This assumption does not always hold.</a:t>
            </a:r>
          </a:p>
          <a:p>
            <a:r>
              <a:rPr lang="nl-BE" smtClean="0"/>
              <a:t>If you reduce the dimensionality of the training set before training a model, it will usually speed up training, but it may not always lead to a better or simpler solution. It all depends on the dataset.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9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Manifold learning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93174" y="1825625"/>
            <a:ext cx="3743316" cy="4351338"/>
          </a:xfrm>
        </p:spPr>
        <p:txBody>
          <a:bodyPr/>
          <a:lstStyle/>
          <a:p>
            <a:r>
              <a:rPr lang="nl-BE" smtClean="0"/>
              <a:t>In 3D space, the decision boundary would be fairly complex. In 2D space the decision boundary is a simple line</a:t>
            </a:r>
          </a:p>
          <a:p>
            <a:r>
              <a:rPr lang="nl-BE" smtClean="0"/>
              <a:t>In 3D space, the decision bounday is located at x1 = 5.</a:t>
            </a:r>
            <a:br>
              <a:rPr lang="nl-BE" smtClean="0"/>
            </a:br>
            <a:r>
              <a:rPr lang="nl-BE" smtClean="0"/>
              <a:t>In 2D space it looks more complex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14052"/>
          <a:stretch/>
        </p:blipFill>
        <p:spPr>
          <a:xfrm>
            <a:off x="578498" y="1362502"/>
            <a:ext cx="3676261" cy="263879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61" y="1362502"/>
            <a:ext cx="3704208" cy="28536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7" y="3923844"/>
            <a:ext cx="4103234" cy="293415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966" y="4054474"/>
            <a:ext cx="3555198" cy="28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PCA = Principal Component Analysis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Before you project the training set onto a lower-dimensional hyperplane, you first need to choose the right hyperplane.</a:t>
            </a:r>
            <a:br>
              <a:rPr lang="nl-BE" smtClean="0"/>
            </a:br>
            <a:r>
              <a:rPr lang="nl-BE" smtClean="0"/>
              <a:t>a simple 2D dataset at the left + the projection on a 1D hyperplane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" y="3399712"/>
            <a:ext cx="6900377" cy="345828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029450" y="3163078"/>
            <a:ext cx="516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smtClean="0"/>
              <a:t>Projection onto the solid line preserves the maximum variance, while projection onto the dotted line preserves very little variance</a:t>
            </a:r>
            <a:br>
              <a:rPr lang="nl-BE" sz="2800" smtClean="0"/>
            </a:br>
            <a:r>
              <a:rPr lang="nl-BE" sz="2800" smtClean="0"/>
              <a:t>It is the axis that minimizes the mean squared distance between the original dataset and its projection onto that axis.</a:t>
            </a:r>
            <a:endParaRPr lang="nl-BE" sz="2800"/>
          </a:p>
        </p:txBody>
      </p:sp>
    </p:spTree>
    <p:extLst>
      <p:ext uri="{BB962C8B-B14F-4D97-AF65-F5344CB8AC3E}">
        <p14:creationId xmlns:p14="http://schemas.microsoft.com/office/powerpoint/2010/main" val="394910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Principal Components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3604" cy="4351338"/>
          </a:xfrm>
        </p:spPr>
        <p:txBody>
          <a:bodyPr/>
          <a:lstStyle/>
          <a:p>
            <a:r>
              <a:rPr lang="nl-BE" smtClean="0"/>
              <a:t>PCA identifies the axis that accounts for the largest amount of variance in the training set.</a:t>
            </a:r>
          </a:p>
          <a:p>
            <a:r>
              <a:rPr lang="nl-BE" smtClean="0"/>
              <a:t>The second axis (= orthogonal to the first one) accounts for the largest amount of remaining variance (in the example </a:t>
            </a:r>
            <a:r>
              <a:rPr lang="nl-BE" smtClean="0">
                <a:sym typeface="Wingdings" panose="05000000000000000000" pitchFamily="2" charset="2"/>
              </a:rPr>
              <a:t> dotted line)</a:t>
            </a:r>
            <a:endParaRPr lang="nl-BE" smtClean="0"/>
          </a:p>
          <a:p>
            <a:r>
              <a:rPr lang="nl-BE" smtClean="0"/>
              <a:t>In a higher-dimensional dataset, PCA also finds a third axis, orthogonal to both previous axes, and a fourth, fifth, …</a:t>
            </a:r>
          </a:p>
          <a:p>
            <a:r>
              <a:rPr lang="nl-BE" smtClean="0"/>
              <a:t>i</a:t>
            </a:r>
            <a:r>
              <a:rPr lang="nl-BE" baseline="30000" smtClean="0"/>
              <a:t>th</a:t>
            </a:r>
            <a:r>
              <a:rPr lang="nl-BE" smtClean="0"/>
              <a:t> principal component = unit vector that defines the i</a:t>
            </a:r>
            <a:r>
              <a:rPr lang="nl-BE" baseline="30000" smtClean="0"/>
              <a:t>th</a:t>
            </a:r>
            <a:r>
              <a:rPr lang="nl-BE" smtClean="0"/>
              <a:t> axis</a:t>
            </a:r>
          </a:p>
          <a:p>
            <a:pPr lvl="3"/>
            <a:r>
              <a:rPr lang="nl-BE" smtClean="0"/>
              <a:t>1</a:t>
            </a:r>
            <a:r>
              <a:rPr lang="nl-BE" sz="2800" baseline="30000"/>
              <a:t>st</a:t>
            </a:r>
            <a:r>
              <a:rPr lang="nl-BE" smtClean="0"/>
              <a:t> PC is c</a:t>
            </a:r>
            <a:r>
              <a:rPr lang="nl-BE" baseline="-25000" smtClean="0"/>
              <a:t>1</a:t>
            </a:r>
          </a:p>
          <a:p>
            <a:pPr lvl="3"/>
            <a:r>
              <a:rPr lang="nl-BE" smtClean="0"/>
              <a:t>2</a:t>
            </a:r>
            <a:r>
              <a:rPr lang="nl-BE" sz="2800" baseline="30000"/>
              <a:t>nd </a:t>
            </a:r>
            <a:r>
              <a:rPr lang="nl-BE" smtClean="0"/>
              <a:t>PC is c</a:t>
            </a:r>
            <a:r>
              <a:rPr lang="nl-BE" baseline="-25000" smtClean="0"/>
              <a:t>2</a:t>
            </a:r>
          </a:p>
          <a:p>
            <a:pPr lvl="3"/>
            <a:r>
              <a:rPr lang="nl-BE" smtClean="0"/>
              <a:t>3</a:t>
            </a:r>
            <a:r>
              <a:rPr lang="nl-BE" sz="2800" baseline="30000"/>
              <a:t>rd</a:t>
            </a:r>
            <a:r>
              <a:rPr lang="nl-BE" smtClean="0"/>
              <a:t> PC is orthogonal to the plane</a:t>
            </a:r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46431"/>
          <a:stretch/>
        </p:blipFill>
        <p:spPr>
          <a:xfrm>
            <a:off x="129075" y="5019868"/>
            <a:ext cx="1964732" cy="18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Principal Components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nl-BE" smtClean="0"/>
              <a:t>How can you find the principal components of a training set?</a:t>
            </a:r>
          </a:p>
          <a:p>
            <a:r>
              <a:rPr lang="nl-BE" smtClean="0"/>
              <a:t>Using SVD = Singular Value Decomposition</a:t>
            </a:r>
          </a:p>
          <a:p>
            <a:r>
              <a:rPr lang="nl-BE" smtClean="0"/>
              <a:t>X = U </a:t>
            </a:r>
            <a:r>
              <a:rPr lang="nl-BE" smtClean="0">
                <a:latin typeface="Symbol" panose="05050102010706020507" pitchFamily="18" charset="2"/>
              </a:rPr>
              <a:t>S</a:t>
            </a:r>
            <a:r>
              <a:rPr lang="nl-BE" smtClean="0"/>
              <a:t> V</a:t>
            </a:r>
            <a:r>
              <a:rPr lang="nl-BE" baseline="30000" smtClean="0"/>
              <a:t>T</a:t>
            </a:r>
            <a:r>
              <a:rPr lang="nl-BE" smtClean="0"/>
              <a:t> where V contains all the principal components that we are looking for</a:t>
            </a:r>
          </a:p>
          <a:p>
            <a:r>
              <a:rPr lang="nl-BE" smtClean="0"/>
              <a:t>Once you have identified all the principal components, you can reduce the dimensionality of the dataset down to d dimensions by projecting it onto the hyperplane defined by the first d principal components. Selecting this hyperplane ensures that the projection will preserve as much variance as possible</a:t>
            </a:r>
          </a:p>
          <a:p>
            <a:r>
              <a:rPr lang="nl-BE" smtClean="0"/>
              <a:t>X</a:t>
            </a:r>
            <a:r>
              <a:rPr lang="nl-BE" baseline="-25000" smtClean="0"/>
              <a:t>d-proj</a:t>
            </a:r>
            <a:r>
              <a:rPr lang="nl-BE" smtClean="0"/>
              <a:t> = X * W</a:t>
            </a:r>
            <a:r>
              <a:rPr lang="nl-BE" baseline="-25000" smtClean="0"/>
              <a:t>d</a:t>
            </a:r>
            <a:r>
              <a:rPr lang="nl-BE" smtClean="0"/>
              <a:t> (W</a:t>
            </a:r>
            <a:r>
              <a:rPr lang="nl-BE" baseline="-25000" smtClean="0"/>
              <a:t>d</a:t>
            </a:r>
            <a:r>
              <a:rPr lang="nl-BE" smtClean="0"/>
              <a:t> is the matrix containing the first d principal components 			= the first d columns of V)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07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Using Scikit-Learn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4861" cy="4351338"/>
          </a:xfrm>
        </p:spPr>
        <p:txBody>
          <a:bodyPr/>
          <a:lstStyle/>
          <a:p>
            <a:pPr marL="0" indent="0">
              <a:buNone/>
            </a:pPr>
            <a:r>
              <a:rPr lang="nl-BE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b="1">
                <a:solidFill>
                  <a:srgbClr val="00CDFF"/>
                </a:solidFill>
                <a:latin typeface="UbuntuMono-Bold"/>
              </a:rPr>
              <a:t>sklearn.decomposition </a:t>
            </a:r>
            <a:r>
              <a:rPr lang="nl-BE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2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X2D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endParaRPr lang="nl-BE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explained_variance_ratio</a:t>
            </a:r>
            <a:r>
              <a:rPr lang="nl-BE" smtClean="0">
                <a:solidFill>
                  <a:srgbClr val="000089"/>
                </a:solidFill>
                <a:latin typeface="UbuntuMono-Regular"/>
              </a:rPr>
              <a:t>_ </a:t>
            </a:r>
            <a: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  <a:t> indicates the proportion of the array([0.84248607, 0.14631839])	dataset's variance that lies along</a:t>
            </a:r>
            <a:b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</a:br>
            <a: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  <a:t>						the axis of each principal component</a:t>
            </a:r>
          </a:p>
          <a:p>
            <a:pPr marL="0" indent="0">
              <a:buNone/>
            </a:pPr>
            <a: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  <a:t>84.2% of dataset's variance lies along the first axis</a:t>
            </a:r>
            <a:b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</a:br>
            <a: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  <a:t>14,6% lies along the second axis</a:t>
            </a:r>
            <a:b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</a:br>
            <a:r>
              <a:rPr lang="nl-BE" smtClean="0">
                <a:solidFill>
                  <a:srgbClr val="000089"/>
                </a:solidFill>
                <a:latin typeface="UbuntuMono-Regular"/>
                <a:sym typeface="Wingdings" panose="05000000000000000000" pitchFamily="2" charset="2"/>
              </a:rPr>
              <a:t>=&gt; 1,2% lies along the third axis =&gt; it probably carries little information</a:t>
            </a:r>
            <a:endParaRPr lang="nl-BE">
              <a:solidFill>
                <a:srgbClr val="000089"/>
              </a:solidFill>
              <a:latin typeface="UbuntuMono-Regular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75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Choosing the right number of dimensions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7020"/>
          </a:xfrm>
        </p:spPr>
        <p:txBody>
          <a:bodyPr/>
          <a:lstStyle/>
          <a:p>
            <a:r>
              <a:rPr lang="nl-BE" smtClean="0"/>
              <a:t>If you want to reduce dimensionality for data visualization =&gt; you want to reduce the dimensionality down to 2 or 3</a:t>
            </a:r>
          </a:p>
          <a:p>
            <a:r>
              <a:rPr lang="nl-BE" smtClean="0"/>
              <a:t>Otherwis, choose the number of dimensions that add up to a sufficiently large portion of variance (e.g. 95%)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pca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fit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cumsum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cumsum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explained_variance_ratio_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d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argmax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cumsum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&gt;= 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0.95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1</a:t>
            </a:r>
            <a:endParaRPr lang="nl-BE" sz="2400"/>
          </a:p>
          <a:p>
            <a:pPr marL="0" indent="0">
              <a:buNone/>
            </a:pPr>
            <a:r>
              <a:rPr lang="nl-BE" smtClean="0">
                <a:sym typeface="Wingdings" panose="05000000000000000000" pitchFamily="2" charset="2"/>
              </a:rPr>
              <a:t></a:t>
            </a:r>
            <a:endParaRPr lang="nl-BE" smtClean="0"/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pca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n_components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0.95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</a:t>
            </a: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340352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Choosing the right number of dimensions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Plot the explained variance as a function of the number of dimensions (simply plot cumsum)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4041"/>
            <a:ext cx="6019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2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PCA for Compression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After dimensionality reduction, the training set takes up less space. </a:t>
            </a:r>
          </a:p>
          <a:p>
            <a:r>
              <a:rPr lang="nl-BE" smtClean="0"/>
              <a:t>E.g. applying PCA to the MNIST dataset while preserving 95% of its variance =&gt; 150 features (instead of 784) =&gt; dataset is less than 20% of it's original size</a:t>
            </a:r>
          </a:p>
          <a:p>
            <a:r>
              <a:rPr lang="nl-BE" smtClean="0"/>
              <a:t>It is also possible tho decompress the reduced dataset back to 784 dimensions by applying the inverse transformation on the PCA projection. </a:t>
            </a:r>
          </a:p>
          <a:p>
            <a:r>
              <a:rPr lang="nl-BE" smtClean="0"/>
              <a:t>Rhe projection lost a bit of information</a:t>
            </a:r>
          </a:p>
          <a:p>
            <a:r>
              <a:rPr lang="nl-BE" smtClean="0"/>
              <a:t>Reconstruction error = means squared distance between the original data and the reconstructed data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05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PCA for compression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/>
          <a:lstStyle/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154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X_recovered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inverse_transform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X_reduced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endParaRPr lang="nl-BE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endParaRPr lang="nl-BE" smtClean="0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endParaRPr lang="nl-BE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endParaRPr lang="nl-BE" smtClean="0">
              <a:solidFill>
                <a:srgbClr val="000000"/>
              </a:solidFill>
              <a:latin typeface="UbuntuMono-Regular"/>
            </a:endParaRPr>
          </a:p>
          <a:p>
            <a:endParaRPr lang="nl-BE" smtClean="0">
              <a:solidFill>
                <a:srgbClr val="000000"/>
              </a:solidFill>
              <a:latin typeface="UbuntuMono-Regular"/>
            </a:endParaRPr>
          </a:p>
          <a:p>
            <a:r>
              <a:rPr lang="nl-BE" smtClean="0"/>
              <a:t>X</a:t>
            </a:r>
            <a:r>
              <a:rPr lang="nl-BE" baseline="-25000" smtClean="0"/>
              <a:t>recovered</a:t>
            </a:r>
            <a:r>
              <a:rPr lang="nl-BE" smtClean="0"/>
              <a:t> = X</a:t>
            </a:r>
            <a:r>
              <a:rPr lang="nl-BE" baseline="-25000" smtClean="0"/>
              <a:t>d-proj</a:t>
            </a:r>
            <a:r>
              <a:rPr lang="nl-BE" smtClean="0"/>
              <a:t> * W</a:t>
            </a:r>
            <a:r>
              <a:rPr lang="nl-BE" baseline="-25000" smtClean="0"/>
              <a:t>d </a:t>
            </a:r>
            <a:r>
              <a:rPr lang="nl-BE" baseline="30000" smtClean="0"/>
              <a:t>T</a:t>
            </a:r>
            <a:endParaRPr lang="nl-BE" baseline="30000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61"/>
            <a:ext cx="3709115" cy="18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Introduction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5640"/>
          </a:xfrm>
        </p:spPr>
        <p:txBody>
          <a:bodyPr/>
          <a:lstStyle/>
          <a:p>
            <a:r>
              <a:rPr lang="nl-BE" smtClean="0"/>
              <a:t>Machine Learning problems involve thousands or even millions of features for each training instance =&gt; training is extremely slow + make it much harder to find a good solution</a:t>
            </a:r>
          </a:p>
          <a:p>
            <a:r>
              <a:rPr lang="nl-BE" smtClean="0"/>
              <a:t>It is often possible to reduce the number of features considerably</a:t>
            </a:r>
          </a:p>
          <a:p>
            <a:pPr lvl="1"/>
            <a:r>
              <a:rPr lang="nl-BE" smtClean="0"/>
              <a:t>E.g. the pixels on the image borders of MNIST are almost always white =&gt; you can drop these pixels from the training set without losing much information</a:t>
            </a:r>
          </a:p>
          <a:p>
            <a:pPr lvl="1"/>
            <a:r>
              <a:rPr lang="nl-BE" smtClean="0"/>
              <a:t>2 neighboring pixels are often highly correlated =&gt; you could merge them into 1 single pixel without losing much information</a:t>
            </a:r>
          </a:p>
          <a:p>
            <a:r>
              <a:rPr lang="nl-BE" smtClean="0"/>
              <a:t>It may lead to slightly worse performance + makes the pipeline a little more complex. </a:t>
            </a:r>
          </a:p>
          <a:p>
            <a:r>
              <a:rPr lang="nl-BE" smtClean="0"/>
              <a:t>Or it may filter out some noise and unnecessary details</a:t>
            </a:r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2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Randomized PCA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rnd_pca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154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svd_solver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CD3300"/>
                </a:solidFill>
                <a:latin typeface="UbuntuMono-Regular"/>
              </a:rPr>
              <a:t>"randomized"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rnd_pca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  <a:endParaRPr lang="nl-BE" smtClean="0"/>
          </a:p>
          <a:p>
            <a:endParaRPr lang="nl-BE"/>
          </a:p>
          <a:p>
            <a:r>
              <a:rPr lang="nl-BE" smtClean="0"/>
              <a:t>svd_solver = "randomized" =&gt; Scikit-Learn uses a stochastic algorithm (Randomized PCA) that quickly finds an approximation of the first d principal components</a:t>
            </a:r>
          </a:p>
          <a:p>
            <a:r>
              <a:rPr lang="nl-BE" smtClean="0"/>
              <a:t>svd_solver = "auto" =&gt; Scikit-Learn uses the randomized PCA algorithm if m or n is greater than 500 and d is less than 80% of m or n, or else it uses the full SVD sapproach.</a:t>
            </a:r>
          </a:p>
          <a:p>
            <a:r>
              <a:rPr lang="nl-BE" smtClean="0"/>
              <a:t>svd_solver = "full" =&gt; full SVD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238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Incremental PCA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If the whole training set doesn't fit in memory =&gt; you cans split the training set into mini-batches and feed an ICPA algorithm one mini-batch at a time.</a:t>
            </a:r>
          </a:p>
          <a:p>
            <a:r>
              <a:rPr lang="nl-BE" smtClean="0"/>
              <a:t>Useful for large training sets + to apply PCA online</a:t>
            </a:r>
          </a:p>
          <a:p>
            <a:pPr marL="0" indent="0">
              <a:buNone/>
            </a:pPr>
            <a:r>
              <a:rPr lang="nl-BE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b="1">
                <a:solidFill>
                  <a:srgbClr val="00CDFF"/>
                </a:solidFill>
                <a:latin typeface="UbuntuMono-Bold"/>
              </a:rPr>
              <a:t>sklearn.decomposition </a:t>
            </a:r>
            <a:r>
              <a:rPr lang="nl-BE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IncrementalPCA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n_batches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100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inc_pca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IncrementalPCA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154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en-US" b="1">
                <a:solidFill>
                  <a:srgbClr val="00669A"/>
                </a:solidFill>
                <a:latin typeface="UbuntuMono-Bold"/>
              </a:rPr>
              <a:t>for </a:t>
            </a:r>
            <a:r>
              <a:rPr lang="en-US">
                <a:solidFill>
                  <a:srgbClr val="000089"/>
                </a:solidFill>
                <a:latin typeface="UbuntuMono-Regular"/>
              </a:rPr>
              <a:t>X_batch </a:t>
            </a:r>
            <a:r>
              <a:rPr lang="en-US" b="1">
                <a:solidFill>
                  <a:srgbClr val="000000"/>
                </a:solidFill>
                <a:latin typeface="UbuntuMono-Bold"/>
              </a:rPr>
              <a:t>in </a:t>
            </a:r>
            <a:r>
              <a:rPr lang="en-US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>
                <a:solidFill>
                  <a:srgbClr val="000089"/>
                </a:solidFill>
                <a:latin typeface="UbuntuMono-Regular"/>
              </a:rPr>
              <a:t>array_split</a:t>
            </a:r>
            <a:r>
              <a:rPr lang="en-US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en-US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>
                <a:solidFill>
                  <a:srgbClr val="000089"/>
                </a:solidFill>
                <a:latin typeface="UbuntuMono-Regular"/>
              </a:rPr>
              <a:t>n_batches</a:t>
            </a:r>
            <a:r>
              <a:rPr lang="en-US">
                <a:solidFill>
                  <a:srgbClr val="000000"/>
                </a:solidFill>
                <a:latin typeface="UbuntuMono-Regular"/>
              </a:rPr>
              <a:t>):</a:t>
            </a:r>
          </a:p>
          <a:p>
            <a:pPr marL="0" indent="0">
              <a:buNone/>
            </a:pPr>
            <a:r>
              <a:rPr lang="nl-BE" smtClean="0">
                <a:solidFill>
                  <a:srgbClr val="000089"/>
                </a:solidFill>
                <a:latin typeface="UbuntuMono-Regular"/>
              </a:rPr>
              <a:t>	inc_pca</a:t>
            </a:r>
            <a:r>
              <a:rPr lang="nl-BE" smtClean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mtClean="0">
                <a:solidFill>
                  <a:srgbClr val="000089"/>
                </a:solidFill>
                <a:latin typeface="UbuntuMono-Regular"/>
              </a:rPr>
              <a:t>partial_fit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mtClean="0">
                <a:solidFill>
                  <a:srgbClr val="000089"/>
                </a:solidFill>
                <a:latin typeface="UbuntuMono-Regular"/>
              </a:rPr>
              <a:t>X_batch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inc_pca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X_train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76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Kernel PCA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5"/>
            <a:ext cx="11272935" cy="4351338"/>
          </a:xfrm>
        </p:spPr>
        <p:txBody>
          <a:bodyPr/>
          <a:lstStyle/>
          <a:p>
            <a:r>
              <a:rPr lang="nl-BE" smtClean="0"/>
              <a:t>Kernel trick = a mathematical technique that implicitly maps instances into a very high-dimensional space (called the feature space), enabling nonlinear classification and regression with SVM</a:t>
            </a:r>
          </a:p>
          <a:p>
            <a:r>
              <a:rPr lang="nl-BE" smtClean="0"/>
              <a:t>A linear decision boundary in the high-dimensional feature space corresponds to a complex nonlinear decision boundary in the original space</a:t>
            </a:r>
          </a:p>
          <a:p>
            <a:r>
              <a:rPr lang="nl-BE" smtClean="0"/>
              <a:t>Kernel PCA makes it possible to perform complex nonlinear projections for dimensionality reduction.</a:t>
            </a:r>
            <a:br>
              <a:rPr lang="nl-BE" smtClean="0"/>
            </a:br>
            <a:r>
              <a:rPr lang="nl-BE" smtClean="0"/>
              <a:t>It is often good at preserving clusters of instances after projection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70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Kernel PCA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b="1">
                <a:solidFill>
                  <a:srgbClr val="00CDFF"/>
                </a:solidFill>
                <a:latin typeface="UbuntuMono-Bold"/>
              </a:rPr>
              <a:t>sklearn.decomposition </a:t>
            </a:r>
            <a:r>
              <a:rPr lang="nl-BE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KernelPCA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rbf_pca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2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CD3300"/>
                </a:solidFill>
                <a:latin typeface="UbuntuMono-Regular"/>
              </a:rPr>
              <a:t>"rbf"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gamma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0.04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rbf_pca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7820"/>
            <a:ext cx="8056692" cy="27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3" cy="1325563"/>
          </a:xfrm>
        </p:spPr>
        <p:txBody>
          <a:bodyPr/>
          <a:lstStyle/>
          <a:p>
            <a:r>
              <a:rPr lang="nl-BE" smtClean="0"/>
              <a:t>Selecting a Kernel and Tuning Hyperparameters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kPCA is an unsupervised learning algorithm =&gt; there is no obvious performance measure to help you select the best kernel and hyperparameter values. </a:t>
            </a:r>
          </a:p>
          <a:p>
            <a:r>
              <a:rPr lang="nl-BE" smtClean="0"/>
              <a:t>Dimensionality reduction is often a preparation step for a supervised learning task (e.g. classification) =&gt; you can simply use grid search to select the kernel and hyperparameters that lead to the best performance on that task.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35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3" cy="1325563"/>
          </a:xfrm>
        </p:spPr>
        <p:txBody>
          <a:bodyPr/>
          <a:lstStyle/>
          <a:p>
            <a:r>
              <a:rPr lang="nl-BE" smtClean="0"/>
              <a:t>Selecting a Kernel and Tuning Hyperparameters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1422224" cy="511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sz="2400" b="1">
                <a:solidFill>
                  <a:srgbClr val="00CDFF"/>
                </a:solidFill>
                <a:latin typeface="UbuntuMono-Bold"/>
              </a:rPr>
              <a:t>sklearn.model_selection </a:t>
            </a:r>
            <a:r>
              <a:rPr lang="nl-BE" sz="2400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GridSearchCV</a:t>
            </a:r>
          </a:p>
          <a:p>
            <a:pPr marL="0" indent="0">
              <a:buNone/>
            </a:pPr>
            <a:r>
              <a:rPr lang="nl-BE" sz="2400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sz="2400" b="1">
                <a:solidFill>
                  <a:srgbClr val="00CDFF"/>
                </a:solidFill>
                <a:latin typeface="UbuntuMono-Bold"/>
              </a:rPr>
              <a:t>sklearn.linear_model </a:t>
            </a:r>
            <a:r>
              <a:rPr lang="nl-BE" sz="2400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LogisticRegression</a:t>
            </a:r>
          </a:p>
          <a:p>
            <a:pPr marL="0" indent="0">
              <a:buNone/>
            </a:pPr>
            <a:r>
              <a:rPr lang="nl-BE" sz="2400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sz="2400" b="1">
                <a:solidFill>
                  <a:srgbClr val="00CDFF"/>
                </a:solidFill>
                <a:latin typeface="UbuntuMono-Bold"/>
              </a:rPr>
              <a:t>sklearn.pipeline </a:t>
            </a:r>
            <a:r>
              <a:rPr lang="nl-BE" sz="2400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 sz="2400" smtClean="0">
                <a:solidFill>
                  <a:srgbClr val="000089"/>
                </a:solidFill>
                <a:latin typeface="UbuntuMono-Regular"/>
              </a:rPr>
              <a:t>Pipeline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clf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Pipeline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([</a:t>
            </a:r>
          </a:p>
          <a:p>
            <a:pPr marL="457200" lvl="1" indent="0">
              <a:buNone/>
            </a:pP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CD3300"/>
                </a:solidFill>
                <a:latin typeface="UbuntuMono-Regular"/>
              </a:rPr>
              <a:t>"kpca"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2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)),(</a:t>
            </a:r>
            <a:r>
              <a:rPr lang="nl-BE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nl-BE">
                <a:solidFill>
                  <a:srgbClr val="CD3300"/>
                </a:solidFill>
                <a:latin typeface="UbuntuMono-Regular"/>
              </a:rPr>
              <a:t>log_reg"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LogisticRegression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())])</a:t>
            </a:r>
            <a:endParaRPr lang="nl-BE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param_grid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 smtClean="0">
                <a:solidFill>
                  <a:srgbClr val="000000"/>
                </a:solidFill>
                <a:latin typeface="UbuntuMono-Regular"/>
              </a:rPr>
              <a:t>[{ </a:t>
            </a:r>
            <a:r>
              <a:rPr lang="nl-BE" sz="240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nl-BE" sz="2400">
                <a:solidFill>
                  <a:srgbClr val="CD3300"/>
                </a:solidFill>
                <a:latin typeface="UbuntuMono-Regular"/>
              </a:rPr>
              <a:t>kpca__gamma"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0.03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0.05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),</a:t>
            </a:r>
          </a:p>
          <a:p>
            <a:pPr marL="0" indent="0">
              <a:buNone/>
            </a:pPr>
            <a:r>
              <a:rPr lang="nl-BE" sz="2400">
                <a:solidFill>
                  <a:srgbClr val="CD3300"/>
                </a:solidFill>
                <a:latin typeface="UbuntuMono-Regular"/>
              </a:rPr>
              <a:t>"kpca__kernel"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: [</a:t>
            </a:r>
            <a:r>
              <a:rPr lang="nl-BE" sz="2400">
                <a:solidFill>
                  <a:srgbClr val="CD3300"/>
                </a:solidFill>
                <a:latin typeface="UbuntuMono-Regular"/>
              </a:rPr>
              <a:t>"rbf"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CD3300"/>
                </a:solidFill>
                <a:latin typeface="UbuntuMono-Regular"/>
              </a:rPr>
              <a:t>"sigmoid</a:t>
            </a:r>
            <a:r>
              <a:rPr lang="nl-BE" sz="240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nl-BE" sz="2400" smtClean="0">
                <a:solidFill>
                  <a:srgbClr val="000000"/>
                </a:solidFill>
                <a:latin typeface="UbuntuMono-Regular"/>
              </a:rPr>
              <a:t>] }]</a:t>
            </a:r>
            <a:endParaRPr lang="nl-BE" sz="2400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grid_search 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GridSearchCV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clf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param_grid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cv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 sz="240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 sz="2400">
                <a:solidFill>
                  <a:srgbClr val="000089"/>
                </a:solidFill>
                <a:latin typeface="UbuntuMono-Regular"/>
              </a:rPr>
              <a:t>grid_search</a:t>
            </a:r>
            <a:r>
              <a:rPr lang="nl-BE" sz="240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fit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 sz="240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 sz="240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nl-BE" sz="2400" smtClean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nl-BE" sz="2400" smtClean="0">
                <a:solidFill>
                  <a:srgbClr val="000000"/>
                </a:solidFill>
                <a:latin typeface="UbuntuMono-Regular"/>
              </a:rPr>
            </a:br>
            <a:r>
              <a:rPr lang="nl-BE" sz="2400" smtClean="0">
                <a:solidFill>
                  <a:srgbClr val="000000"/>
                </a:solidFill>
                <a:latin typeface="UbuntuMono-Regular"/>
              </a:rPr>
              <a:t/>
            </a:r>
            <a:br>
              <a:rPr lang="nl-BE" sz="2400" smtClean="0">
                <a:solidFill>
                  <a:srgbClr val="000000"/>
                </a:solidFill>
                <a:latin typeface="UbuntuMono-Regular"/>
              </a:rPr>
            </a:br>
            <a:r>
              <a:rPr lang="nl-BE" sz="2400" b="1" i="0" u="none" strike="noStrike" baseline="0" smtClean="0">
                <a:solidFill>
                  <a:srgbClr val="00669A"/>
                </a:solidFill>
                <a:latin typeface="UbuntuMono-Bold"/>
              </a:rPr>
              <a:t>print</a:t>
            </a:r>
            <a:r>
              <a:rPr lang="nl-BE" sz="2400" b="0" i="0" u="none" strike="noStrike" baseline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z="2400" b="0" i="0" u="none" strike="noStrike" baseline="0" smtClean="0">
                <a:solidFill>
                  <a:srgbClr val="000089"/>
                </a:solidFill>
                <a:latin typeface="UbuntuMono-Regular"/>
              </a:rPr>
              <a:t>grid_search</a:t>
            </a:r>
            <a:r>
              <a:rPr lang="nl-BE" sz="2400" b="0" i="0" u="none" strike="noStrike" baseline="0" smtClean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 sz="2400" b="0" i="0" u="none" strike="noStrike" baseline="0" smtClean="0">
                <a:solidFill>
                  <a:srgbClr val="000089"/>
                </a:solidFill>
                <a:latin typeface="UbuntuMono-Regular"/>
              </a:rPr>
              <a:t>best_params_</a:t>
            </a:r>
            <a:r>
              <a:rPr lang="nl-BE" sz="2400" b="0" i="0" u="none" strike="noStrike" baseline="0" smtClean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 sz="2400" b="0" i="0" u="none" strike="noStrike" baseline="0" smtClean="0">
                <a:solidFill>
                  <a:srgbClr val="000000"/>
                </a:solidFill>
                <a:latin typeface="UbuntuMono-Regular"/>
              </a:rPr>
              <a:t>{'kpca__gamma': 0.043333333333333335, 'kpca__kernel': 'rbf'}</a:t>
            </a: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42411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nl-BE" smtClean="0"/>
              <a:t>Selecting a Kernel and Tuning Hyperparameters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7279433" cy="5032375"/>
          </a:xfrm>
        </p:spPr>
        <p:txBody>
          <a:bodyPr/>
          <a:lstStyle/>
          <a:p>
            <a:r>
              <a:rPr lang="nl-BE" smtClean="0"/>
              <a:t>Another approach = select the kernel and hyperparameters that yield the lowest reconstruction error.</a:t>
            </a:r>
          </a:p>
          <a:p>
            <a:r>
              <a:rPr lang="nl-BE" smtClean="0"/>
              <a:t>Reconstruction is not as easy as with linear </a:t>
            </a:r>
            <a:br>
              <a:rPr lang="nl-BE" smtClean="0"/>
            </a:br>
            <a:r>
              <a:rPr lang="nl-BE" smtClean="0"/>
              <a:t>PCA</a:t>
            </a:r>
          </a:p>
          <a:p>
            <a:r>
              <a:rPr lang="nl-BE" smtClean="0"/>
              <a:t>Applying kPCA us mathematically equivalent</a:t>
            </a:r>
            <a:br>
              <a:rPr lang="nl-BE" smtClean="0"/>
            </a:br>
            <a:r>
              <a:rPr lang="nl-BE" smtClean="0"/>
              <a:t>to mapping the training set to an infinite-</a:t>
            </a:r>
            <a:br>
              <a:rPr lang="nl-BE" smtClean="0"/>
            </a:br>
            <a:r>
              <a:rPr lang="nl-BE" smtClean="0"/>
              <a:t>dimensional feature space using the feature </a:t>
            </a:r>
            <a:br>
              <a:rPr lang="nl-BE" smtClean="0"/>
            </a:br>
            <a:r>
              <a:rPr lang="nl-BE" smtClean="0"/>
              <a:t>map </a:t>
            </a:r>
            <a:r>
              <a:rPr lang="nl-BE" smtClean="0">
                <a:latin typeface="Symbol" panose="05050102010706020507" pitchFamily="18" charset="2"/>
              </a:rPr>
              <a:t>f</a:t>
            </a:r>
            <a:r>
              <a:rPr lang="nl-BE" smtClean="0"/>
              <a:t>, then projecting the transformed </a:t>
            </a:r>
            <a:br>
              <a:rPr lang="nl-BE" smtClean="0"/>
            </a:br>
            <a:r>
              <a:rPr lang="nl-BE" smtClean="0"/>
              <a:t>training set down to 2D using linear PCA.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225" y="1825625"/>
            <a:ext cx="4456090" cy="36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nl-BE" smtClean="0"/>
              <a:t>Selecting a Kernel and Tuning Hyperparameters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0392"/>
            <a:ext cx="11230116" cy="5032375"/>
          </a:xfrm>
        </p:spPr>
        <p:txBody>
          <a:bodyPr/>
          <a:lstStyle/>
          <a:p>
            <a:r>
              <a:rPr lang="nl-BE" smtClean="0"/>
              <a:t>If we could invert the linear PCA step for a </a:t>
            </a:r>
            <a:br>
              <a:rPr lang="nl-BE" smtClean="0"/>
            </a:br>
            <a:r>
              <a:rPr lang="nl-BE" smtClean="0"/>
              <a:t>given instance in the reduced space =&gt;</a:t>
            </a:r>
            <a:br>
              <a:rPr lang="nl-BE" smtClean="0"/>
            </a:br>
            <a:r>
              <a:rPr lang="nl-BE" smtClean="0"/>
              <a:t>the reconstructed point would lie in feature</a:t>
            </a:r>
            <a:br>
              <a:rPr lang="nl-BE" smtClean="0"/>
            </a:br>
            <a:r>
              <a:rPr lang="nl-BE" smtClean="0"/>
              <a:t>space, not in the original space.</a:t>
            </a:r>
          </a:p>
          <a:p>
            <a:r>
              <a:rPr lang="nl-BE" smtClean="0"/>
              <a:t>But the feature space is infinite-dimensional</a:t>
            </a:r>
            <a:br>
              <a:rPr lang="nl-BE" smtClean="0"/>
            </a:br>
            <a:r>
              <a:rPr lang="nl-BE" smtClean="0"/>
              <a:t>=&gt; we cannot compute the reconstructed</a:t>
            </a:r>
            <a:br>
              <a:rPr lang="nl-BE" smtClean="0"/>
            </a:br>
            <a:r>
              <a:rPr lang="nl-BE" smtClean="0"/>
              <a:t>point =&gt; we cannot comput the true recon-</a:t>
            </a:r>
            <a:br>
              <a:rPr lang="nl-BE" smtClean="0"/>
            </a:br>
            <a:r>
              <a:rPr lang="nl-BE" smtClean="0"/>
              <a:t>struction error</a:t>
            </a:r>
          </a:p>
          <a:p>
            <a:r>
              <a:rPr lang="nl-BE" smtClean="0"/>
              <a:t>It is possible to find a point in the original</a:t>
            </a:r>
            <a:br>
              <a:rPr lang="nl-BE" smtClean="0"/>
            </a:br>
            <a:r>
              <a:rPr lang="nl-BE" smtClean="0"/>
              <a:t>space that would map close to the reconstructed point (reconstruction pre-image). Once you have this pre-image, you can measure its squared distance to the original distance. =&gt; You can select the kernel and hyperparameters that minimize this reconstruction pre-image error.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226" y="1480392"/>
            <a:ext cx="4456090" cy="36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nl-BE" smtClean="0"/>
              <a:t>Selecting a Kernel and Tuning Hyperparameters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rbf_pca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KernelPCA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2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kernel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CD3300"/>
                </a:solidFill>
                <a:latin typeface="UbuntuMono-Regular"/>
              </a:rPr>
              <a:t>"rbf"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gamma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0.0433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fit_inverse_transform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336666"/>
                </a:solidFill>
                <a:latin typeface="UbuntuMono-Regular"/>
              </a:rPr>
              <a:t>True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rbf_pca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X_preimage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rbf_pca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inverse_transform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X_reduced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endParaRPr lang="nl-BE">
              <a:solidFill>
                <a:srgbClr val="000000"/>
              </a:solidFill>
              <a:latin typeface="UbuntuMono-Regular"/>
            </a:endParaRPr>
          </a:p>
          <a:p>
            <a:pPr marL="0" indent="0">
              <a:buNone/>
            </a:pPr>
            <a:r>
              <a:rPr lang="nl-BE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b="1">
                <a:solidFill>
                  <a:srgbClr val="00CDFF"/>
                </a:solidFill>
                <a:latin typeface="UbuntuMono-Bold"/>
              </a:rPr>
              <a:t>sklearn.metrics </a:t>
            </a:r>
            <a:r>
              <a:rPr lang="nl-BE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mean_squared_error</a:t>
            </a:r>
          </a:p>
          <a:p>
            <a:pPr marL="0" indent="0">
              <a:buNone/>
            </a:pPr>
            <a:r>
              <a:rPr lang="nl-BE" smtClean="0">
                <a:solidFill>
                  <a:srgbClr val="000089"/>
                </a:solidFill>
                <a:latin typeface="UbuntuMono-Regular"/>
              </a:rPr>
              <a:t>mean_squared_error</a:t>
            </a:r>
            <a:r>
              <a:rPr lang="nl-BE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 smtClean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X_preimage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00"/>
                </a:solidFill>
                <a:latin typeface="UbuntuMono-Regular"/>
              </a:rPr>
              <a:t>32.786308795766132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405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282" cy="4808440"/>
          </a:xfrm>
        </p:spPr>
        <p:txBody>
          <a:bodyPr/>
          <a:lstStyle/>
          <a:p>
            <a:r>
              <a:rPr lang="nl-BE" smtClean="0"/>
              <a:t>Locally Linear Embedding is another powerful nonlinear dimensionality reduction technique. It is a Manifold Learning technique that does not rely on projections.</a:t>
            </a:r>
          </a:p>
          <a:p>
            <a:r>
              <a:rPr lang="nl-BE" smtClean="0"/>
              <a:t>It first measures how each training instance linearly relates to its closest neighbours and then it looks for a low-dimensional representation of the training set where these local relationships are best preserved</a:t>
            </a:r>
          </a:p>
          <a:p>
            <a:r>
              <a:rPr lang="nl-BE" smtClean="0"/>
              <a:t>It makes it particularly good at unrolling twisted manifolds</a:t>
            </a:r>
          </a:p>
          <a:p>
            <a:endParaRPr lang="nl-BE"/>
          </a:p>
          <a:p>
            <a:pPr marL="0" indent="0">
              <a:buNone/>
            </a:pPr>
            <a:r>
              <a:rPr lang="nl-BE" b="1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nl-BE" b="1">
                <a:solidFill>
                  <a:srgbClr val="00CDFF"/>
                </a:solidFill>
                <a:latin typeface="UbuntuMono-Bold"/>
              </a:rPr>
              <a:t>sklearn.manifold </a:t>
            </a:r>
            <a:r>
              <a:rPr lang="nl-BE" b="1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LocallyLinearEmbedding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lle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LocallyLinearEmbedding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n_components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2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n_neighbors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</a:t>
            </a:r>
            <a:r>
              <a:rPr lang="nl-BE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0089"/>
                </a:solidFill>
                <a:latin typeface="UbuntuMono-Regular"/>
              </a:rPr>
              <a:t>X_reduced 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lle</a:t>
            </a:r>
            <a:r>
              <a:rPr lang="nl-BE">
                <a:solidFill>
                  <a:srgbClr val="555555"/>
                </a:solidFill>
                <a:latin typeface="UbuntuMono-Regular"/>
              </a:rPr>
              <a:t>.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fit_transform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(</a:t>
            </a:r>
            <a:r>
              <a:rPr lang="nl-BE">
                <a:solidFill>
                  <a:srgbClr val="000089"/>
                </a:solidFill>
                <a:latin typeface="UbuntuMono-Regular"/>
              </a:rPr>
              <a:t>X</a:t>
            </a:r>
            <a:r>
              <a:rPr lang="nl-BE">
                <a:solidFill>
                  <a:srgbClr val="000000"/>
                </a:solidFill>
                <a:latin typeface="UbuntuMono-Regular"/>
              </a:rPr>
              <a:t>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5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Introduction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5640"/>
          </a:xfrm>
        </p:spPr>
        <p:txBody>
          <a:bodyPr/>
          <a:lstStyle/>
          <a:p>
            <a:r>
              <a:rPr lang="nl-BE" smtClean="0"/>
              <a:t>Useful for data visualization </a:t>
            </a:r>
            <a:r>
              <a:rPr lang="nl-BE" smtClean="0">
                <a:sym typeface="Wingdings" panose="05000000000000000000" pitchFamily="2" charset="2"/>
              </a:rPr>
              <a:t> reducing the number of dimensions to 2 or 3 =&gt; </a:t>
            </a:r>
          </a:p>
          <a:p>
            <a:pPr lvl="1"/>
            <a:r>
              <a:rPr lang="nl-BE" smtClean="0">
                <a:sym typeface="Wingdings" panose="05000000000000000000" pitchFamily="2" charset="2"/>
              </a:rPr>
              <a:t>plot a condensed view of a high-dimensional training set on a graph and gain some important insights by visually detecting patters, such as clusters.</a:t>
            </a:r>
          </a:p>
          <a:p>
            <a:pPr lvl="1"/>
            <a:r>
              <a:rPr lang="nl-BE" smtClean="0">
                <a:sym typeface="Wingdings" panose="05000000000000000000" pitchFamily="2" charset="2"/>
              </a:rPr>
              <a:t>communicate you conclusions to people who are not data scientists</a:t>
            </a:r>
            <a:endParaRPr lang="nl-BE" smtClean="0"/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456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Other dimensionality reduction techniques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nl-BE" smtClean="0"/>
              <a:t>Multidimensional Scaling (MDS) reduces dimensionality while trying to preserve the distances between the instances</a:t>
            </a:r>
          </a:p>
          <a:p>
            <a:r>
              <a:rPr lang="nl-BE" smtClean="0"/>
              <a:t>Isomap creates a graph by connecting each instance to its nearest neighbours, then reduces dimensionality while trying to preserve the geodesic distances between het instances</a:t>
            </a:r>
          </a:p>
          <a:p>
            <a:r>
              <a:rPr lang="en-US" smtClean="0"/>
              <a:t>t-Distributed Stochastic Neighbor Embedding (t-SNE) reduces dimensionality while trying to keep similar instances close and dissimilar instances apart. It is mostly used for visualization, in particular to visualize clusters of instances in high-dimensional space (e.g., to visualize the MNIST images in 2D).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895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Other dimensionality reduction techniques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smtClean="0"/>
              <a:t>Discriminant Analysis (LDA) is actually a classification algorithm, but during training it learns the most discriminative axes between the classes, and these axes can then be used to define a hyperplane onto which to project the data. The benefit is that the projection will keep classes as far apart as possible, so LDA is a good technique to reduce dimensionality before running another classification algorithm such as an SVM classifier.</a:t>
            </a: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3" y="4239317"/>
            <a:ext cx="6252774" cy="26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Questions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What are the main motivations for reducing a dataset’s dimensionality? What are the main drawbacks?</a:t>
            </a:r>
          </a:p>
          <a:p>
            <a:pPr marL="0" indent="0">
              <a:buNone/>
            </a:pPr>
            <a:r>
              <a:rPr lang="en-US" smtClean="0"/>
              <a:t>2. What is the curse of dimensionality?</a:t>
            </a:r>
          </a:p>
          <a:p>
            <a:pPr marL="0" indent="0">
              <a:buNone/>
            </a:pPr>
            <a:r>
              <a:rPr lang="en-US" smtClean="0"/>
              <a:t>3. Once a dataset’s dimensionality has been reduced, is it possible to reverse the operation? If so, how? If not, why?</a:t>
            </a:r>
          </a:p>
          <a:p>
            <a:pPr marL="0" indent="0">
              <a:buNone/>
            </a:pPr>
            <a:r>
              <a:rPr lang="en-US" smtClean="0"/>
              <a:t>4. Can PCA be used to reduce the dimensionality of a highly nonlinear dataset?</a:t>
            </a:r>
          </a:p>
          <a:p>
            <a:pPr marL="0" indent="0">
              <a:buNone/>
            </a:pPr>
            <a:r>
              <a:rPr lang="en-US" smtClean="0"/>
              <a:t>5. Suppose you perform PCA on a 1,000-dimensional dataset, setting the explained variance ratio to 95%. How many dimensions will the resulting dataset have?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517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Questions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6, In what cases would you use vanilla PCA, Incremental PCA, Randomized PCA, or Kernel PCA?</a:t>
            </a:r>
          </a:p>
          <a:p>
            <a:pPr marL="0" indent="0">
              <a:buNone/>
            </a:pPr>
            <a:r>
              <a:rPr lang="en-US" smtClean="0"/>
              <a:t>7. How can you evaluate the performance of a dimensionality reduction algorithm on your dataset?</a:t>
            </a:r>
          </a:p>
          <a:p>
            <a:pPr marL="0" indent="0">
              <a:buNone/>
            </a:pPr>
            <a:r>
              <a:rPr lang="en-US" smtClean="0"/>
              <a:t>8. Does it make any sense to chain two different dimensionality reduction algorithms?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617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Curse of dimensionality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Things behave very differently in high-dimensional space. </a:t>
            </a:r>
          </a:p>
          <a:p>
            <a:r>
              <a:rPr lang="nl-BE" smtClean="0"/>
              <a:t>Example 1</a:t>
            </a:r>
          </a:p>
          <a:p>
            <a:pPr lvl="1"/>
            <a:r>
              <a:rPr lang="nl-BE" smtClean="0"/>
              <a:t>If you pcik a random point in a unit square (a 1 x 1 square) =&gt; 0,4% chance of being located less than 0,001 from a border</a:t>
            </a:r>
          </a:p>
          <a:p>
            <a:pPr lvl="1"/>
            <a:r>
              <a:rPr lang="nl-BE" smtClean="0"/>
              <a:t>In a 10 000 dimensional unit hypercube =&gt; probability &gt; 99,999999% =&gt; most points in a high-dimensional hypercube are very close to the border</a:t>
            </a:r>
          </a:p>
          <a:p>
            <a:r>
              <a:rPr lang="nl-BE" smtClean="0"/>
              <a:t>Example 2</a:t>
            </a:r>
          </a:p>
          <a:p>
            <a:pPr lvl="1"/>
            <a:r>
              <a:rPr lang="nl-BE" smtClean="0"/>
              <a:t>distance between 2 points in a unit square ~ 0,52</a:t>
            </a:r>
          </a:p>
          <a:p>
            <a:pPr lvl="1"/>
            <a:r>
              <a:rPr lang="nl-BE" smtClean="0"/>
              <a:t>distance between 2 points in a unit 3D cube ~ 0,66</a:t>
            </a:r>
          </a:p>
          <a:p>
            <a:pPr lvl="1"/>
            <a:r>
              <a:rPr lang="nl-BE" smtClean="0"/>
              <a:t>distance between 2 points in a 1 000 000 hypercube ~ 408,25</a:t>
            </a: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83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Curse of dimensionality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high – dimensional datasets are at risk of being very sparse: most training instances are likely to be far away from each other</a:t>
            </a:r>
          </a:p>
          <a:p>
            <a:r>
              <a:rPr lang="nl-BE" smtClean="0"/>
              <a:t>A new instance will likely to be far away from any training instance =&gt; making predictions much less reliable than in lower dimensions =&gt; great risk of overfitting</a:t>
            </a:r>
          </a:p>
          <a:p>
            <a:r>
              <a:rPr lang="nl-BE" smtClean="0"/>
              <a:t>One solution to the curse of dimensionality could be to increase the size of the training set =&gt; reach a sufficient density of training instances.</a:t>
            </a:r>
            <a:br>
              <a:rPr lang="nl-BE" smtClean="0"/>
            </a:br>
            <a:r>
              <a:rPr lang="nl-BE" smtClean="0"/>
              <a:t>The number of training instances required to reach a given density grows exponentially with the number of dimensions</a:t>
            </a:r>
          </a:p>
          <a:p>
            <a:pPr lvl="1"/>
            <a:endParaRPr lang="nl-BE" smtClean="0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8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Main approaches for Dimensionality Reduction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Projection</a:t>
            </a:r>
          </a:p>
          <a:p>
            <a:r>
              <a:rPr lang="nl-BE" smtClean="0"/>
              <a:t>Manifold Learning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694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In most real-world problems, training instances are </a:t>
            </a:r>
            <a:r>
              <a:rPr lang="nl-BE" b="1" smtClean="0"/>
              <a:t>not</a:t>
            </a:r>
            <a:r>
              <a:rPr lang="nl-BE" smtClean="0"/>
              <a:t> spread out uniformily across all dimensions =&gt; all training instances actually lie withn a much lower-dimensional subspace of the high-dimensional space.</a:t>
            </a:r>
          </a:p>
          <a:p>
            <a:r>
              <a:rPr lang="nl-BE" smtClean="0"/>
              <a:t>All training instaces lie </a:t>
            </a:r>
            <a:br>
              <a:rPr lang="nl-BE" smtClean="0"/>
            </a:br>
            <a:r>
              <a:rPr lang="nl-BE" smtClean="0"/>
              <a:t>close to a plane </a:t>
            </a:r>
            <a:br>
              <a:rPr lang="nl-BE" smtClean="0"/>
            </a:br>
            <a:r>
              <a:rPr lang="nl-BE" smtClean="0"/>
              <a:t>We can project every training</a:t>
            </a:r>
            <a:br>
              <a:rPr lang="nl-BE" smtClean="0"/>
            </a:br>
            <a:r>
              <a:rPr lang="nl-BE" smtClean="0"/>
              <a:t>instance perpendicularly</a:t>
            </a:r>
            <a:br>
              <a:rPr lang="nl-BE" smtClean="0"/>
            </a:br>
            <a:r>
              <a:rPr lang="nl-BE" smtClean="0"/>
              <a:t>onto this subspace</a:t>
            </a:r>
            <a:br>
              <a:rPr lang="nl-BE" smtClean="0"/>
            </a:br>
            <a:r>
              <a:rPr lang="nl-BE" smtClean="0"/>
              <a:t>3D </a:t>
            </a:r>
            <a:r>
              <a:rPr lang="nl-BE" smtClean="0">
                <a:sym typeface="Wingdings" panose="05000000000000000000" pitchFamily="2" charset="2"/>
              </a:rPr>
              <a:t> 2D</a:t>
            </a:r>
            <a:endParaRPr lang="nl-BE" smtClean="0"/>
          </a:p>
          <a:p>
            <a:endParaRPr lang="nl-BE"/>
          </a:p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47" y="3569316"/>
            <a:ext cx="3456797" cy="294800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44" y="3704253"/>
            <a:ext cx="3498007" cy="3059858"/>
          </a:xfrm>
          <a:prstGeom prst="rect">
            <a:avLst/>
          </a:prstGeom>
        </p:spPr>
      </p:pic>
      <p:sp>
        <p:nvSpPr>
          <p:cNvPr id="7" name="Gekromde pijl-omlaag 6"/>
          <p:cNvSpPr/>
          <p:nvPr/>
        </p:nvSpPr>
        <p:spPr>
          <a:xfrm>
            <a:off x="7336291" y="2958631"/>
            <a:ext cx="2379306" cy="7277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4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Projection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422224" cy="4351338"/>
          </a:xfrm>
        </p:spPr>
        <p:txBody>
          <a:bodyPr/>
          <a:lstStyle/>
          <a:p>
            <a:r>
              <a:rPr lang="nl-BE" smtClean="0"/>
              <a:t>Projection is not always the best approach to dimensionality reduction, e.g. Swiss rol</a:t>
            </a:r>
            <a:br>
              <a:rPr lang="nl-BE" smtClean="0"/>
            </a:br>
            <a:r>
              <a:rPr lang="nl-BE" smtClean="0"/>
              <a:t>Simply projecting onto a plane would squash different layers of the Swiss</a:t>
            </a:r>
            <a:br>
              <a:rPr lang="nl-BE" smtClean="0"/>
            </a:br>
            <a:r>
              <a:rPr lang="nl-BE" smtClean="0"/>
              <a:t>roll together. Instead, you want to unroll the Swiss roll</a:t>
            </a:r>
          </a:p>
          <a:p>
            <a:endParaRPr lang="nl-BE"/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856"/>
            <a:ext cx="4187016" cy="308352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17" y="3737664"/>
            <a:ext cx="7848717" cy="2839907"/>
          </a:xfrm>
          <a:prstGeom prst="rect">
            <a:avLst/>
          </a:prstGeom>
        </p:spPr>
      </p:pic>
      <p:sp>
        <p:nvSpPr>
          <p:cNvPr id="9" name="Gekromde pijl-omlaag 8"/>
          <p:cNvSpPr/>
          <p:nvPr/>
        </p:nvSpPr>
        <p:spPr>
          <a:xfrm>
            <a:off x="2931874" y="3117025"/>
            <a:ext cx="2379306" cy="7277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Manifold learning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nl-BE" smtClean="0"/>
              <a:t>The Swiss roll is an example of a 2D manifold. </a:t>
            </a:r>
            <a:br>
              <a:rPr lang="nl-BE" smtClean="0"/>
            </a:br>
            <a:r>
              <a:rPr lang="nl-BE" smtClean="0"/>
              <a:t>A 2D manifold is a 2D shape that can be bent and twisted in a higher-dimensional space.</a:t>
            </a:r>
            <a:br>
              <a:rPr lang="nl-BE" smtClean="0"/>
            </a:br>
            <a:r>
              <a:rPr lang="nl-BE" smtClean="0"/>
              <a:t>A d-dimensional manifold is a part of an n-dimensional space (d &lt; n) that locally resembles a d-dimensional hyperplane. </a:t>
            </a:r>
            <a:br>
              <a:rPr lang="nl-BE" smtClean="0"/>
            </a:br>
            <a:r>
              <a:rPr lang="nl-BE" smtClean="0"/>
              <a:t>In the case of the Swiss roll (d = 2 and n = 3): it locally resembles a 2D plane, but it is rolled in the third dimension</a:t>
            </a:r>
          </a:p>
          <a:p>
            <a:r>
              <a:rPr lang="nl-BE" smtClean="0"/>
              <a:t>Manifold Learning relies on the manifold assumption (also called manifold hypothesis) which holds that most real-world high-dimensional datasets lie close to a much lower-dimensional manifold.</a:t>
            </a:r>
            <a:br>
              <a:rPr lang="nl-BE" smtClean="0"/>
            </a:br>
            <a:r>
              <a:rPr lang="nl-BE" smtClean="0"/>
              <a:t>This assumption is very often empirically observed.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42243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2421</Words>
  <Application>Microsoft Office PowerPoint</Application>
  <PresentationFormat>Breedbeeld</PresentationFormat>
  <Paragraphs>174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UbuntuMono-Bold</vt:lpstr>
      <vt:lpstr>UbuntuMono-Regular</vt:lpstr>
      <vt:lpstr>Wingdings</vt:lpstr>
      <vt:lpstr>Kantoorthema</vt:lpstr>
      <vt:lpstr>PCA</vt:lpstr>
      <vt:lpstr>Introduction</vt:lpstr>
      <vt:lpstr>Introduction</vt:lpstr>
      <vt:lpstr>Curse of dimensionality</vt:lpstr>
      <vt:lpstr>Curse of dimensionality</vt:lpstr>
      <vt:lpstr>Main approaches for Dimensionality Reduction</vt:lpstr>
      <vt:lpstr>Projection</vt:lpstr>
      <vt:lpstr>Projection</vt:lpstr>
      <vt:lpstr>Manifold learning</vt:lpstr>
      <vt:lpstr>Manifold learning</vt:lpstr>
      <vt:lpstr>Manifold learning</vt:lpstr>
      <vt:lpstr>PCA = Principal Component Analysis</vt:lpstr>
      <vt:lpstr>Principal Components</vt:lpstr>
      <vt:lpstr>Principal Components</vt:lpstr>
      <vt:lpstr>Using Scikit-Learn</vt:lpstr>
      <vt:lpstr>Choosing the right number of dimensions</vt:lpstr>
      <vt:lpstr>Choosing the right number of dimensions</vt:lpstr>
      <vt:lpstr>PCA for Compression</vt:lpstr>
      <vt:lpstr>PCA for compression</vt:lpstr>
      <vt:lpstr>Randomized PCA</vt:lpstr>
      <vt:lpstr>Incremental PCA</vt:lpstr>
      <vt:lpstr>Kernel PCA</vt:lpstr>
      <vt:lpstr>Kernel PCA</vt:lpstr>
      <vt:lpstr>Selecting a Kernel and Tuning Hyperparameters</vt:lpstr>
      <vt:lpstr>Selecting a Kernel and Tuning Hyperparameters</vt:lpstr>
      <vt:lpstr>Selecting a Kernel and Tuning Hyperparameters</vt:lpstr>
      <vt:lpstr>Selecting a Kernel and Tuning Hyperparameters</vt:lpstr>
      <vt:lpstr>Selecting a Kernel and Tuning Hyperparameters</vt:lpstr>
      <vt:lpstr>LLE</vt:lpstr>
      <vt:lpstr>Other dimensionality reduction techniques</vt:lpstr>
      <vt:lpstr>Other dimensionality reduction techniques</vt:lpstr>
      <vt:lpstr>Questions</vt:lpstr>
      <vt:lpstr>Questions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Sabine De Vreese</dc:creator>
  <cp:lastModifiedBy>Sabine De Vreese</cp:lastModifiedBy>
  <cp:revision>32</cp:revision>
  <dcterms:created xsi:type="dcterms:W3CDTF">2022-11-15T08:30:05Z</dcterms:created>
  <dcterms:modified xsi:type="dcterms:W3CDTF">2022-11-16T07:58:33Z</dcterms:modified>
</cp:coreProperties>
</file>