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D0B"/>
    <a:srgbClr val="F3F5FA"/>
    <a:srgbClr val="CDD2DE"/>
    <a:srgbClr val="E3E9E5"/>
    <a:srgbClr val="3B7193"/>
    <a:srgbClr val="2C556E"/>
    <a:srgbClr val="E7E7E5"/>
    <a:srgbClr val="E4E7E8"/>
    <a:srgbClr val="EDE8DF"/>
    <a:srgbClr val="E0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54" autoAdjust="0"/>
    <p:restoredTop sz="99436" autoAdjust="0"/>
  </p:normalViewPr>
  <p:slideViewPr>
    <p:cSldViewPr snapToGrid="0" snapToObjects="1" showGuides="1">
      <p:cViewPr>
        <p:scale>
          <a:sx n="25" d="100"/>
          <a:sy n="25" d="100"/>
        </p:scale>
        <p:origin x="-1432" y="42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6838" cy="2171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388013" y="0"/>
            <a:ext cx="14066837" cy="2171700"/>
          </a:xfrm>
          <a:prstGeom prst="rect">
            <a:avLst/>
          </a:prstGeom>
        </p:spPr>
        <p:txBody>
          <a:bodyPr vert="horz" lIns="91440" tIns="45720" rIns="91440" bIns="45720" rtlCol="0"/>
          <a:lstStyle>
            <a:lvl1pPr algn="r">
              <a:defRPr sz="1200"/>
            </a:lvl1pPr>
          </a:lstStyle>
          <a:p>
            <a:fld id="{EEA57C38-CC48-9E45-83F9-10BA72A97108}" type="datetimeFigureOut">
              <a:rPr lang="en-US" smtClean="0"/>
              <a:t>2/22/16</a:t>
            </a:fld>
            <a:endParaRPr lang="en-US"/>
          </a:p>
        </p:txBody>
      </p:sp>
      <p:sp>
        <p:nvSpPr>
          <p:cNvPr id="4" name="Footer Placeholder 3"/>
          <p:cNvSpPr>
            <a:spLocks noGrp="1"/>
          </p:cNvSpPr>
          <p:nvPr>
            <p:ph type="ftr" sz="quarter" idx="2"/>
          </p:nvPr>
        </p:nvSpPr>
        <p:spPr>
          <a:xfrm>
            <a:off x="0" y="41255950"/>
            <a:ext cx="14066838" cy="21717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388013" y="41255950"/>
            <a:ext cx="14066837" cy="2171700"/>
          </a:xfrm>
          <a:prstGeom prst="rect">
            <a:avLst/>
          </a:prstGeom>
        </p:spPr>
        <p:txBody>
          <a:bodyPr vert="horz" lIns="91440" tIns="45720" rIns="91440" bIns="45720" rtlCol="0" anchor="b"/>
          <a:lstStyle>
            <a:lvl1pPr algn="r">
              <a:defRPr sz="1200"/>
            </a:lvl1pPr>
          </a:lstStyle>
          <a:p>
            <a:fld id="{39B1BFB0-329D-8C4F-B996-C1F05F843A18}" type="slidenum">
              <a:rPr lang="en-US" smtClean="0"/>
              <a:t>‹#›</a:t>
            </a:fld>
            <a:endParaRPr lang="en-US"/>
          </a:p>
        </p:txBody>
      </p:sp>
    </p:spTree>
    <p:extLst>
      <p:ext uri="{BB962C8B-B14F-4D97-AF65-F5344CB8AC3E}">
        <p14:creationId xmlns:p14="http://schemas.microsoft.com/office/powerpoint/2010/main" val="3910670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2/22/16</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8" name="Rectangle 3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0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0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0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0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443257" y="4944197"/>
            <a:ext cx="10232681" cy="7885253"/>
          </a:xfrm>
          <a:prstGeom prst="roundRect">
            <a:avLst>
              <a:gd name="adj" fmla="val 0"/>
            </a:avLst>
          </a:prstGeom>
          <a:noFill/>
          <a:ln>
            <a:solidFill>
              <a:schemeClr val="accent1"/>
            </a:solidFill>
            <a:round/>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1204076" y="4944195"/>
            <a:ext cx="12579143" cy="7885255"/>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24333200" y="4944195"/>
            <a:ext cx="19032485" cy="7885255"/>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userDrawn="1"/>
        </p:nvSpPr>
        <p:spPr>
          <a:xfrm>
            <a:off x="44487207"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Rounded Rectangle 39"/>
          <p:cNvSpPr/>
          <p:nvPr userDrawn="1"/>
        </p:nvSpPr>
        <p:spPr>
          <a:xfrm>
            <a:off x="443257" y="13462001"/>
            <a:ext cx="27688674" cy="18407600"/>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28752800" y="13462001"/>
            <a:ext cx="14612885" cy="13614399"/>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28752800" y="27751411"/>
            <a:ext cx="14612885" cy="4079398"/>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7.png"/><Relationship Id="rId20" Type="http://schemas.openxmlformats.org/officeDocument/2006/relationships/image" Target="../media/image28.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jp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cademy-Awards-Clip-Art4.jpg"/>
          <p:cNvPicPr>
            <a:picLocks noChangeAspect="1"/>
          </p:cNvPicPr>
          <p:nvPr/>
        </p:nvPicPr>
        <p:blipFill>
          <a:blip r:embed="rId3">
            <a:alphaModFix amt="16000"/>
            <a:extLst>
              <a:ext uri="{28A0092B-C50C-407E-A947-70E740481C1C}">
                <a14:useLocalDpi xmlns:a14="http://schemas.microsoft.com/office/drawing/2010/main" val="0"/>
              </a:ext>
            </a:extLst>
          </a:blip>
          <a:stretch>
            <a:fillRect/>
          </a:stretch>
        </p:blipFill>
        <p:spPr>
          <a:xfrm>
            <a:off x="30146479" y="502283"/>
            <a:ext cx="12095348" cy="31960807"/>
          </a:xfrm>
          <a:prstGeom prst="rect">
            <a:avLst/>
          </a:prstGeom>
        </p:spPr>
      </p:pic>
      <p:pic>
        <p:nvPicPr>
          <p:cNvPr id="61" name="Picture 60" descr="twitter-search-f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7689" y="9436494"/>
            <a:ext cx="6611719" cy="3305860"/>
          </a:xfrm>
          <a:prstGeom prst="rect">
            <a:avLst/>
          </a:prstGeom>
        </p:spPr>
      </p:pic>
      <p:sp>
        <p:nvSpPr>
          <p:cNvPr id="39" name="Text Placeholder 38"/>
          <p:cNvSpPr>
            <a:spLocks noGrp="1"/>
          </p:cNvSpPr>
          <p:nvPr>
            <p:ph type="body" sz="quarter" idx="21"/>
          </p:nvPr>
        </p:nvSpPr>
        <p:spPr>
          <a:xfrm>
            <a:off x="11185761" y="5667487"/>
            <a:ext cx="13628969" cy="892530"/>
          </a:xfrm>
        </p:spPr>
        <p:txBody>
          <a:bodyPr/>
          <a:lstStyle/>
          <a:p>
            <a:pPr algn="just"/>
            <a:r>
              <a:rPr lang="en-US" sz="2800" b="1" dirty="0" smtClean="0">
                <a:solidFill>
                  <a:schemeClr val="tx1">
                    <a:lumMod val="85000"/>
                    <a:lumOff val="15000"/>
                  </a:schemeClr>
                </a:solidFill>
                <a:latin typeface="Century Gothic"/>
                <a:cs typeface="Century Gothic"/>
              </a:rPr>
              <a:t>Search and Streaming API: </a:t>
            </a:r>
            <a:r>
              <a:rPr lang="en-US" sz="2800" dirty="0" smtClean="0">
                <a:solidFill>
                  <a:schemeClr val="tx1">
                    <a:lumMod val="85000"/>
                    <a:lumOff val="15000"/>
                  </a:schemeClr>
                </a:solidFill>
                <a:latin typeface="Century Gothic"/>
                <a:cs typeface="Century Gothic"/>
              </a:rPr>
              <a:t>64,064 tweets January 29 – February 3, 2016  	</a:t>
            </a:r>
            <a:endParaRPr lang="en-US" sz="2800" dirty="0">
              <a:solidFill>
                <a:schemeClr val="tx1">
                  <a:lumMod val="85000"/>
                  <a:lumOff val="15000"/>
                </a:schemeClr>
              </a:solidFill>
              <a:latin typeface="Century Gothic"/>
              <a:cs typeface="Century Gothic"/>
            </a:endParaRPr>
          </a:p>
        </p:txBody>
      </p:sp>
      <p:sp>
        <p:nvSpPr>
          <p:cNvPr id="36" name="Text Placeholder 35"/>
          <p:cNvSpPr>
            <a:spLocks noGrp="1"/>
          </p:cNvSpPr>
          <p:nvPr>
            <p:ph type="body" sz="quarter" idx="10"/>
          </p:nvPr>
        </p:nvSpPr>
        <p:spPr>
          <a:xfrm>
            <a:off x="476249" y="5267987"/>
            <a:ext cx="10196513" cy="7786725"/>
          </a:xfrm>
        </p:spPr>
        <p:txBody>
          <a:bodyPr/>
          <a:lstStyle/>
          <a:p>
            <a:pPr algn="just"/>
            <a:r>
              <a:rPr lang="en-US" dirty="0" smtClean="0">
                <a:solidFill>
                  <a:schemeClr val="tx1">
                    <a:lumMod val="85000"/>
                    <a:lumOff val="15000"/>
                  </a:schemeClr>
                </a:solidFill>
                <a:latin typeface="Century Gothic"/>
                <a:cs typeface="Century Gothic"/>
              </a:rPr>
              <a:t>      </a:t>
            </a:r>
            <a:r>
              <a:rPr lang="en-US" sz="2800" dirty="0" smtClean="0">
                <a:solidFill>
                  <a:schemeClr val="tx1">
                    <a:lumMod val="85000"/>
                    <a:lumOff val="15000"/>
                  </a:schemeClr>
                </a:solidFill>
                <a:latin typeface="Century Gothic"/>
                <a:cs typeface="Century Gothic"/>
              </a:rPr>
              <a:t>The “</a:t>
            </a:r>
            <a:r>
              <a:rPr lang="en-US" sz="2800" dirty="0" err="1" smtClean="0">
                <a:solidFill>
                  <a:schemeClr val="tx1">
                    <a:lumMod val="85000"/>
                    <a:lumOff val="15000"/>
                  </a:schemeClr>
                </a:solidFill>
                <a:latin typeface="Century Gothic"/>
                <a:cs typeface="Century Gothic"/>
              </a:rPr>
              <a:t>twittersphere</a:t>
            </a:r>
            <a:r>
              <a:rPr lang="en-US" sz="2800" dirty="0" smtClean="0">
                <a:solidFill>
                  <a:schemeClr val="tx1">
                    <a:lumMod val="85000"/>
                    <a:lumOff val="15000"/>
                  </a:schemeClr>
                </a:solidFill>
                <a:latin typeface="Century Gothic"/>
                <a:cs typeface="Century Gothic"/>
              </a:rPr>
              <a:t>” </a:t>
            </a:r>
            <a:r>
              <a:rPr lang="en-US" sz="2800" dirty="0">
                <a:solidFill>
                  <a:schemeClr val="tx1">
                    <a:lumMod val="85000"/>
                    <a:lumOff val="15000"/>
                  </a:schemeClr>
                </a:solidFill>
                <a:latin typeface="Century Gothic"/>
                <a:cs typeface="Century Gothic"/>
              </a:rPr>
              <a:t>provides a vast trove of textual information, which can be mined to determine consumers’ opinions on a wide array of topics. With the Oscars looming, we set out to answer the question: </a:t>
            </a:r>
            <a:r>
              <a:rPr lang="en-US" sz="2800" b="1" i="1" dirty="0">
                <a:solidFill>
                  <a:schemeClr val="tx1">
                    <a:lumMod val="85000"/>
                    <a:lumOff val="15000"/>
                  </a:schemeClr>
                </a:solidFill>
                <a:latin typeface="Century Gothic"/>
                <a:cs typeface="Century Gothic"/>
              </a:rPr>
              <a:t>What is the relationship between the sentiment </a:t>
            </a:r>
            <a:r>
              <a:rPr lang="en-US" sz="2800" b="1" i="1" dirty="0" smtClean="0">
                <a:solidFill>
                  <a:schemeClr val="tx1">
                    <a:lumMod val="85000"/>
                    <a:lumOff val="15000"/>
                  </a:schemeClr>
                </a:solidFill>
                <a:latin typeface="Century Gothic"/>
                <a:cs typeface="Century Gothic"/>
              </a:rPr>
              <a:t>and number of </a:t>
            </a:r>
            <a:r>
              <a:rPr lang="en-US" sz="2800" b="1" i="1" dirty="0">
                <a:solidFill>
                  <a:schemeClr val="tx1">
                    <a:lumMod val="85000"/>
                    <a:lumOff val="15000"/>
                  </a:schemeClr>
                </a:solidFill>
                <a:latin typeface="Century Gothic"/>
                <a:cs typeface="Century Gothic"/>
              </a:rPr>
              <a:t>tweets about the 2016 Oscar’s best picture nominees and their commercial or critical success? </a:t>
            </a:r>
            <a:r>
              <a:rPr lang="en-US" sz="2800" dirty="0">
                <a:solidFill>
                  <a:schemeClr val="tx1">
                    <a:lumMod val="85000"/>
                    <a:lumOff val="15000"/>
                  </a:schemeClr>
                </a:solidFill>
                <a:latin typeface="Century Gothic"/>
                <a:cs typeface="Century Gothic"/>
              </a:rPr>
              <a:t>We found that there exists a negative association between the average positivity of tweets and commercial success, and a positive association </a:t>
            </a:r>
            <a:r>
              <a:rPr lang="en-US" sz="2800" dirty="0" smtClean="0">
                <a:solidFill>
                  <a:schemeClr val="tx1">
                    <a:lumMod val="85000"/>
                    <a:lumOff val="15000"/>
                  </a:schemeClr>
                </a:solidFill>
                <a:latin typeface="Century Gothic"/>
                <a:cs typeface="Century Gothic"/>
              </a:rPr>
              <a:t>between </a:t>
            </a:r>
            <a:r>
              <a:rPr lang="en-US" sz="2800" dirty="0">
                <a:solidFill>
                  <a:schemeClr val="tx1">
                    <a:lumMod val="85000"/>
                    <a:lumOff val="15000"/>
                  </a:schemeClr>
                </a:solidFill>
                <a:latin typeface="Century Gothic"/>
                <a:cs typeface="Century Gothic"/>
              </a:rPr>
              <a:t>the average positivity of tweets and critical success. In addition, among the tweets we analyzed, we found that more people tweeted about movies which had more success at the box office, but fewer people tweeted about those movies which were favorites amongst critics</a:t>
            </a:r>
            <a:r>
              <a:rPr lang="en-US" sz="2800" dirty="0" smtClean="0">
                <a:solidFill>
                  <a:schemeClr val="tx1">
                    <a:lumMod val="85000"/>
                    <a:lumOff val="15000"/>
                  </a:schemeClr>
                </a:solidFill>
                <a:latin typeface="Century Gothic"/>
                <a:cs typeface="Century Gothic"/>
              </a:rPr>
              <a:t>. </a:t>
            </a:r>
            <a:r>
              <a:rPr lang="en-US" sz="2800" b="1" i="1" dirty="0" smtClean="0">
                <a:solidFill>
                  <a:schemeClr val="tx1">
                    <a:lumMod val="85000"/>
                    <a:lumOff val="15000"/>
                  </a:schemeClr>
                </a:solidFill>
                <a:latin typeface="Century Gothic"/>
                <a:cs typeface="Century Gothic"/>
              </a:rPr>
              <a:t>Based on our analysis, who do you think the award will go to?</a:t>
            </a:r>
            <a:endParaRPr lang="en-US" sz="2800" b="1" i="1" dirty="0">
              <a:solidFill>
                <a:schemeClr val="tx1">
                  <a:lumMod val="85000"/>
                  <a:lumOff val="15000"/>
                </a:schemeClr>
              </a:solidFill>
              <a:latin typeface="Century Gothic"/>
              <a:cs typeface="Century Gothic"/>
            </a:endParaRPr>
          </a:p>
        </p:txBody>
      </p:sp>
      <p:sp>
        <p:nvSpPr>
          <p:cNvPr id="37" name="Text Placeholder 36"/>
          <p:cNvSpPr>
            <a:spLocks noGrp="1"/>
          </p:cNvSpPr>
          <p:nvPr>
            <p:ph type="body" sz="quarter" idx="11"/>
          </p:nvPr>
        </p:nvSpPr>
        <p:spPr>
          <a:xfrm>
            <a:off x="527049" y="4846444"/>
            <a:ext cx="10196513" cy="754045"/>
          </a:xfrm>
        </p:spPr>
        <p:txBody>
          <a:bodyPr/>
          <a:lstStyle/>
          <a:p>
            <a:r>
              <a:rPr lang="en-US" dirty="0" smtClean="0">
                <a:solidFill>
                  <a:schemeClr val="accent2">
                    <a:lumMod val="75000"/>
                  </a:schemeClr>
                </a:solidFill>
                <a:latin typeface="Century Gothic"/>
                <a:cs typeface="Century Gothic"/>
              </a:rPr>
              <a:t>ABSTRACT</a:t>
            </a:r>
            <a:endParaRPr lang="en-US" dirty="0">
              <a:solidFill>
                <a:schemeClr val="accent2">
                  <a:lumMod val="75000"/>
                </a:schemeClr>
              </a:solidFill>
              <a:latin typeface="Century Gothic"/>
              <a:cs typeface="Century Gothic"/>
            </a:endParaRPr>
          </a:p>
        </p:txBody>
      </p:sp>
      <p:sp>
        <p:nvSpPr>
          <p:cNvPr id="40" name="Text Placeholder 39"/>
          <p:cNvSpPr>
            <a:spLocks noGrp="1"/>
          </p:cNvSpPr>
          <p:nvPr>
            <p:ph type="body" sz="quarter" idx="22"/>
          </p:nvPr>
        </p:nvSpPr>
        <p:spPr>
          <a:xfrm>
            <a:off x="11242675" y="5029757"/>
            <a:ext cx="12128746" cy="754045"/>
          </a:xfrm>
        </p:spPr>
        <p:txBody>
          <a:bodyPr/>
          <a:lstStyle/>
          <a:p>
            <a:r>
              <a:rPr lang="en-US" dirty="0" smtClean="0">
                <a:solidFill>
                  <a:srgbClr val="B9990F"/>
                </a:solidFill>
                <a:latin typeface="Century Gothic"/>
                <a:cs typeface="Century Gothic"/>
              </a:rPr>
              <a:t>EVALUATING SENTIMENT</a:t>
            </a:r>
            <a:endParaRPr lang="en-US" dirty="0">
              <a:solidFill>
                <a:srgbClr val="B9990F"/>
              </a:solidFill>
              <a:latin typeface="Century Gothic"/>
              <a:cs typeface="Century Gothic"/>
            </a:endParaRPr>
          </a:p>
        </p:txBody>
      </p:sp>
      <p:sp>
        <p:nvSpPr>
          <p:cNvPr id="43" name="Text Placeholder 42"/>
          <p:cNvSpPr>
            <a:spLocks noGrp="1"/>
          </p:cNvSpPr>
          <p:nvPr>
            <p:ph type="body" sz="quarter" idx="25"/>
          </p:nvPr>
        </p:nvSpPr>
        <p:spPr>
          <a:xfrm>
            <a:off x="29290882" y="5032470"/>
            <a:ext cx="10201275" cy="754045"/>
          </a:xfrm>
        </p:spPr>
        <p:txBody>
          <a:bodyPr/>
          <a:lstStyle/>
          <a:p>
            <a:r>
              <a:rPr lang="en-US" dirty="0" smtClean="0">
                <a:solidFill>
                  <a:srgbClr val="B9990F"/>
                </a:solidFill>
                <a:latin typeface="Century Gothic"/>
                <a:cs typeface="Century Gothic"/>
              </a:rPr>
              <a:t>CONCLUSION</a:t>
            </a:r>
            <a:endParaRPr lang="en-US" dirty="0">
              <a:solidFill>
                <a:srgbClr val="B9990F"/>
              </a:solidFill>
              <a:latin typeface="Century Gothic"/>
              <a:cs typeface="Century Gothic"/>
            </a:endParaRPr>
          </a:p>
        </p:txBody>
      </p:sp>
      <p:sp>
        <p:nvSpPr>
          <p:cNvPr id="44" name="Text Placeholder 43"/>
          <p:cNvSpPr>
            <a:spLocks noGrp="1"/>
          </p:cNvSpPr>
          <p:nvPr>
            <p:ph type="body" sz="quarter" idx="26"/>
          </p:nvPr>
        </p:nvSpPr>
        <p:spPr>
          <a:xfrm>
            <a:off x="24485059" y="5513093"/>
            <a:ext cx="18821862" cy="7442016"/>
          </a:xfrm>
        </p:spPr>
        <p:txBody>
          <a:bodyPr/>
          <a:lstStyle/>
          <a:p>
            <a:pPr marL="342900" indent="-342900" algn="just">
              <a:buFont typeface="Arial"/>
              <a:buChar char="•"/>
            </a:pPr>
            <a:r>
              <a:rPr lang="en-US" sz="2800" dirty="0" smtClean="0">
                <a:solidFill>
                  <a:schemeClr val="tx1">
                    <a:lumMod val="85000"/>
                    <a:lumOff val="15000"/>
                  </a:schemeClr>
                </a:solidFill>
                <a:latin typeface="Century Gothic"/>
                <a:cs typeface="Century Gothic"/>
              </a:rPr>
              <a:t>Despite the common perception that critics and moviegoers have differing opinions on popular movies, our analysis suggests the contrary for the eight Best Picture Nominees: </a:t>
            </a:r>
            <a:r>
              <a:rPr lang="en-US" sz="2800" dirty="0">
                <a:solidFill>
                  <a:schemeClr val="tx1">
                    <a:lumMod val="85000"/>
                    <a:lumOff val="15000"/>
                  </a:schemeClr>
                </a:solidFill>
                <a:latin typeface="Century Gothic"/>
                <a:cs typeface="Century Gothic"/>
              </a:rPr>
              <a:t>m</a:t>
            </a:r>
            <a:r>
              <a:rPr lang="en-US" sz="2800" dirty="0" smtClean="0">
                <a:solidFill>
                  <a:schemeClr val="tx1">
                    <a:lumMod val="85000"/>
                    <a:lumOff val="15000"/>
                  </a:schemeClr>
                </a:solidFill>
                <a:latin typeface="Century Gothic"/>
                <a:cs typeface="Century Gothic"/>
              </a:rPr>
              <a:t>oviegoers’ and critics actually tend to agree.</a:t>
            </a: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dirty="0">
                <a:solidFill>
                  <a:schemeClr val="tx1">
                    <a:lumMod val="85000"/>
                    <a:lumOff val="15000"/>
                  </a:schemeClr>
                </a:solidFill>
                <a:latin typeface="Century Gothic"/>
                <a:cs typeface="Century Gothic"/>
              </a:rPr>
              <a:t>Positive tweets about The Revenant are focused on the main actor, rather than about the movie itself as with positive tweets about Spotlight. The Revenant also has much more negative words within its negative tweets than does Spotlight, showing a split in sentiment intensity.</a:t>
            </a: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dirty="0" smtClean="0">
                <a:solidFill>
                  <a:schemeClr val="tx1">
                    <a:lumMod val="85000"/>
                    <a:lumOff val="15000"/>
                  </a:schemeClr>
                </a:solidFill>
                <a:latin typeface="Century Gothic"/>
                <a:cs typeface="Century Gothic"/>
              </a:rPr>
              <a:t>Although box office success </a:t>
            </a:r>
            <a:r>
              <a:rPr lang="en-US" sz="2800" i="1" dirty="0" smtClean="0">
                <a:solidFill>
                  <a:schemeClr val="tx1">
                    <a:lumMod val="85000"/>
                    <a:lumOff val="15000"/>
                  </a:schemeClr>
                </a:solidFill>
                <a:latin typeface="Century Gothic"/>
                <a:cs typeface="Century Gothic"/>
              </a:rPr>
              <a:t>does</a:t>
            </a:r>
            <a:r>
              <a:rPr lang="en-US" sz="2800" dirty="0" smtClean="0">
                <a:solidFill>
                  <a:schemeClr val="tx1">
                    <a:lumMod val="85000"/>
                    <a:lumOff val="15000"/>
                  </a:schemeClr>
                </a:solidFill>
                <a:latin typeface="Century Gothic"/>
                <a:cs typeface="Century Gothic"/>
              </a:rPr>
              <a:t> seem to trend with higher numbers of mention on Twitter, a higher proportion of positive tweets does </a:t>
            </a:r>
            <a:r>
              <a:rPr lang="en-US" sz="2800" i="1" dirty="0" smtClean="0">
                <a:solidFill>
                  <a:schemeClr val="tx1">
                    <a:lumMod val="85000"/>
                    <a:lumOff val="15000"/>
                  </a:schemeClr>
                </a:solidFill>
                <a:latin typeface="Century Gothic"/>
                <a:cs typeface="Century Gothic"/>
              </a:rPr>
              <a:t>not</a:t>
            </a:r>
            <a:r>
              <a:rPr lang="en-US" sz="2800" dirty="0" smtClean="0">
                <a:solidFill>
                  <a:schemeClr val="tx1">
                    <a:lumMod val="85000"/>
                    <a:lumOff val="15000"/>
                  </a:schemeClr>
                </a:solidFill>
                <a:latin typeface="Century Gothic"/>
                <a:cs typeface="Century Gothic"/>
              </a:rPr>
              <a:t>. </a:t>
            </a:r>
            <a:r>
              <a:rPr lang="en-US" sz="2800" dirty="0">
                <a:solidFill>
                  <a:schemeClr val="tx1">
                    <a:lumMod val="85000"/>
                    <a:lumOff val="15000"/>
                  </a:schemeClr>
                </a:solidFill>
                <a:latin typeface="Century Gothic"/>
                <a:cs typeface="Century Gothic"/>
              </a:rPr>
              <a:t>Although box office success does seem to trend with higher numbers of mention on Twitter, it does not guarantee a higher proportion of positive tweets​. This can possibly be explained by the fact that viewers must first spend money at the box office in order to form an opinion, whether positive or negative.</a:t>
            </a:r>
            <a:endParaRPr lang="en-US" sz="2800" dirty="0" smtClean="0">
              <a:solidFill>
                <a:schemeClr val="tx1">
                  <a:lumMod val="85000"/>
                  <a:lumOff val="15000"/>
                </a:schemeClr>
              </a:solidFill>
              <a:latin typeface="Century Gothic"/>
              <a:cs typeface="Century Gothic"/>
            </a:endParaRP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b="1" dirty="0" smtClean="0">
                <a:solidFill>
                  <a:schemeClr val="tx1">
                    <a:lumMod val="85000"/>
                    <a:lumOff val="15000"/>
                  </a:schemeClr>
                </a:solidFill>
                <a:latin typeface="Century Gothic"/>
                <a:cs typeface="Century Gothic"/>
              </a:rPr>
              <a:t>And the Oscar goes to _____________________... What movie do you think will win?</a:t>
            </a:r>
          </a:p>
        </p:txBody>
      </p:sp>
      <p:sp>
        <p:nvSpPr>
          <p:cNvPr id="47" name="Text Placeholder 46"/>
          <p:cNvSpPr>
            <a:spLocks noGrp="1"/>
          </p:cNvSpPr>
          <p:nvPr>
            <p:ph type="body" sz="quarter" idx="29"/>
          </p:nvPr>
        </p:nvSpPr>
        <p:spPr>
          <a:xfrm>
            <a:off x="33047580" y="27679580"/>
            <a:ext cx="6743705" cy="859015"/>
          </a:xfrm>
        </p:spPr>
        <p:txBody>
          <a:bodyPr/>
          <a:lstStyle/>
          <a:p>
            <a:r>
              <a:rPr lang="en-US" dirty="0" smtClean="0">
                <a:solidFill>
                  <a:srgbClr val="B9990F"/>
                </a:solidFill>
                <a:latin typeface="Century Gothic"/>
                <a:cs typeface="Century Gothic"/>
              </a:rPr>
              <a:t>CONTACT</a:t>
            </a:r>
          </a:p>
        </p:txBody>
      </p:sp>
      <p:sp>
        <p:nvSpPr>
          <p:cNvPr id="48" name="Text Placeholder 47"/>
          <p:cNvSpPr>
            <a:spLocks noGrp="1"/>
          </p:cNvSpPr>
          <p:nvPr>
            <p:ph type="body" sz="quarter" idx="30"/>
          </p:nvPr>
        </p:nvSpPr>
        <p:spPr>
          <a:xfrm>
            <a:off x="32207200" y="28285446"/>
            <a:ext cx="8893171" cy="3616352"/>
          </a:xfrm>
        </p:spPr>
        <p:txBody>
          <a:bodyPr/>
          <a:lstStyle/>
          <a:p>
            <a:pPr algn="ctr"/>
            <a:r>
              <a:rPr lang="en-US" dirty="0" smtClean="0">
                <a:solidFill>
                  <a:schemeClr val="tx1">
                    <a:lumMod val="85000"/>
                    <a:lumOff val="15000"/>
                  </a:schemeClr>
                </a:solidFill>
                <a:latin typeface="Century Gothic"/>
                <a:cs typeface="Century Gothic"/>
              </a:rPr>
              <a:t>Dylan Daniels: </a:t>
            </a:r>
            <a:r>
              <a:rPr lang="en-US" dirty="0" err="1" smtClean="0">
                <a:solidFill>
                  <a:schemeClr val="tx1">
                    <a:lumMod val="85000"/>
                    <a:lumOff val="15000"/>
                  </a:schemeClr>
                </a:solidFill>
                <a:latin typeface="Century Gothic"/>
                <a:cs typeface="Century Gothic"/>
              </a:rPr>
              <a:t>dylandaniels@berkeley.edu</a:t>
            </a:r>
            <a:endParaRPr lang="en-US" dirty="0" smtClean="0">
              <a:solidFill>
                <a:schemeClr val="tx1">
                  <a:lumMod val="85000"/>
                  <a:lumOff val="15000"/>
                </a:schemeClr>
              </a:solidFill>
              <a:latin typeface="Century Gothic"/>
              <a:cs typeface="Century Gothic"/>
            </a:endParaRPr>
          </a:p>
          <a:p>
            <a:pPr algn="ctr"/>
            <a:r>
              <a:rPr lang="en-US" dirty="0" smtClean="0">
                <a:solidFill>
                  <a:schemeClr val="tx1">
                    <a:lumMod val="85000"/>
                    <a:lumOff val="15000"/>
                  </a:schemeClr>
                </a:solidFill>
                <a:latin typeface="Century Gothic"/>
                <a:cs typeface="Century Gothic"/>
              </a:rPr>
              <a:t>Alanna Iverson: agi82@berkeley.edu</a:t>
            </a:r>
          </a:p>
          <a:p>
            <a:pPr algn="ctr"/>
            <a:r>
              <a:rPr lang="en-US" dirty="0" err="1" smtClean="0">
                <a:solidFill>
                  <a:schemeClr val="tx1">
                    <a:lumMod val="85000"/>
                    <a:lumOff val="15000"/>
                  </a:schemeClr>
                </a:solidFill>
                <a:latin typeface="Century Gothic"/>
                <a:cs typeface="Century Gothic"/>
              </a:rPr>
              <a:t>Mingyung</a:t>
            </a:r>
            <a:r>
              <a:rPr lang="en-US" dirty="0" smtClean="0">
                <a:solidFill>
                  <a:schemeClr val="tx1">
                    <a:lumMod val="85000"/>
                    <a:lumOff val="15000"/>
                  </a:schemeClr>
                </a:solidFill>
                <a:latin typeface="Century Gothic"/>
                <a:cs typeface="Century Gothic"/>
              </a:rPr>
              <a:t> Kim: </a:t>
            </a:r>
            <a:r>
              <a:rPr lang="en-US" dirty="0" err="1" smtClean="0">
                <a:solidFill>
                  <a:schemeClr val="tx1">
                    <a:lumMod val="85000"/>
                    <a:lumOff val="15000"/>
                  </a:schemeClr>
                </a:solidFill>
                <a:latin typeface="Century Gothic"/>
                <a:cs typeface="Century Gothic"/>
              </a:rPr>
              <a:t>mingyung_kim@berkeley.edu</a:t>
            </a:r>
            <a:endParaRPr lang="en-US" dirty="0" smtClean="0">
              <a:solidFill>
                <a:schemeClr val="tx1">
                  <a:lumMod val="85000"/>
                  <a:lumOff val="15000"/>
                </a:schemeClr>
              </a:solidFill>
              <a:latin typeface="Century Gothic"/>
              <a:cs typeface="Century Gothic"/>
            </a:endParaRPr>
          </a:p>
          <a:p>
            <a:pPr algn="ctr"/>
            <a:r>
              <a:rPr lang="en-US" dirty="0" err="1" smtClean="0">
                <a:solidFill>
                  <a:schemeClr val="tx1">
                    <a:lumMod val="85000"/>
                    <a:lumOff val="15000"/>
                  </a:schemeClr>
                </a:solidFill>
                <a:latin typeface="Century Gothic"/>
                <a:cs typeface="Century Gothic"/>
              </a:rPr>
              <a:t>Weiyan</a:t>
            </a:r>
            <a:r>
              <a:rPr lang="en-US" dirty="0" smtClean="0">
                <a:solidFill>
                  <a:schemeClr val="tx1">
                    <a:lumMod val="85000"/>
                    <a:lumOff val="15000"/>
                  </a:schemeClr>
                </a:solidFill>
                <a:latin typeface="Century Gothic"/>
                <a:cs typeface="Century Gothic"/>
              </a:rPr>
              <a:t> Shi: </a:t>
            </a:r>
            <a:r>
              <a:rPr lang="en-US" dirty="0" err="1" smtClean="0">
                <a:solidFill>
                  <a:schemeClr val="tx1">
                    <a:lumMod val="85000"/>
                    <a:lumOff val="15000"/>
                  </a:schemeClr>
                </a:solidFill>
                <a:latin typeface="Century Gothic"/>
                <a:cs typeface="Century Gothic"/>
              </a:rPr>
              <a:t>wyshi@berkeley.edu</a:t>
            </a:r>
            <a:endParaRPr lang="en-US" dirty="0" smtClean="0">
              <a:solidFill>
                <a:schemeClr val="tx1">
                  <a:lumMod val="85000"/>
                  <a:lumOff val="15000"/>
                </a:schemeClr>
              </a:solidFill>
              <a:latin typeface="Century Gothic"/>
              <a:cs typeface="Century Gothic"/>
            </a:endParaRPr>
          </a:p>
          <a:p>
            <a:pPr algn="ctr"/>
            <a:r>
              <a:rPr lang="en-US" dirty="0" smtClean="0">
                <a:solidFill>
                  <a:schemeClr val="tx1">
                    <a:lumMod val="85000"/>
                    <a:lumOff val="15000"/>
                  </a:schemeClr>
                </a:solidFill>
                <a:latin typeface="Century Gothic"/>
                <a:cs typeface="Century Gothic"/>
              </a:rPr>
              <a:t>Yun Zhou: yzhou277@berkeley.edu</a:t>
            </a:r>
          </a:p>
          <a:p>
            <a:pPr algn="ctr"/>
            <a:r>
              <a:rPr lang="en-US" dirty="0" smtClean="0">
                <a:solidFill>
                  <a:schemeClr val="tx1">
                    <a:lumMod val="85000"/>
                    <a:lumOff val="15000"/>
                  </a:schemeClr>
                </a:solidFill>
                <a:latin typeface="Century Gothic"/>
                <a:cs typeface="Century Gothic"/>
              </a:rPr>
              <a:t>Jiang Zhu: </a:t>
            </a:r>
            <a:r>
              <a:rPr lang="en-US" dirty="0" err="1" smtClean="0">
                <a:solidFill>
                  <a:schemeClr val="tx1">
                    <a:lumMod val="85000"/>
                    <a:lumOff val="15000"/>
                  </a:schemeClr>
                </a:solidFill>
                <a:latin typeface="Century Gothic"/>
                <a:cs typeface="Century Gothic"/>
              </a:rPr>
              <a:t>pigriver@berkeley.edu</a:t>
            </a:r>
            <a:endParaRPr lang="en-US" dirty="0" smtClean="0">
              <a:solidFill>
                <a:schemeClr val="tx1">
                  <a:lumMod val="85000"/>
                  <a:lumOff val="15000"/>
                </a:schemeClr>
              </a:solidFill>
              <a:latin typeface="Century Gothic"/>
              <a:cs typeface="Century Gothic"/>
            </a:endParaRPr>
          </a:p>
          <a:p>
            <a:pPr algn="ctr"/>
            <a:r>
              <a:rPr lang="en-US" dirty="0">
                <a:solidFill>
                  <a:schemeClr val="tx1">
                    <a:lumMod val="85000"/>
                    <a:lumOff val="15000"/>
                  </a:schemeClr>
                </a:solidFill>
                <a:latin typeface="Century Gothic"/>
                <a:cs typeface="Century Gothic"/>
              </a:rPr>
              <a:t>https://</a:t>
            </a:r>
            <a:r>
              <a:rPr lang="en-US" dirty="0" err="1">
                <a:solidFill>
                  <a:schemeClr val="tx1">
                    <a:lumMod val="85000"/>
                    <a:lumOff val="15000"/>
                  </a:schemeClr>
                </a:solidFill>
                <a:latin typeface="Century Gothic"/>
                <a:cs typeface="Century Gothic"/>
              </a:rPr>
              <a:t>github.com</a:t>
            </a:r>
            <a:r>
              <a:rPr lang="en-US" dirty="0">
                <a:solidFill>
                  <a:schemeClr val="tx1">
                    <a:lumMod val="85000"/>
                    <a:lumOff val="15000"/>
                  </a:schemeClr>
                </a:solidFill>
                <a:latin typeface="Century Gothic"/>
                <a:cs typeface="Century Gothic"/>
              </a:rPr>
              <a:t>/</a:t>
            </a:r>
            <a:r>
              <a:rPr lang="en-US" dirty="0" err="1">
                <a:solidFill>
                  <a:schemeClr val="tx1">
                    <a:lumMod val="85000"/>
                    <a:lumOff val="15000"/>
                  </a:schemeClr>
                </a:solidFill>
                <a:latin typeface="Century Gothic"/>
                <a:cs typeface="Century Gothic"/>
              </a:rPr>
              <a:t>dylandaniels</a:t>
            </a:r>
            <a:r>
              <a:rPr lang="en-US" dirty="0">
                <a:solidFill>
                  <a:schemeClr val="tx1">
                    <a:lumMod val="85000"/>
                    <a:lumOff val="15000"/>
                  </a:schemeClr>
                </a:solidFill>
                <a:latin typeface="Century Gothic"/>
                <a:cs typeface="Century Gothic"/>
              </a:rPr>
              <a:t>/twitter-</a:t>
            </a:r>
            <a:r>
              <a:rPr lang="en-US" dirty="0" err="1">
                <a:solidFill>
                  <a:schemeClr val="tx1">
                    <a:lumMod val="85000"/>
                    <a:lumOff val="15000"/>
                  </a:schemeClr>
                </a:solidFill>
                <a:latin typeface="Century Gothic"/>
                <a:cs typeface="Century Gothic"/>
              </a:rPr>
              <a:t>oscars</a:t>
            </a:r>
            <a:endParaRPr lang="en-US" dirty="0">
              <a:solidFill>
                <a:schemeClr val="tx1">
                  <a:lumMod val="85000"/>
                  <a:lumOff val="15000"/>
                </a:schemeClr>
              </a:solidFill>
              <a:latin typeface="Century Gothic"/>
              <a:cs typeface="Century Gothic"/>
            </a:endParaRPr>
          </a:p>
        </p:txBody>
      </p:sp>
      <p:sp>
        <p:nvSpPr>
          <p:cNvPr id="50" name="Text Placeholder 49"/>
          <p:cNvSpPr>
            <a:spLocks noGrp="1"/>
          </p:cNvSpPr>
          <p:nvPr>
            <p:ph type="body" sz="quarter" idx="150"/>
          </p:nvPr>
        </p:nvSpPr>
        <p:spPr>
          <a:xfrm>
            <a:off x="9864995" y="1988931"/>
            <a:ext cx="23764605" cy="1280160"/>
          </a:xfrm>
        </p:spPr>
        <p:txBody>
          <a:bodyPr>
            <a:normAutofit fontScale="70000" lnSpcReduction="20000"/>
          </a:bodyPr>
          <a:lstStyle/>
          <a:p>
            <a:r>
              <a:rPr lang="en-US" dirty="0" smtClean="0">
                <a:solidFill>
                  <a:srgbClr val="B9990F"/>
                </a:solidFill>
                <a:latin typeface="Century Gothic"/>
                <a:cs typeface="Century Gothic"/>
              </a:rPr>
              <a:t>Dylan Daniels, Alanna Iverson, </a:t>
            </a:r>
            <a:r>
              <a:rPr lang="en-US" dirty="0" err="1" smtClean="0">
                <a:solidFill>
                  <a:srgbClr val="B9990F"/>
                </a:solidFill>
                <a:latin typeface="Century Gothic"/>
                <a:cs typeface="Century Gothic"/>
              </a:rPr>
              <a:t>Mingyung</a:t>
            </a:r>
            <a:r>
              <a:rPr lang="en-US" dirty="0" smtClean="0">
                <a:solidFill>
                  <a:srgbClr val="B9990F"/>
                </a:solidFill>
                <a:latin typeface="Century Gothic"/>
                <a:cs typeface="Century Gothic"/>
              </a:rPr>
              <a:t> Kim, </a:t>
            </a:r>
            <a:r>
              <a:rPr lang="en-US" dirty="0" err="1" smtClean="0">
                <a:solidFill>
                  <a:srgbClr val="B9990F"/>
                </a:solidFill>
                <a:latin typeface="Century Gothic"/>
                <a:cs typeface="Century Gothic"/>
              </a:rPr>
              <a:t>Weiyan</a:t>
            </a:r>
            <a:r>
              <a:rPr lang="en-US" dirty="0" smtClean="0">
                <a:solidFill>
                  <a:srgbClr val="B9990F"/>
                </a:solidFill>
                <a:latin typeface="Century Gothic"/>
                <a:cs typeface="Century Gothic"/>
              </a:rPr>
              <a:t> Shi, Yun Zhou and Jiang Zhu</a:t>
            </a:r>
            <a:endParaRPr lang="en-US" dirty="0">
              <a:solidFill>
                <a:srgbClr val="B9990F"/>
              </a:solidFill>
              <a:latin typeface="Century Gothic"/>
              <a:cs typeface="Century Gothic"/>
            </a:endParaRPr>
          </a:p>
        </p:txBody>
      </p:sp>
      <p:sp>
        <p:nvSpPr>
          <p:cNvPr id="51" name="Text Placeholder 50"/>
          <p:cNvSpPr>
            <a:spLocks noGrp="1"/>
          </p:cNvSpPr>
          <p:nvPr>
            <p:ph type="body" sz="quarter" idx="184"/>
          </p:nvPr>
        </p:nvSpPr>
        <p:spPr>
          <a:xfrm>
            <a:off x="11224245" y="2965052"/>
            <a:ext cx="21421724" cy="1163782"/>
          </a:xfrm>
        </p:spPr>
        <p:txBody>
          <a:bodyPr/>
          <a:lstStyle/>
          <a:p>
            <a:r>
              <a:rPr lang="en-US" dirty="0" smtClean="0">
                <a:solidFill>
                  <a:srgbClr val="B9990F"/>
                </a:solidFill>
                <a:latin typeface="Century Gothic"/>
                <a:cs typeface="Century Gothic"/>
              </a:rPr>
              <a:t>UC Berkeley STAT 222 Master’s Capstone, Spring 2016</a:t>
            </a:r>
            <a:endParaRPr lang="en-US" dirty="0">
              <a:solidFill>
                <a:srgbClr val="B9990F"/>
              </a:solidFill>
              <a:latin typeface="Century Gothic"/>
              <a:cs typeface="Century Gothic"/>
            </a:endParaRPr>
          </a:p>
        </p:txBody>
      </p:sp>
      <p:sp>
        <p:nvSpPr>
          <p:cNvPr id="52" name="Text Placeholder 51"/>
          <p:cNvSpPr>
            <a:spLocks noGrp="1"/>
          </p:cNvSpPr>
          <p:nvPr>
            <p:ph type="body" sz="quarter" idx="185"/>
          </p:nvPr>
        </p:nvSpPr>
        <p:spPr>
          <a:xfrm>
            <a:off x="4470400" y="417443"/>
            <a:ext cx="34564557" cy="1280160"/>
          </a:xfrm>
        </p:spPr>
        <p:txBody>
          <a:bodyPr>
            <a:normAutofit fontScale="92500" lnSpcReduction="10000"/>
          </a:bodyPr>
          <a:lstStyle/>
          <a:p>
            <a:r>
              <a:rPr lang="en-US" dirty="0" smtClean="0">
                <a:solidFill>
                  <a:srgbClr val="000000"/>
                </a:solidFill>
                <a:latin typeface="Century Gothic"/>
                <a:cs typeface="Century Gothic"/>
              </a:rPr>
              <a:t>Analyzing the Sentiment and Success of the Best Picture Nominees</a:t>
            </a:r>
            <a:endParaRPr lang="en-US" dirty="0">
              <a:solidFill>
                <a:srgbClr val="000000"/>
              </a:solidFill>
              <a:latin typeface="Century Gothic"/>
              <a:cs typeface="Century Gothic"/>
            </a:endParaRPr>
          </a:p>
        </p:txBody>
      </p:sp>
      <p:sp>
        <p:nvSpPr>
          <p:cNvPr id="11" name="TextBox 10"/>
          <p:cNvSpPr txBox="1"/>
          <p:nvPr/>
        </p:nvSpPr>
        <p:spPr>
          <a:xfrm>
            <a:off x="1081935" y="20968133"/>
            <a:ext cx="8157314" cy="1815882"/>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1</a:t>
            </a:r>
            <a:r>
              <a:rPr lang="en-US" sz="2800" dirty="0" smtClean="0">
                <a:solidFill>
                  <a:schemeClr val="tx1">
                    <a:lumMod val="85000"/>
                    <a:lumOff val="15000"/>
                  </a:schemeClr>
                </a:solidFill>
                <a:latin typeface="Century Gothic"/>
                <a:cs typeface="Century Gothic"/>
              </a:rPr>
              <a:t>: Mean </a:t>
            </a:r>
            <a:r>
              <a:rPr lang="en-US" sz="2800" dirty="0">
                <a:solidFill>
                  <a:schemeClr val="tx1">
                    <a:lumMod val="85000"/>
                    <a:lumOff val="15000"/>
                  </a:schemeClr>
                </a:solidFill>
                <a:latin typeface="Century Gothic"/>
                <a:cs typeface="Century Gothic"/>
              </a:rPr>
              <a:t>and 95% confidence interval </a:t>
            </a:r>
            <a:r>
              <a:rPr lang="en-US" sz="2800" dirty="0" smtClean="0">
                <a:solidFill>
                  <a:schemeClr val="tx1">
                    <a:lumMod val="85000"/>
                    <a:lumOff val="15000"/>
                  </a:schemeClr>
                </a:solidFill>
                <a:latin typeface="Century Gothic"/>
                <a:cs typeface="Century Gothic"/>
              </a:rPr>
              <a:t>of average sentiment per movie. The large CI around Brooklyn is explained by the low number of tweets.</a:t>
            </a:r>
            <a:endParaRPr lang="en-US" sz="2800" dirty="0">
              <a:solidFill>
                <a:schemeClr val="tx1">
                  <a:lumMod val="85000"/>
                  <a:lumOff val="15000"/>
                </a:schemeClr>
              </a:solidFill>
              <a:latin typeface="Century Gothic"/>
              <a:cs typeface="Century Gothic"/>
            </a:endParaRPr>
          </a:p>
        </p:txBody>
      </p:sp>
      <p:graphicFrame>
        <p:nvGraphicFramePr>
          <p:cNvPr id="14" name="Table 13"/>
          <p:cNvGraphicFramePr>
            <a:graphicFrameLocks noGrp="1"/>
          </p:cNvGraphicFramePr>
          <p:nvPr>
            <p:extLst>
              <p:ext uri="{D42A27DB-BD31-4B8C-83A1-F6EECF244321}">
                <p14:modId xmlns:p14="http://schemas.microsoft.com/office/powerpoint/2010/main" val="1882175121"/>
              </p:ext>
            </p:extLst>
          </p:nvPr>
        </p:nvGraphicFramePr>
        <p:xfrm>
          <a:off x="12810583" y="22614456"/>
          <a:ext cx="10861296" cy="640080"/>
        </p:xfrm>
        <a:graphic>
          <a:graphicData uri="http://schemas.openxmlformats.org/drawingml/2006/table">
            <a:tbl>
              <a:tblPr firstRow="1" bandRow="1">
                <a:tableStyleId>{5C22544A-7EE6-4342-B048-85BDC9FD1C3A}</a:tableStyleId>
              </a:tblPr>
              <a:tblGrid>
                <a:gridCol w="5430648"/>
                <a:gridCol w="5430648"/>
              </a:tblGrid>
              <a:tr h="607463">
                <a:tc>
                  <a:txBody>
                    <a:bodyPr/>
                    <a:lstStyle/>
                    <a:p>
                      <a:pPr algn="ctr"/>
                      <a:r>
                        <a:rPr lang="en-US" sz="3600" dirty="0" smtClean="0">
                          <a:latin typeface="Century Gothic"/>
                          <a:cs typeface="Century Gothic"/>
                        </a:rPr>
                        <a:t>The Revenant</a:t>
                      </a:r>
                      <a:endParaRPr lang="en-US" sz="3200" dirty="0">
                        <a:latin typeface="Century Gothic"/>
                        <a:cs typeface="Century Gothic"/>
                      </a:endParaRPr>
                    </a:p>
                  </a:txBody>
                  <a:tcPr>
                    <a:lnL w="12700" cap="flat" cmpd="sng" algn="ctr">
                      <a:solidFill>
                        <a:prstClr val="black">
                          <a:lumMod val="85000"/>
                          <a:lumOff val="15000"/>
                        </a:prstClr>
                      </a:solidFill>
                      <a:prstDash val="solid"/>
                      <a:round/>
                      <a:headEnd type="none" w="med" len="med"/>
                      <a:tailEnd type="none" w="med" len="med"/>
                    </a:lnL>
                    <a:lnR w="12700" cap="flat" cmpd="sng" algn="ctr">
                      <a:solidFill>
                        <a:prstClr val="black">
                          <a:lumMod val="85000"/>
                          <a:lumOff val="15000"/>
                        </a:prstClr>
                      </a:solidFill>
                      <a:prstDash val="solid"/>
                      <a:round/>
                      <a:headEnd type="none" w="med" len="med"/>
                      <a:tailEnd type="none" w="med" len="med"/>
                    </a:lnR>
                    <a:lnT w="12700" cap="flat" cmpd="sng" algn="ctr">
                      <a:solidFill>
                        <a:prstClr val="black">
                          <a:lumMod val="85000"/>
                          <a:lumOff val="15000"/>
                        </a:prstClr>
                      </a:solidFill>
                      <a:prstDash val="solid"/>
                      <a:round/>
                      <a:headEnd type="none" w="med" len="med"/>
                      <a:tailEnd type="none" w="med" len="med"/>
                    </a:lnT>
                    <a:lnB w="12700" cap="flat" cmpd="sng" algn="ctr">
                      <a:solidFill>
                        <a:prstClr val="black">
                          <a:lumMod val="85000"/>
                          <a:lumOff val="15000"/>
                        </a:prst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sz="3600" dirty="0" smtClean="0">
                          <a:latin typeface="Century Gothic"/>
                          <a:cs typeface="Century Gothic"/>
                        </a:rPr>
                        <a:t>Spotlight</a:t>
                      </a:r>
                      <a:endParaRPr lang="en-US" sz="3200" dirty="0">
                        <a:latin typeface="Century Gothic"/>
                        <a:cs typeface="Century Gothic"/>
                      </a:endParaRPr>
                    </a:p>
                  </a:txBody>
                  <a:tcPr>
                    <a:lnL w="12700" cap="flat" cmpd="sng" algn="ctr">
                      <a:solidFill>
                        <a:prstClr val="black">
                          <a:lumMod val="85000"/>
                          <a:lumOff val="15000"/>
                        </a:prstClr>
                      </a:solidFill>
                      <a:prstDash val="solid"/>
                      <a:round/>
                      <a:headEnd type="none" w="med" len="med"/>
                      <a:tailEnd type="none" w="med" len="med"/>
                    </a:lnL>
                    <a:lnR w="12700" cap="flat" cmpd="sng" algn="ctr">
                      <a:solidFill>
                        <a:prstClr val="black">
                          <a:lumMod val="85000"/>
                          <a:lumOff val="15000"/>
                        </a:prstClr>
                      </a:solidFill>
                      <a:prstDash val="solid"/>
                      <a:round/>
                      <a:headEnd type="none" w="med" len="med"/>
                      <a:tailEnd type="none" w="med" len="med"/>
                    </a:lnR>
                    <a:lnT w="12700" cap="flat" cmpd="sng" algn="ctr">
                      <a:solidFill>
                        <a:prstClr val="black">
                          <a:lumMod val="85000"/>
                          <a:lumOff val="15000"/>
                        </a:prstClr>
                      </a:solidFill>
                      <a:prstDash val="solid"/>
                      <a:round/>
                      <a:headEnd type="none" w="med" len="med"/>
                      <a:tailEnd type="none" w="med" len="med"/>
                    </a:lnT>
                    <a:lnB w="12700" cap="flat" cmpd="sng" algn="ctr">
                      <a:solidFill>
                        <a:prstClr val="black">
                          <a:lumMod val="85000"/>
                          <a:lumOff val="15000"/>
                        </a:prst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0473715"/>
              </p:ext>
            </p:extLst>
          </p:nvPr>
        </p:nvGraphicFramePr>
        <p:xfrm>
          <a:off x="12810583" y="23255785"/>
          <a:ext cx="10861296" cy="6392067"/>
        </p:xfrm>
        <a:graphic>
          <a:graphicData uri="http://schemas.openxmlformats.org/drawingml/2006/table">
            <a:tbl>
              <a:tblPr firstRow="1" bandRow="1">
                <a:tableStyleId>{FABFCF23-3B69-468F-B69F-88F6DE6A72F2}</a:tableStyleId>
              </a:tblPr>
              <a:tblGrid>
                <a:gridCol w="2715324"/>
                <a:gridCol w="2715324"/>
                <a:gridCol w="2715324"/>
                <a:gridCol w="2715324"/>
              </a:tblGrid>
              <a:tr h="581097">
                <a:tc>
                  <a:txBody>
                    <a:bodyPr/>
                    <a:lstStyle/>
                    <a:p>
                      <a:pPr algn="ctr"/>
                      <a:r>
                        <a:rPr lang="en-US" sz="3200" b="1" dirty="0" smtClean="0">
                          <a:solidFill>
                            <a:schemeClr val="tx1">
                              <a:lumMod val="85000"/>
                              <a:lumOff val="15000"/>
                            </a:schemeClr>
                          </a:solidFill>
                          <a:latin typeface="Century Gothic"/>
                          <a:cs typeface="Century Gothic"/>
                        </a:rPr>
                        <a:t>Positive</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chemeClr val="tx1">
                              <a:lumMod val="85000"/>
                              <a:lumOff val="15000"/>
                            </a:schemeClr>
                          </a:solidFill>
                          <a:latin typeface="Century Gothic"/>
                          <a:cs typeface="Century Gothic"/>
                        </a:rPr>
                        <a:t>Negative</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chemeClr val="accent4">
                              <a:lumMod val="50000"/>
                            </a:schemeClr>
                          </a:solidFill>
                          <a:latin typeface="Century Gothic"/>
                          <a:cs typeface="Century Gothic"/>
                        </a:rPr>
                        <a:t>Positive </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rgbClr val="7F6000"/>
                          </a:solidFill>
                          <a:latin typeface="Century Gothic"/>
                          <a:cs typeface="Century Gothic"/>
                        </a:rPr>
                        <a:t>Negative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actor</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difficult</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accent4">
                              <a:lumMod val="50000"/>
                            </a:schemeClr>
                          </a:solidFill>
                          <a:latin typeface="Century Gothic"/>
                          <a:cs typeface="Century Gothic"/>
                        </a:rPr>
                        <a:t>cast</a:t>
                      </a:r>
                      <a:endParaRPr lang="en-US" sz="2800" b="1"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people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wins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films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outstanding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ordinary</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male</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put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motion</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explains</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leading</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err="1" smtClean="0">
                          <a:solidFill>
                            <a:schemeClr val="tx1">
                              <a:lumMod val="85000"/>
                              <a:lumOff val="15000"/>
                            </a:schemeClr>
                          </a:solidFill>
                          <a:latin typeface="Century Gothic"/>
                          <a:cs typeface="Century Gothic"/>
                        </a:rPr>
                        <a:t>leo</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sag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speaks</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best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saw</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award</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courage</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congrats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long</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receives</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empowering</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win</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err="1" smtClean="0">
                          <a:solidFill>
                            <a:schemeClr val="tx1">
                              <a:lumMod val="85000"/>
                              <a:lumOff val="15000"/>
                            </a:schemeClr>
                          </a:solidFill>
                          <a:latin typeface="Century Gothic"/>
                          <a:cs typeface="Century Gothic"/>
                        </a:rPr>
                        <a:t>oscar</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best</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years</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great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mad</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wins</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movie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saw</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never</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winning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behind</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good</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crazy</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accent4">
                              <a:lumMod val="50000"/>
                            </a:schemeClr>
                          </a:solidFill>
                          <a:latin typeface="Century Gothic"/>
                          <a:cs typeface="Century Gothic"/>
                        </a:rPr>
                        <a:t>ensemble</a:t>
                      </a:r>
                      <a:endParaRPr lang="en-US" sz="2800" b="1"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film</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17" name="TextBox 16"/>
          <p:cNvSpPr txBox="1"/>
          <p:nvPr/>
        </p:nvSpPr>
        <p:spPr>
          <a:xfrm>
            <a:off x="12810583" y="29925724"/>
            <a:ext cx="10861296"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Table 1: </a:t>
            </a:r>
            <a:r>
              <a:rPr lang="en-US" sz="2800" dirty="0">
                <a:solidFill>
                  <a:schemeClr val="tx1">
                    <a:lumMod val="85000"/>
                    <a:lumOff val="15000"/>
                  </a:schemeClr>
                </a:solidFill>
                <a:latin typeface="Century Gothic"/>
                <a:cs typeface="Century Gothic"/>
              </a:rPr>
              <a:t>T</a:t>
            </a:r>
            <a:r>
              <a:rPr lang="en-US" sz="2800" dirty="0" smtClean="0">
                <a:solidFill>
                  <a:schemeClr val="tx1">
                    <a:lumMod val="85000"/>
                    <a:lumOff val="15000"/>
                  </a:schemeClr>
                </a:solidFill>
                <a:latin typeface="Century Gothic"/>
                <a:cs typeface="Century Gothic"/>
              </a:rPr>
              <a:t>op 10 frequent words in both positive and negative tweets</a:t>
            </a:r>
            <a:r>
              <a:rPr lang="en-US" sz="2800" dirty="0">
                <a:solidFill>
                  <a:schemeClr val="tx1">
                    <a:lumMod val="85000"/>
                    <a:lumOff val="15000"/>
                  </a:schemeClr>
                </a:solidFill>
                <a:latin typeface="Century Gothic"/>
                <a:cs typeface="Century Gothic"/>
              </a:rPr>
              <a:t>.</a:t>
            </a:r>
          </a:p>
        </p:txBody>
      </p:sp>
      <p:sp>
        <p:nvSpPr>
          <p:cNvPr id="54" name="TextBox 53"/>
          <p:cNvSpPr txBox="1"/>
          <p:nvPr/>
        </p:nvSpPr>
        <p:spPr>
          <a:xfrm>
            <a:off x="17771073" y="20636393"/>
            <a:ext cx="10058400"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3:</a:t>
            </a:r>
            <a:r>
              <a:rPr lang="en-US" sz="2800" dirty="0" smtClean="0">
                <a:solidFill>
                  <a:schemeClr val="tx1">
                    <a:lumMod val="85000"/>
                    <a:lumOff val="15000"/>
                  </a:schemeClr>
                </a:solidFill>
                <a:latin typeface="Century Gothic"/>
                <a:cs typeface="Century Gothic"/>
              </a:rPr>
              <a:t> Spotlight </a:t>
            </a:r>
            <a:r>
              <a:rPr lang="en-US" sz="2800" dirty="0">
                <a:solidFill>
                  <a:schemeClr val="tx1">
                    <a:lumMod val="85000"/>
                    <a:lumOff val="15000"/>
                  </a:schemeClr>
                </a:solidFill>
                <a:latin typeface="Century Gothic"/>
                <a:cs typeface="Century Gothic"/>
              </a:rPr>
              <a:t>had the highest percentage of positive tweets, while The Revenant had the second lowest. </a:t>
            </a:r>
            <a:endParaRPr lang="en-US" sz="2800" b="1" dirty="0">
              <a:solidFill>
                <a:schemeClr val="tx1">
                  <a:lumMod val="85000"/>
                  <a:lumOff val="15000"/>
                </a:schemeClr>
              </a:solidFill>
              <a:latin typeface="Century Gothic"/>
              <a:cs typeface="Century Gothic"/>
            </a:endParaRPr>
          </a:p>
        </p:txBody>
      </p:sp>
      <p:sp>
        <p:nvSpPr>
          <p:cNvPr id="18" name="TextBox 17"/>
          <p:cNvSpPr txBox="1"/>
          <p:nvPr/>
        </p:nvSpPr>
        <p:spPr>
          <a:xfrm>
            <a:off x="29295231" y="19882349"/>
            <a:ext cx="6605351" cy="1384995"/>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5:</a:t>
            </a:r>
            <a:r>
              <a:rPr lang="en-US" sz="2800" dirty="0" smtClean="0">
                <a:solidFill>
                  <a:schemeClr val="tx1">
                    <a:lumMod val="85000"/>
                    <a:lumOff val="15000"/>
                  </a:schemeClr>
                </a:solidFill>
                <a:latin typeface="Century Gothic"/>
                <a:cs typeface="Century Gothic"/>
              </a:rPr>
              <a:t> Positive association between number of tweets and box office success per movie.</a:t>
            </a:r>
            <a:endParaRPr lang="en-US" sz="2800" b="1" dirty="0">
              <a:solidFill>
                <a:schemeClr val="tx1">
                  <a:lumMod val="85000"/>
                  <a:lumOff val="15000"/>
                </a:schemeClr>
              </a:solidFill>
              <a:latin typeface="Century Gothic"/>
              <a:cs typeface="Century Gothic"/>
            </a:endParaRPr>
          </a:p>
        </p:txBody>
      </p:sp>
      <p:sp>
        <p:nvSpPr>
          <p:cNvPr id="53" name="TextBox 52"/>
          <p:cNvSpPr txBox="1"/>
          <p:nvPr/>
        </p:nvSpPr>
        <p:spPr>
          <a:xfrm>
            <a:off x="36419433" y="19867838"/>
            <a:ext cx="6663454" cy="1384995"/>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6:</a:t>
            </a:r>
            <a:r>
              <a:rPr lang="en-US" sz="2800" dirty="0" smtClean="0">
                <a:solidFill>
                  <a:schemeClr val="tx1">
                    <a:lumMod val="85000"/>
                    <a:lumOff val="15000"/>
                  </a:schemeClr>
                </a:solidFill>
                <a:latin typeface="Century Gothic"/>
                <a:cs typeface="Century Gothic"/>
              </a:rPr>
              <a:t> More critically acclaimed movies are mentioned less frequently on Twitter.</a:t>
            </a:r>
            <a:endParaRPr lang="en-US" sz="2800" b="1" dirty="0">
              <a:solidFill>
                <a:schemeClr val="tx1">
                  <a:lumMod val="85000"/>
                  <a:lumOff val="15000"/>
                </a:schemeClr>
              </a:solidFill>
              <a:latin typeface="Century Gothic"/>
              <a:cs typeface="Century Gothic"/>
            </a:endParaRPr>
          </a:p>
        </p:txBody>
      </p:sp>
      <p:sp>
        <p:nvSpPr>
          <p:cNvPr id="55" name="TextBox 54"/>
          <p:cNvSpPr txBox="1"/>
          <p:nvPr/>
        </p:nvSpPr>
        <p:spPr>
          <a:xfrm>
            <a:off x="32850546" y="26026466"/>
            <a:ext cx="7045345"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7:</a:t>
            </a:r>
            <a:r>
              <a:rPr lang="en-US" sz="2800" dirty="0" smtClean="0">
                <a:solidFill>
                  <a:schemeClr val="tx1">
                    <a:lumMod val="85000"/>
                    <a:lumOff val="15000"/>
                  </a:schemeClr>
                </a:solidFill>
                <a:latin typeface="Century Gothic"/>
                <a:cs typeface="Century Gothic"/>
              </a:rPr>
              <a:t> The most talked about movies are not always the most well-liked.</a:t>
            </a:r>
            <a:endParaRPr lang="en-US" sz="2800" b="1" dirty="0">
              <a:solidFill>
                <a:schemeClr val="tx1">
                  <a:lumMod val="85000"/>
                  <a:lumOff val="15000"/>
                </a:schemeClr>
              </a:solidFill>
              <a:latin typeface="Century Gothic"/>
              <a:cs typeface="Century Gothic"/>
            </a:endParaRPr>
          </a:p>
        </p:txBody>
      </p:sp>
      <p:sp>
        <p:nvSpPr>
          <p:cNvPr id="57" name="TextBox 56"/>
          <p:cNvSpPr txBox="1"/>
          <p:nvPr/>
        </p:nvSpPr>
        <p:spPr>
          <a:xfrm>
            <a:off x="9864995" y="19882349"/>
            <a:ext cx="6835141"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2:</a:t>
            </a:r>
            <a:r>
              <a:rPr lang="en-US" sz="2800" dirty="0" smtClean="0">
                <a:solidFill>
                  <a:schemeClr val="tx1">
                    <a:lumMod val="85000"/>
                    <a:lumOff val="15000"/>
                  </a:schemeClr>
                </a:solidFill>
                <a:latin typeface="Century Gothic"/>
                <a:cs typeface="Century Gothic"/>
              </a:rPr>
              <a:t> Moviegoers and critics tend to agree.</a:t>
            </a:r>
            <a:endParaRPr lang="en-US" sz="2800" b="1" dirty="0">
              <a:solidFill>
                <a:schemeClr val="tx1">
                  <a:lumMod val="85000"/>
                  <a:lumOff val="15000"/>
                </a:schemeClr>
              </a:solidFill>
              <a:latin typeface="Century Gothic"/>
              <a:cs typeface="Century Gothic"/>
            </a:endParaRPr>
          </a:p>
        </p:txBody>
      </p:sp>
      <p:sp>
        <p:nvSpPr>
          <p:cNvPr id="58" name="TextBox 57"/>
          <p:cNvSpPr txBox="1"/>
          <p:nvPr/>
        </p:nvSpPr>
        <p:spPr>
          <a:xfrm>
            <a:off x="1634988" y="29453524"/>
            <a:ext cx="6523657"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4:</a:t>
            </a:r>
            <a:r>
              <a:rPr lang="en-US" sz="2800" dirty="0" smtClean="0">
                <a:solidFill>
                  <a:schemeClr val="tx1">
                    <a:lumMod val="85000"/>
                    <a:lumOff val="15000"/>
                  </a:schemeClr>
                </a:solidFill>
                <a:latin typeface="Century Gothic"/>
                <a:cs typeface="Century Gothic"/>
              </a:rPr>
              <a:t> Positive sentiment does not guarantee box office success.</a:t>
            </a:r>
            <a:endParaRPr lang="en-US" sz="2800" b="1" dirty="0">
              <a:solidFill>
                <a:schemeClr val="tx1">
                  <a:lumMod val="85000"/>
                  <a:lumOff val="15000"/>
                </a:schemeClr>
              </a:solidFill>
              <a:latin typeface="Century Gothic"/>
              <a:cs typeface="Century Gothic"/>
            </a:endParaRPr>
          </a:p>
        </p:txBody>
      </p:sp>
      <p:pic>
        <p:nvPicPr>
          <p:cNvPr id="21" name="Picture 20" descr="87th.jpg"/>
          <p:cNvPicPr>
            <a:picLocks noChangeAspect="1"/>
          </p:cNvPicPr>
          <p:nvPr/>
        </p:nvPicPr>
        <p:blipFill rotWithShape="1">
          <a:blip r:embed="rId5">
            <a:extLst>
              <a:ext uri="{28A0092B-C50C-407E-A947-70E740481C1C}">
                <a14:useLocalDpi xmlns:a14="http://schemas.microsoft.com/office/drawing/2010/main" val="0"/>
              </a:ext>
            </a:extLst>
          </a:blip>
          <a:srcRect l="15458" t="30873" r="13501" b="33533"/>
          <a:stretch/>
        </p:blipFill>
        <p:spPr>
          <a:xfrm>
            <a:off x="1014330" y="1850003"/>
            <a:ext cx="8850665" cy="2494363"/>
          </a:xfrm>
          <a:prstGeom prst="rect">
            <a:avLst/>
          </a:prstGeom>
        </p:spPr>
      </p:pic>
      <p:pic>
        <p:nvPicPr>
          <p:cNvPr id="60" name="Picture 59" descr="https://lh4.googleusercontent.com/TRlTikuQk-fakXhqs69hvS8f1lgEJCdjGBhmTkA0tIENCaHrlG7A01r5n4P_Jg7v5MkGIKIaTGR9YXPSN2bmmyCRNbFA-v8c4jx-LcBCNHROoyrI-qO1hea0pb9B8ZZyy-tW9zNNqCc"/>
          <p:cNvPicPr/>
          <p:nvPr/>
        </p:nvPicPr>
        <p:blipFill>
          <a:blip r:embed="rId6">
            <a:extLst>
              <a:ext uri="{28A0092B-C50C-407E-A947-70E740481C1C}">
                <a14:useLocalDpi xmlns:a14="http://schemas.microsoft.com/office/drawing/2010/main" val="0"/>
              </a:ext>
            </a:extLst>
          </a:blip>
          <a:srcRect/>
          <a:stretch>
            <a:fillRect/>
          </a:stretch>
        </p:blipFill>
        <p:spPr bwMode="auto">
          <a:xfrm>
            <a:off x="9520285" y="21808803"/>
            <a:ext cx="2638313" cy="3640860"/>
          </a:xfrm>
          <a:prstGeom prst="rect">
            <a:avLst/>
          </a:prstGeom>
          <a:noFill/>
          <a:ln>
            <a:noFill/>
          </a:ln>
        </p:spPr>
      </p:pic>
      <p:pic>
        <p:nvPicPr>
          <p:cNvPr id="35" name="Picture 34" descr="Twitter-Firehos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54809" y="6560016"/>
            <a:ext cx="5245327" cy="3629766"/>
          </a:xfrm>
          <a:prstGeom prst="rect">
            <a:avLst/>
          </a:prstGeom>
        </p:spPr>
      </p:pic>
      <p:sp>
        <p:nvSpPr>
          <p:cNvPr id="64" name="Text Placeholder 39"/>
          <p:cNvSpPr>
            <a:spLocks noGrp="1"/>
          </p:cNvSpPr>
          <p:nvPr>
            <p:ph type="body" sz="quarter" idx="22"/>
          </p:nvPr>
        </p:nvSpPr>
        <p:spPr>
          <a:xfrm>
            <a:off x="8415722" y="13781019"/>
            <a:ext cx="12128746" cy="754045"/>
          </a:xfrm>
        </p:spPr>
        <p:txBody>
          <a:bodyPr/>
          <a:lstStyle/>
          <a:p>
            <a:r>
              <a:rPr lang="en-US" dirty="0" smtClean="0">
                <a:solidFill>
                  <a:srgbClr val="B9990F"/>
                </a:solidFill>
                <a:latin typeface="Century Gothic"/>
                <a:cs typeface="Century Gothic"/>
              </a:rPr>
              <a:t>SENTIMENT AND SUCCESS</a:t>
            </a:r>
            <a:endParaRPr lang="en-US" dirty="0">
              <a:solidFill>
                <a:srgbClr val="B9990F"/>
              </a:solidFill>
              <a:latin typeface="Century Gothic"/>
              <a:cs typeface="Century Gothic"/>
            </a:endParaRPr>
          </a:p>
        </p:txBody>
      </p:sp>
      <p:pic>
        <p:nvPicPr>
          <p:cNvPr id="65" name="Picture 64"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14904" t="8922" r="64026" b="59887"/>
          <a:stretch/>
        </p:blipFill>
        <p:spPr>
          <a:xfrm>
            <a:off x="9081165" y="25779872"/>
            <a:ext cx="3364894" cy="2447847"/>
          </a:xfrm>
          <a:prstGeom prst="rect">
            <a:avLst/>
          </a:prstGeom>
        </p:spPr>
      </p:pic>
      <p:pic>
        <p:nvPicPr>
          <p:cNvPr id="66" name="Picture 65"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64145" t="8922" r="14588" b="56033"/>
          <a:stretch/>
        </p:blipFill>
        <p:spPr>
          <a:xfrm>
            <a:off x="9172533" y="28433950"/>
            <a:ext cx="3304204" cy="2675676"/>
          </a:xfrm>
          <a:prstGeom prst="rect">
            <a:avLst/>
          </a:prstGeom>
        </p:spPr>
      </p:pic>
      <p:pic>
        <p:nvPicPr>
          <p:cNvPr id="67" name="Picture 66"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12773" t="53496" r="63080" b="5086"/>
          <a:stretch/>
        </p:blipFill>
        <p:spPr>
          <a:xfrm>
            <a:off x="24331121" y="25583599"/>
            <a:ext cx="2862275" cy="2412515"/>
          </a:xfrm>
          <a:prstGeom prst="rect">
            <a:avLst/>
          </a:prstGeom>
        </p:spPr>
      </p:pic>
      <p:pic>
        <p:nvPicPr>
          <p:cNvPr id="68" name="Picture 67"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62014" t="51983" r="13405" b="3285"/>
          <a:stretch/>
        </p:blipFill>
        <p:spPr>
          <a:xfrm>
            <a:off x="24364756" y="28376278"/>
            <a:ext cx="2743201" cy="2453124"/>
          </a:xfrm>
          <a:prstGeom prst="rect">
            <a:avLst/>
          </a:prstGeom>
        </p:spPr>
      </p:pic>
      <p:pic>
        <p:nvPicPr>
          <p:cNvPr id="69" name="Picture 68" descr="https://lh5.googleusercontent.com/NWVtZ1zy08FEdW0LlaxbuaQbULPB_4WC6PJe_JzM2wQwBObzBirirYOgIPyM2vKBStiMfNzj2E-XxS56Acra3xdPdnfm_OKadgFOCa8SlMDvguL0wfw53YQR7CeKtGenpMo7CUgKD90"/>
          <p:cNvPicPr/>
          <p:nvPr/>
        </p:nvPicPr>
        <p:blipFill>
          <a:blip r:embed="rId9">
            <a:extLst>
              <a:ext uri="{28A0092B-C50C-407E-A947-70E740481C1C}">
                <a14:useLocalDpi xmlns:a14="http://schemas.microsoft.com/office/drawing/2010/main" val="0"/>
              </a:ext>
            </a:extLst>
          </a:blip>
          <a:srcRect/>
          <a:stretch>
            <a:fillRect/>
          </a:stretch>
        </p:blipFill>
        <p:spPr bwMode="auto">
          <a:xfrm>
            <a:off x="24485058" y="21789561"/>
            <a:ext cx="2462525" cy="3640860"/>
          </a:xfrm>
          <a:prstGeom prst="rect">
            <a:avLst/>
          </a:prstGeom>
          <a:noFill/>
          <a:ln>
            <a:noFill/>
          </a:ln>
        </p:spPr>
      </p:pic>
      <p:sp>
        <p:nvSpPr>
          <p:cNvPr id="71" name="Text Placeholder 42"/>
          <p:cNvSpPr>
            <a:spLocks noGrp="1"/>
          </p:cNvSpPr>
          <p:nvPr>
            <p:ph type="body" sz="quarter" idx="25"/>
          </p:nvPr>
        </p:nvSpPr>
        <p:spPr>
          <a:xfrm>
            <a:off x="31318795" y="13874715"/>
            <a:ext cx="10201275" cy="754045"/>
          </a:xfrm>
        </p:spPr>
        <p:txBody>
          <a:bodyPr/>
          <a:lstStyle/>
          <a:p>
            <a:r>
              <a:rPr lang="en-US" dirty="0" smtClean="0">
                <a:solidFill>
                  <a:srgbClr val="B9990F"/>
                </a:solidFill>
                <a:latin typeface="Century Gothic"/>
                <a:cs typeface="Century Gothic"/>
              </a:rPr>
              <a:t>POPULARITY AND SUCCESS</a:t>
            </a:r>
            <a:endParaRPr lang="en-US" dirty="0">
              <a:solidFill>
                <a:srgbClr val="B9990F"/>
              </a:solidFill>
              <a:latin typeface="Century Gothic"/>
              <a:cs typeface="Century Gothic"/>
            </a:endParaRPr>
          </a:p>
        </p:txBody>
      </p:sp>
      <p:pic>
        <p:nvPicPr>
          <p:cNvPr id="73" name="Picture 72" descr="bom_logo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095700" y="22985053"/>
            <a:ext cx="3111500" cy="711200"/>
          </a:xfrm>
          <a:prstGeom prst="rect">
            <a:avLst/>
          </a:prstGeom>
        </p:spPr>
      </p:pic>
      <p:cxnSp>
        <p:nvCxnSpPr>
          <p:cNvPr id="79" name="Straight Connector 78"/>
          <p:cNvCxnSpPr/>
          <p:nvPr/>
        </p:nvCxnSpPr>
        <p:spPr>
          <a:xfrm>
            <a:off x="12810583" y="23825200"/>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endCxn id="15" idx="2"/>
          </p:cNvCxnSpPr>
          <p:nvPr/>
        </p:nvCxnSpPr>
        <p:spPr>
          <a:xfrm>
            <a:off x="18237197" y="23255785"/>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23667845" y="23254536"/>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2810583" y="23254536"/>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2810583" y="23255785"/>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2814617" y="29646603"/>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2814617" y="22614456"/>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3671879"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8231647"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2799900"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pic>
        <p:nvPicPr>
          <p:cNvPr id="91" name="Picture 90" descr="rotten_tomat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935839" y="22614456"/>
            <a:ext cx="2329063" cy="2329063"/>
          </a:xfrm>
          <a:prstGeom prst="rect">
            <a:avLst/>
          </a:prstGeom>
        </p:spPr>
      </p:pic>
      <p:pic>
        <p:nvPicPr>
          <p:cNvPr id="92" name="Picture 91" descr="twitter_2.jpg"/>
          <p:cNvPicPr>
            <a:picLocks noChangeAspect="1"/>
          </p:cNvPicPr>
          <p:nvPr/>
        </p:nvPicPr>
        <p:blipFill rotWithShape="1">
          <a:blip r:embed="rId12">
            <a:extLst>
              <a:ext uri="{28A0092B-C50C-407E-A947-70E740481C1C}">
                <a14:useLocalDpi xmlns:a14="http://schemas.microsoft.com/office/drawing/2010/main" val="0"/>
              </a:ext>
            </a:extLst>
          </a:blip>
          <a:srcRect l="1852" t="27288" r="662" b="28803"/>
          <a:stretch/>
        </p:blipFill>
        <p:spPr>
          <a:xfrm>
            <a:off x="29108696" y="23629323"/>
            <a:ext cx="3317144" cy="837739"/>
          </a:xfrm>
          <a:prstGeom prst="rect">
            <a:avLst/>
          </a:prstGeom>
        </p:spPr>
      </p:pic>
      <p:pic>
        <p:nvPicPr>
          <p:cNvPr id="93" name="Picture 92" descr="rottenTomatoesVsSentimentWithBoxOfficeDot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70073" y="14688278"/>
            <a:ext cx="8001000" cy="4572000"/>
          </a:xfrm>
          <a:prstGeom prst="rect">
            <a:avLst/>
          </a:prstGeom>
        </p:spPr>
      </p:pic>
      <p:pic>
        <p:nvPicPr>
          <p:cNvPr id="95" name="Picture 94" descr="sentiment_plot2.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7771073" y="14688278"/>
            <a:ext cx="10058400" cy="5859241"/>
          </a:xfrm>
          <a:prstGeom prst="rect">
            <a:avLst/>
          </a:prstGeom>
        </p:spPr>
      </p:pic>
      <p:pic>
        <p:nvPicPr>
          <p:cNvPr id="96" name="Picture 95" descr="sentimentVsBoxOffic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9094" y="23728389"/>
            <a:ext cx="8229600" cy="5486400"/>
          </a:xfrm>
          <a:prstGeom prst="rect">
            <a:avLst/>
          </a:prstGeom>
        </p:spPr>
      </p:pic>
      <p:pic>
        <p:nvPicPr>
          <p:cNvPr id="97" name="Picture 96" descr="Sentiment.data.example.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062998" y="6992815"/>
            <a:ext cx="5943600" cy="4887358"/>
          </a:xfrm>
          <a:prstGeom prst="rect">
            <a:avLst/>
          </a:prstGeom>
        </p:spPr>
      </p:pic>
      <p:pic>
        <p:nvPicPr>
          <p:cNvPr id="98" name="Picture 97" descr="boxOfficeVsTweet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987718" y="15019335"/>
            <a:ext cx="6912864" cy="4608576"/>
          </a:xfrm>
          <a:prstGeom prst="rect">
            <a:avLst/>
          </a:prstGeom>
        </p:spPr>
      </p:pic>
      <p:pic>
        <p:nvPicPr>
          <p:cNvPr id="99" name="Picture 98" descr="rtVsTweets.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170023" y="15019335"/>
            <a:ext cx="6912864" cy="4608576"/>
          </a:xfrm>
          <a:prstGeom prst="rect">
            <a:avLst/>
          </a:prstGeom>
        </p:spPr>
      </p:pic>
      <p:pic>
        <p:nvPicPr>
          <p:cNvPr id="100" name="Picture 99" descr="sentimentVsTweets.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713591" y="21390642"/>
            <a:ext cx="6912864" cy="4608576"/>
          </a:xfrm>
          <a:prstGeom prst="rect">
            <a:avLst/>
          </a:prstGeom>
        </p:spPr>
      </p:pic>
      <p:cxnSp>
        <p:nvCxnSpPr>
          <p:cNvPr id="101" name="Straight Arrow Connector 100"/>
          <p:cNvCxnSpPr/>
          <p:nvPr/>
        </p:nvCxnSpPr>
        <p:spPr>
          <a:xfrm flipV="1">
            <a:off x="13902267" y="15993533"/>
            <a:ext cx="1066800" cy="893234"/>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4470400" y="25837599"/>
            <a:ext cx="1998133" cy="874734"/>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30805120" y="16652240"/>
            <a:ext cx="1076960" cy="939800"/>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29540200" y="18679160"/>
            <a:ext cx="6309360" cy="10160"/>
          </a:xfrm>
          <a:prstGeom prst="line">
            <a:avLst/>
          </a:prstGeom>
          <a:ln>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3792835" y="18462704"/>
            <a:ext cx="2100755" cy="215444"/>
          </a:xfrm>
          <a:prstGeom prst="rect">
            <a:avLst/>
          </a:prstGeom>
          <a:noFill/>
        </p:spPr>
        <p:txBody>
          <a:bodyPr wrap="none" rtlCol="0">
            <a:spAutoFit/>
          </a:bodyPr>
          <a:lstStyle/>
          <a:p>
            <a:r>
              <a:rPr lang="en-US" sz="800" dirty="0" smtClean="0">
                <a:solidFill>
                  <a:schemeClr val="tx1">
                    <a:lumMod val="85000"/>
                    <a:lumOff val="15000"/>
                  </a:schemeClr>
                </a:solidFill>
                <a:latin typeface="Century Gothic"/>
                <a:cs typeface="Century Gothic"/>
              </a:rPr>
              <a:t>Last Year’s Winner’s (Birdman) Earnings</a:t>
            </a:r>
            <a:endParaRPr lang="en-US" sz="800" dirty="0">
              <a:solidFill>
                <a:schemeClr val="tx1">
                  <a:lumMod val="85000"/>
                  <a:lumOff val="15000"/>
                </a:schemeClr>
              </a:solidFill>
              <a:latin typeface="Century Gothic"/>
              <a:cs typeface="Century Gothic"/>
            </a:endParaRPr>
          </a:p>
        </p:txBody>
      </p:sp>
      <p:cxnSp>
        <p:nvCxnSpPr>
          <p:cNvPr id="106" name="Straight Arrow Connector 105"/>
          <p:cNvCxnSpPr/>
          <p:nvPr/>
        </p:nvCxnSpPr>
        <p:spPr>
          <a:xfrm>
            <a:off x="39935839" y="17292320"/>
            <a:ext cx="1467177" cy="1046480"/>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6611205" y="16957887"/>
            <a:ext cx="6428232" cy="0"/>
          </a:xfrm>
          <a:prstGeom prst="line">
            <a:avLst/>
          </a:prstGeom>
          <a:ln>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41154402" y="16716487"/>
            <a:ext cx="1969910" cy="215444"/>
          </a:xfrm>
          <a:prstGeom prst="rect">
            <a:avLst/>
          </a:prstGeom>
          <a:noFill/>
        </p:spPr>
        <p:txBody>
          <a:bodyPr wrap="none" rtlCol="0">
            <a:spAutoFit/>
          </a:bodyPr>
          <a:lstStyle/>
          <a:p>
            <a:r>
              <a:rPr lang="en-US" sz="800" dirty="0" smtClean="0">
                <a:solidFill>
                  <a:schemeClr val="tx1">
                    <a:lumMod val="85000"/>
                    <a:lumOff val="15000"/>
                  </a:schemeClr>
                </a:solidFill>
                <a:latin typeface="Century Gothic"/>
                <a:cs typeface="Century Gothic"/>
              </a:rPr>
              <a:t>Last Year’s Winner’s (Birdman) Score</a:t>
            </a:r>
            <a:endParaRPr lang="en-US" sz="800" dirty="0">
              <a:solidFill>
                <a:schemeClr val="tx1">
                  <a:lumMod val="85000"/>
                  <a:lumOff val="15000"/>
                </a:schemeClr>
              </a:solidFill>
              <a:latin typeface="Century Gothic"/>
              <a:cs typeface="Century Gothic"/>
            </a:endParaRPr>
          </a:p>
        </p:txBody>
      </p:sp>
      <p:cxnSp>
        <p:nvCxnSpPr>
          <p:cNvPr id="109" name="Straight Arrow Connector 108"/>
          <p:cNvCxnSpPr/>
          <p:nvPr/>
        </p:nvCxnSpPr>
        <p:spPr>
          <a:xfrm>
            <a:off x="35900582" y="24384000"/>
            <a:ext cx="1356138" cy="302663"/>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pic>
        <p:nvPicPr>
          <p:cNvPr id="4" name="Picture 3" descr="Rplot03.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69094" y="14678975"/>
            <a:ext cx="8229600" cy="6086870"/>
          </a:xfrm>
          <a:prstGeom prst="rect">
            <a:avLst/>
          </a:prstGeom>
        </p:spPr>
      </p:pic>
      <p:sp>
        <p:nvSpPr>
          <p:cNvPr id="2" name="Rectangle 1"/>
          <p:cNvSpPr/>
          <p:nvPr/>
        </p:nvSpPr>
        <p:spPr>
          <a:xfrm>
            <a:off x="24148819" y="21667468"/>
            <a:ext cx="3140787" cy="9289331"/>
          </a:xfrm>
          <a:prstGeom prst="rect">
            <a:avLst/>
          </a:prstGeom>
          <a:no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9258996" y="21671802"/>
            <a:ext cx="3140787" cy="9289331"/>
          </a:xfrm>
          <a:prstGeom prst="rect">
            <a:avLst/>
          </a:prstGeom>
          <a:no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 name="TextBox 2"/>
          <p:cNvSpPr txBox="1"/>
          <p:nvPr/>
        </p:nvSpPr>
        <p:spPr>
          <a:xfrm rot="1289298">
            <a:off x="5105400" y="25918346"/>
            <a:ext cx="846531" cy="400110"/>
          </a:xfrm>
          <a:prstGeom prst="rect">
            <a:avLst/>
          </a:prstGeom>
          <a:noFill/>
        </p:spPr>
        <p:txBody>
          <a:bodyPr wrap="none" rtlCol="0">
            <a:spAutoFit/>
          </a:bodyPr>
          <a:lstStyle/>
          <a:p>
            <a:r>
              <a:rPr lang="en-US" sz="2000" dirty="0" smtClean="0">
                <a:latin typeface="Century Gothic"/>
                <a:cs typeface="Century Gothic"/>
              </a:rPr>
              <a:t>trend</a:t>
            </a:r>
            <a:endParaRPr lang="en-US" sz="2000" dirty="0">
              <a:latin typeface="Century Gothic"/>
              <a:cs typeface="Century Gothic"/>
            </a:endParaRPr>
          </a:p>
        </p:txBody>
      </p:sp>
      <p:sp>
        <p:nvSpPr>
          <p:cNvPr id="70" name="TextBox 69"/>
          <p:cNvSpPr txBox="1"/>
          <p:nvPr/>
        </p:nvSpPr>
        <p:spPr>
          <a:xfrm rot="19233521">
            <a:off x="13923578" y="16230861"/>
            <a:ext cx="647971" cy="307777"/>
          </a:xfrm>
          <a:prstGeom prst="rect">
            <a:avLst/>
          </a:prstGeom>
          <a:noFill/>
        </p:spPr>
        <p:txBody>
          <a:bodyPr wrap="none" rtlCol="0">
            <a:spAutoFit/>
          </a:bodyPr>
          <a:lstStyle/>
          <a:p>
            <a:r>
              <a:rPr lang="en-US" sz="1400" dirty="0" smtClean="0">
                <a:latin typeface="Century Gothic"/>
                <a:cs typeface="Century Gothic"/>
              </a:rPr>
              <a:t>trend</a:t>
            </a:r>
            <a:endParaRPr lang="en-US" sz="1400" dirty="0">
              <a:latin typeface="Century Gothic"/>
              <a:cs typeface="Century Gothic"/>
            </a:endParaRPr>
          </a:p>
        </p:txBody>
      </p:sp>
      <p:sp>
        <p:nvSpPr>
          <p:cNvPr id="74" name="TextBox 73"/>
          <p:cNvSpPr txBox="1"/>
          <p:nvPr/>
        </p:nvSpPr>
        <p:spPr>
          <a:xfrm rot="19008967">
            <a:off x="30994811" y="16827177"/>
            <a:ext cx="647971" cy="307777"/>
          </a:xfrm>
          <a:prstGeom prst="rect">
            <a:avLst/>
          </a:prstGeom>
          <a:noFill/>
        </p:spPr>
        <p:txBody>
          <a:bodyPr wrap="none" rtlCol="0">
            <a:spAutoFit/>
          </a:bodyPr>
          <a:lstStyle/>
          <a:p>
            <a:r>
              <a:rPr lang="en-US" sz="1400" dirty="0" smtClean="0">
                <a:latin typeface="Century Gothic"/>
                <a:cs typeface="Century Gothic"/>
              </a:rPr>
              <a:t>trend</a:t>
            </a:r>
            <a:endParaRPr lang="en-US" sz="1400" dirty="0">
              <a:latin typeface="Century Gothic"/>
              <a:cs typeface="Century Gothic"/>
            </a:endParaRPr>
          </a:p>
        </p:txBody>
      </p:sp>
      <p:sp>
        <p:nvSpPr>
          <p:cNvPr id="75" name="TextBox 74"/>
          <p:cNvSpPr txBox="1"/>
          <p:nvPr/>
        </p:nvSpPr>
        <p:spPr>
          <a:xfrm rot="2179078">
            <a:off x="40428698" y="17558503"/>
            <a:ext cx="647971" cy="307777"/>
          </a:xfrm>
          <a:prstGeom prst="rect">
            <a:avLst/>
          </a:prstGeom>
          <a:noFill/>
        </p:spPr>
        <p:txBody>
          <a:bodyPr wrap="none" rtlCol="0">
            <a:spAutoFit/>
          </a:bodyPr>
          <a:lstStyle/>
          <a:p>
            <a:r>
              <a:rPr lang="en-US" sz="1400" dirty="0" smtClean="0">
                <a:latin typeface="Century Gothic"/>
                <a:cs typeface="Century Gothic"/>
              </a:rPr>
              <a:t>trend</a:t>
            </a:r>
            <a:endParaRPr lang="en-US" sz="1400" dirty="0">
              <a:latin typeface="Century Gothic"/>
              <a:cs typeface="Century Gothic"/>
            </a:endParaRPr>
          </a:p>
        </p:txBody>
      </p:sp>
      <p:sp>
        <p:nvSpPr>
          <p:cNvPr id="76" name="TextBox 75"/>
          <p:cNvSpPr txBox="1"/>
          <p:nvPr/>
        </p:nvSpPr>
        <p:spPr>
          <a:xfrm rot="817056">
            <a:off x="36287219" y="24203143"/>
            <a:ext cx="647971" cy="307777"/>
          </a:xfrm>
          <a:prstGeom prst="rect">
            <a:avLst/>
          </a:prstGeom>
          <a:noFill/>
        </p:spPr>
        <p:txBody>
          <a:bodyPr wrap="none" rtlCol="0">
            <a:spAutoFit/>
          </a:bodyPr>
          <a:lstStyle/>
          <a:p>
            <a:r>
              <a:rPr lang="en-US" sz="1400" dirty="0" smtClean="0">
                <a:latin typeface="Century Gothic"/>
                <a:cs typeface="Century Gothic"/>
              </a:rPr>
              <a:t>trend</a:t>
            </a:r>
            <a:endParaRPr lang="en-US" sz="1400" dirty="0">
              <a:latin typeface="Century Gothic"/>
              <a:cs typeface="Century Gothic"/>
            </a:endParaRPr>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Custom 4">
      <a:dk1>
        <a:sysClr val="windowText" lastClr="000000"/>
      </a:dk1>
      <a:lt1>
        <a:sysClr val="window" lastClr="FFFFFF"/>
      </a:lt1>
      <a:dk2>
        <a:srgbClr val="44546A"/>
      </a:dk2>
      <a:lt2>
        <a:srgbClr val="E7E6E6"/>
      </a:lt2>
      <a:accent1>
        <a:srgbClr val="000000"/>
      </a:accent1>
      <a:accent2>
        <a:srgbClr val="EDC61D"/>
      </a:accent2>
      <a:accent3>
        <a:srgbClr val="A5A5A5"/>
      </a:accent3>
      <a:accent4>
        <a:srgbClr val="FFC000"/>
      </a:accent4>
      <a:accent5>
        <a:srgbClr val="FCFBF4"/>
      </a:accent5>
      <a:accent6>
        <a:srgbClr val="020201"/>
      </a:accent6>
      <a:hlink>
        <a:srgbClr val="828282"/>
      </a:hlink>
      <a:folHlink>
        <a:srgbClr val="C0B10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4873</TotalTime>
  <Words>595</Words>
  <Application>Microsoft Macintosh PowerPoint</Application>
  <PresentationFormat>Custom</PresentationFormat>
  <Paragraphs>87</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Dylan Daniels</cp:lastModifiedBy>
  <cp:revision>135</cp:revision>
  <dcterms:created xsi:type="dcterms:W3CDTF">2012-02-03T23:30:52Z</dcterms:created>
  <dcterms:modified xsi:type="dcterms:W3CDTF">2016-02-22T20:50:27Z</dcterms:modified>
</cp:coreProperties>
</file>