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5" r:id="rId1"/>
  </p:sldMasterIdLst>
  <p:notesMasterIdLst>
    <p:notesMasterId r:id="rId37"/>
  </p:notesMasterIdLst>
  <p:sldIdLst>
    <p:sldId id="343" r:id="rId2"/>
    <p:sldId id="352" r:id="rId3"/>
    <p:sldId id="351" r:id="rId4"/>
    <p:sldId id="284" r:id="rId5"/>
    <p:sldId id="353" r:id="rId6"/>
    <p:sldId id="369" r:id="rId7"/>
    <p:sldId id="370" r:id="rId8"/>
    <p:sldId id="371" r:id="rId9"/>
    <p:sldId id="372" r:id="rId10"/>
    <p:sldId id="354" r:id="rId11"/>
    <p:sldId id="283" r:id="rId12"/>
    <p:sldId id="355" r:id="rId13"/>
    <p:sldId id="373" r:id="rId14"/>
    <p:sldId id="374" r:id="rId15"/>
    <p:sldId id="375" r:id="rId16"/>
    <p:sldId id="376" r:id="rId17"/>
    <p:sldId id="342" r:id="rId18"/>
    <p:sldId id="366" r:id="rId19"/>
    <p:sldId id="341" r:id="rId20"/>
    <p:sldId id="365" r:id="rId21"/>
    <p:sldId id="264" r:id="rId22"/>
    <p:sldId id="364" r:id="rId23"/>
    <p:sldId id="267" r:id="rId24"/>
    <p:sldId id="268" r:id="rId25"/>
    <p:sldId id="363" r:id="rId26"/>
    <p:sldId id="259" r:id="rId27"/>
    <p:sldId id="362" r:id="rId28"/>
    <p:sldId id="367" r:id="rId29"/>
    <p:sldId id="357" r:id="rId30"/>
    <p:sldId id="345" r:id="rId31"/>
    <p:sldId id="359" r:id="rId32"/>
    <p:sldId id="285" r:id="rId33"/>
    <p:sldId id="349" r:id="rId34"/>
    <p:sldId id="346" r:id="rId35"/>
    <p:sldId id="368"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FF7"/>
    <a:srgbClr val="D0D1D9"/>
    <a:srgbClr val="F6F9FF"/>
    <a:srgbClr val="1919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36" autoAdjust="0"/>
    <p:restoredTop sz="96327" autoAdjust="0"/>
  </p:normalViewPr>
  <p:slideViewPr>
    <p:cSldViewPr snapToGrid="0">
      <p:cViewPr varScale="1">
        <p:scale>
          <a:sx n="123" d="100"/>
          <a:sy n="123" d="100"/>
        </p:scale>
        <p:origin x="44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200" b="0" i="0" u="none" strike="noStrike" kern="1200" cap="none" spc="0" normalizeH="0" baseline="0">
              <a:solidFill>
                <a:schemeClr val="tx1">
                  <a:lumMod val="65000"/>
                  <a:lumOff val="35000"/>
                </a:schemeClr>
              </a:solidFill>
              <a:latin typeface="+mj-lt"/>
              <a:ea typeface="+mj-ea"/>
              <a:cs typeface="+mj-cs"/>
            </a:defRPr>
          </a:pPr>
          <a:endParaRPr lang="en-US"/>
        </a:p>
      </c:txPr>
    </c:title>
    <c:autoTitleDeleted val="0"/>
    <c:plotArea>
      <c:layout/>
      <c:lineChart>
        <c:grouping val="stacked"/>
        <c:varyColors val="0"/>
        <c:ser>
          <c:idx val="0"/>
          <c:order val="0"/>
          <c:tx>
            <c:strRef>
              <c:f>Sheet1!$B$1</c:f>
              <c:strCache>
                <c:ptCount val="1"/>
                <c:pt idx="0">
                  <c:v>Series 1</c:v>
                </c:pt>
              </c:strCache>
            </c:strRef>
          </c:tx>
          <c:spPr>
            <a:ln w="38100" cap="rnd">
              <a:solidFill>
                <a:schemeClr val="accent3"/>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F0CC-403B-8AEF-370D78185368}"/>
            </c:ext>
          </c:extLst>
        </c:ser>
        <c:ser>
          <c:idx val="1"/>
          <c:order val="1"/>
          <c:tx>
            <c:strRef>
              <c:f>Sheet1!$C$1</c:f>
              <c:strCache>
                <c:ptCount val="1"/>
                <c:pt idx="0">
                  <c:v>Series 2</c:v>
                </c:pt>
              </c:strCache>
            </c:strRef>
          </c:tx>
          <c:spPr>
            <a:ln w="38100" cap="rnd">
              <a:solidFill>
                <a:schemeClr val="accent3"/>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F0CC-403B-8AEF-370D78185368}"/>
            </c:ext>
          </c:extLst>
        </c:ser>
        <c:ser>
          <c:idx val="2"/>
          <c:order val="2"/>
          <c:tx>
            <c:strRef>
              <c:f>Sheet1!$D$1</c:f>
              <c:strCache>
                <c:ptCount val="1"/>
                <c:pt idx="0">
                  <c:v>Series 3</c:v>
                </c:pt>
              </c:strCache>
            </c:strRef>
          </c:tx>
          <c:spPr>
            <a:ln w="38100" cap="rnd">
              <a:solidFill>
                <a:schemeClr val="accent3"/>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F0CC-403B-8AEF-370D78185368}"/>
            </c:ext>
          </c:extLst>
        </c:ser>
        <c:dLbls>
          <c:dLblPos val="ctr"/>
          <c:showLegendKey val="0"/>
          <c:showVal val="1"/>
          <c:showCatName val="0"/>
          <c:showSerName val="0"/>
          <c:showPercent val="0"/>
          <c:showBubbleSize val="0"/>
        </c:dLbls>
        <c:smooth val="0"/>
        <c:axId val="1277573487"/>
        <c:axId val="880051679"/>
      </c:lineChart>
      <c:catAx>
        <c:axId val="12775734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tx1">
                    <a:lumMod val="65000"/>
                    <a:lumOff val="35000"/>
                  </a:schemeClr>
                </a:solidFill>
                <a:latin typeface="+mn-lt"/>
                <a:ea typeface="+mn-ea"/>
                <a:cs typeface="+mn-cs"/>
              </a:defRPr>
            </a:pPr>
            <a:endParaRPr lang="en-US"/>
          </a:p>
        </c:txPr>
        <c:crossAx val="880051679"/>
        <c:crosses val="autoZero"/>
        <c:auto val="1"/>
        <c:lblAlgn val="ctr"/>
        <c:lblOffset val="100"/>
        <c:noMultiLvlLbl val="0"/>
      </c:catAx>
      <c:valAx>
        <c:axId val="880051679"/>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77573487"/>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2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diagrams/_rels/data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ata5.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ata6.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5.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6.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F98948-3320-4B7F-80FB-AB1137B5078B}" type="doc">
      <dgm:prSet loTypeId="urn:microsoft.com/office/officeart/2005/8/layout/hList1"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5F858BE-12F3-4653-B340-0B188B98203C}">
      <dgm:prSet custT="1"/>
      <dgm:spPr>
        <a:noFill/>
        <a:ln>
          <a:noFill/>
        </a:ln>
      </dgm:spPr>
      <dgm:t>
        <a:bodyPr anchor="ctr"/>
        <a:lstStyle/>
        <a:p>
          <a:pPr algn="ctr"/>
          <a:r>
            <a:rPr lang="en-US" sz="1600" u="sng" dirty="0">
              <a:solidFill>
                <a:schemeClr val="tx1"/>
              </a:solidFill>
            </a:rPr>
            <a:t>Approved Payables Finance</a:t>
          </a:r>
        </a:p>
      </dgm:t>
    </dgm:pt>
    <dgm:pt modelId="{A18FFBF8-8B7D-40D4-A330-31FF915469FD}" type="parTrans" cxnId="{DEBC30EA-F307-450A-9FE0-DE38E709B7C6}">
      <dgm:prSet/>
      <dgm:spPr/>
      <dgm:t>
        <a:bodyPr/>
        <a:lstStyle/>
        <a:p>
          <a:pPr algn="ctr"/>
          <a:endParaRPr lang="en-US" sz="1600">
            <a:solidFill>
              <a:schemeClr val="tx1"/>
            </a:solidFill>
          </a:endParaRPr>
        </a:p>
      </dgm:t>
    </dgm:pt>
    <dgm:pt modelId="{BAF7F54C-54BB-4E32-A3BE-70FDDE1ACC7A}" type="sibTrans" cxnId="{DEBC30EA-F307-450A-9FE0-DE38E709B7C6}">
      <dgm:prSet/>
      <dgm:spPr>
        <a:solidFill>
          <a:schemeClr val="accent3"/>
        </a:solidFill>
      </dgm:spPr>
      <dgm:t>
        <a:bodyPr/>
        <a:lstStyle/>
        <a:p>
          <a:pPr algn="ctr"/>
          <a:endParaRPr lang="en-US" sz="1600" dirty="0">
            <a:solidFill>
              <a:schemeClr val="tx1"/>
            </a:solidFill>
          </a:endParaRPr>
        </a:p>
      </dgm:t>
    </dgm:pt>
    <dgm:pt modelId="{18935234-F39B-4F64-9D3E-ECC198090598}">
      <dgm:prSet custT="1"/>
      <dgm:spPr>
        <a:noFill/>
        <a:ln>
          <a:noFill/>
        </a:ln>
      </dgm:spPr>
      <dgm:t>
        <a:bodyPr anchor="ctr"/>
        <a:lstStyle/>
        <a:p>
          <a:pPr algn="ctr"/>
          <a:r>
            <a:rPr lang="en-US" sz="1600" u="sng" dirty="0">
              <a:solidFill>
                <a:schemeClr val="tx1"/>
              </a:solidFill>
            </a:rPr>
            <a:t>Accounts Receivable Finance</a:t>
          </a:r>
        </a:p>
      </dgm:t>
    </dgm:pt>
    <dgm:pt modelId="{B6CB3CF8-E647-4BD2-92CD-1EEA584C5221}" type="parTrans" cxnId="{91D2593C-7D74-43E8-BC24-122A9C83402E}">
      <dgm:prSet/>
      <dgm:spPr/>
      <dgm:t>
        <a:bodyPr/>
        <a:lstStyle/>
        <a:p>
          <a:pPr algn="ctr"/>
          <a:endParaRPr lang="en-US" sz="1600">
            <a:solidFill>
              <a:schemeClr val="tx1"/>
            </a:solidFill>
          </a:endParaRPr>
        </a:p>
      </dgm:t>
    </dgm:pt>
    <dgm:pt modelId="{A80C0A60-9866-4750-AF50-82E6D30D27C4}" type="sibTrans" cxnId="{91D2593C-7D74-43E8-BC24-122A9C83402E}">
      <dgm:prSet/>
      <dgm:spPr/>
      <dgm:t>
        <a:bodyPr/>
        <a:lstStyle/>
        <a:p>
          <a:pPr algn="ctr"/>
          <a:endParaRPr lang="en-US" sz="1600" dirty="0">
            <a:solidFill>
              <a:schemeClr val="tx1"/>
            </a:solidFill>
          </a:endParaRPr>
        </a:p>
      </dgm:t>
    </dgm:pt>
    <dgm:pt modelId="{3CA3A262-78E2-46B9-86B9-EC5A18FB14DE}">
      <dgm:prSet custT="1"/>
      <dgm:spPr>
        <a:noFill/>
        <a:ln>
          <a:noFill/>
        </a:ln>
      </dgm:spPr>
      <dgm:t>
        <a:bodyPr anchor="ctr"/>
        <a:lstStyle/>
        <a:p>
          <a:pPr algn="ctr"/>
          <a:r>
            <a:rPr lang="en-US" sz="1600" u="sng" dirty="0">
              <a:solidFill>
                <a:schemeClr val="tx1"/>
              </a:solidFill>
            </a:rPr>
            <a:t>Global Funding Network</a:t>
          </a:r>
        </a:p>
      </dgm:t>
    </dgm:pt>
    <dgm:pt modelId="{6BBE6B70-7535-4543-9D22-9A5FD3AA825E}" type="parTrans" cxnId="{DA22B488-0463-414F-B875-46191CF8188F}">
      <dgm:prSet/>
      <dgm:spPr/>
      <dgm:t>
        <a:bodyPr/>
        <a:lstStyle/>
        <a:p>
          <a:pPr algn="ctr"/>
          <a:endParaRPr lang="en-US" sz="1600">
            <a:solidFill>
              <a:schemeClr val="tx1"/>
            </a:solidFill>
          </a:endParaRPr>
        </a:p>
      </dgm:t>
    </dgm:pt>
    <dgm:pt modelId="{B3A5339B-3B69-46DF-810A-B2517955555D}" type="sibTrans" cxnId="{DA22B488-0463-414F-B875-46191CF8188F}">
      <dgm:prSet/>
      <dgm:spPr/>
      <dgm:t>
        <a:bodyPr/>
        <a:lstStyle/>
        <a:p>
          <a:pPr algn="ctr"/>
          <a:endParaRPr lang="en-US" sz="1600">
            <a:solidFill>
              <a:schemeClr val="tx1"/>
            </a:solidFill>
          </a:endParaRPr>
        </a:p>
      </dgm:t>
    </dgm:pt>
    <dgm:pt modelId="{16F1C99A-BEB5-924D-9207-241A61CF0EC5}">
      <dgm:prSet custT="1"/>
      <dgm:spPr>
        <a:solidFill>
          <a:schemeClr val="bg1"/>
        </a:solidFill>
        <a:ln>
          <a:solidFill>
            <a:schemeClr val="accent6">
              <a:lumMod val="40000"/>
              <a:lumOff val="60000"/>
              <a:alpha val="90000"/>
            </a:schemeClr>
          </a:solidFill>
        </a:ln>
      </dgm:spPr>
      <dgm:t>
        <a:bodyPr/>
        <a:lstStyle/>
        <a:p>
          <a:r>
            <a:rPr lang="en-US" sz="1400" dirty="0"/>
            <a:t>Business </a:t>
          </a:r>
          <a:r>
            <a:rPr lang="en-US" sz="1400" b="1" dirty="0"/>
            <a:t>owes</a:t>
          </a:r>
          <a:r>
            <a:rPr lang="en-US" sz="1400" dirty="0"/>
            <a:t> </a:t>
          </a:r>
          <a:r>
            <a:rPr lang="en-US" sz="1400" b="1" dirty="0"/>
            <a:t>money to </a:t>
          </a:r>
          <a:r>
            <a:rPr lang="en-US" sz="1400" dirty="0"/>
            <a:t>X</a:t>
          </a:r>
        </a:p>
      </dgm:t>
    </dgm:pt>
    <dgm:pt modelId="{DB4E5405-52C6-6A43-A823-17CB929A9138}" type="parTrans" cxnId="{8965ED4A-DEFB-494E-B30E-E830AE35D560}">
      <dgm:prSet/>
      <dgm:spPr/>
      <dgm:t>
        <a:bodyPr/>
        <a:lstStyle/>
        <a:p>
          <a:endParaRPr lang="en-US"/>
        </a:p>
      </dgm:t>
    </dgm:pt>
    <dgm:pt modelId="{3D18C574-C147-034A-9181-748ECD1321C5}" type="sibTrans" cxnId="{8965ED4A-DEFB-494E-B30E-E830AE35D560}">
      <dgm:prSet/>
      <dgm:spPr/>
      <dgm:t>
        <a:bodyPr/>
        <a:lstStyle/>
        <a:p>
          <a:endParaRPr lang="en-US"/>
        </a:p>
      </dgm:t>
    </dgm:pt>
    <dgm:pt modelId="{F985A9C0-B910-0C46-A37E-F9D8F9652624}">
      <dgm:prSet custT="1"/>
      <dgm:spPr>
        <a:solidFill>
          <a:schemeClr val="bg1"/>
        </a:solidFill>
      </dgm:spPr>
      <dgm:t>
        <a:bodyPr/>
        <a:lstStyle/>
        <a:p>
          <a:r>
            <a:rPr lang="en-US" sz="1400" b="0" dirty="0"/>
            <a:t>Business </a:t>
          </a:r>
          <a:r>
            <a:rPr lang="en-US" sz="1400" b="1" dirty="0"/>
            <a:t>owed</a:t>
          </a:r>
          <a:r>
            <a:rPr lang="en-US" sz="1400" b="0" dirty="0"/>
            <a:t> </a:t>
          </a:r>
          <a:r>
            <a:rPr lang="en-US" sz="1400" b="1" dirty="0"/>
            <a:t>money from </a:t>
          </a:r>
          <a:r>
            <a:rPr lang="en-US" sz="1400" b="0" dirty="0"/>
            <a:t>Y</a:t>
          </a:r>
        </a:p>
      </dgm:t>
    </dgm:pt>
    <dgm:pt modelId="{9F7EE277-70A0-BE46-996F-32D38C83398C}" type="parTrans" cxnId="{64847A85-30A5-534F-9B60-AB8A1986E395}">
      <dgm:prSet/>
      <dgm:spPr/>
      <dgm:t>
        <a:bodyPr/>
        <a:lstStyle/>
        <a:p>
          <a:endParaRPr lang="en-US"/>
        </a:p>
      </dgm:t>
    </dgm:pt>
    <dgm:pt modelId="{35CA801A-6EB7-6344-AC18-B5652665C694}" type="sibTrans" cxnId="{64847A85-30A5-534F-9B60-AB8A1986E395}">
      <dgm:prSet/>
      <dgm:spPr/>
      <dgm:t>
        <a:bodyPr/>
        <a:lstStyle/>
        <a:p>
          <a:endParaRPr lang="en-US"/>
        </a:p>
      </dgm:t>
    </dgm:pt>
    <dgm:pt modelId="{4C7FA353-50AE-6740-9AEC-82ED66B20E4E}">
      <dgm:prSet custT="1"/>
      <dgm:spPr>
        <a:solidFill>
          <a:schemeClr val="bg1"/>
        </a:solidFill>
        <a:ln>
          <a:solidFill>
            <a:schemeClr val="accent3">
              <a:tint val="40000"/>
              <a:hueOff val="0"/>
              <a:satOff val="0"/>
              <a:lumOff val="0"/>
            </a:schemeClr>
          </a:solidFill>
        </a:ln>
      </dgm:spPr>
      <dgm:t>
        <a:bodyPr/>
        <a:lstStyle/>
        <a:p>
          <a:r>
            <a:rPr lang="en-US" sz="1400" b="1" dirty="0"/>
            <a:t>Banks</a:t>
          </a:r>
          <a:r>
            <a:rPr lang="en-US" sz="1400" dirty="0"/>
            <a:t> &amp; others </a:t>
          </a:r>
          <a:r>
            <a:rPr lang="en-US" sz="1400" b="1" dirty="0"/>
            <a:t>supply liquidity</a:t>
          </a:r>
        </a:p>
      </dgm:t>
    </dgm:pt>
    <dgm:pt modelId="{340F0757-D0F1-0447-9C81-1BFBF4E4B147}" type="parTrans" cxnId="{EC0DDDB8-F95A-EF47-A1B7-FAA811B21F22}">
      <dgm:prSet/>
      <dgm:spPr/>
      <dgm:t>
        <a:bodyPr/>
        <a:lstStyle/>
        <a:p>
          <a:endParaRPr lang="en-US"/>
        </a:p>
      </dgm:t>
    </dgm:pt>
    <dgm:pt modelId="{3A4F7F4B-DAC7-6F48-98C3-4C9857899A8F}" type="sibTrans" cxnId="{EC0DDDB8-F95A-EF47-A1B7-FAA811B21F22}">
      <dgm:prSet/>
      <dgm:spPr/>
      <dgm:t>
        <a:bodyPr/>
        <a:lstStyle/>
        <a:p>
          <a:endParaRPr lang="en-US"/>
        </a:p>
      </dgm:t>
    </dgm:pt>
    <dgm:pt modelId="{870FCC99-313C-D647-9A76-322DF60A0CC9}">
      <dgm:prSet custT="1"/>
      <dgm:spPr>
        <a:solidFill>
          <a:schemeClr val="bg1"/>
        </a:solidFill>
      </dgm:spPr>
      <dgm:t>
        <a:bodyPr/>
        <a:lstStyle/>
        <a:p>
          <a:r>
            <a:rPr lang="en-US" sz="1400" b="0" i="0" dirty="0"/>
            <a:t>“As companies seek new ways to solve their cash flow challenges and fund growth, </a:t>
          </a:r>
          <a:r>
            <a:rPr lang="en-US" sz="1400" b="1" i="0" dirty="0"/>
            <a:t>selective receivables finance </a:t>
          </a:r>
          <a:r>
            <a:rPr lang="en-US" sz="1400" b="0" i="0" dirty="0"/>
            <a:t>is an attractive</a:t>
          </a:r>
          <a:r>
            <a:rPr lang="en-US" sz="1400" b="1" i="0" dirty="0"/>
            <a:t>, low-risk option </a:t>
          </a:r>
          <a:r>
            <a:rPr lang="en-US" sz="1400" b="0" i="0" dirty="0"/>
            <a:t>that </a:t>
          </a:r>
          <a:r>
            <a:rPr lang="en-US" sz="1400" b="1" i="0" dirty="0"/>
            <a:t>delivers immediate, material cash flow improvement</a:t>
          </a:r>
          <a:r>
            <a:rPr lang="en-US" sz="1400" b="0" i="0" dirty="0"/>
            <a:t>.“</a:t>
          </a:r>
          <a:endParaRPr lang="en-US" sz="1400" b="0" dirty="0"/>
        </a:p>
      </dgm:t>
    </dgm:pt>
    <dgm:pt modelId="{BEB65245-107C-BB40-A8D1-0C100616FD91}" type="parTrans" cxnId="{9E4EC85A-B814-BC41-9FFE-53FED869143B}">
      <dgm:prSet/>
      <dgm:spPr/>
      <dgm:t>
        <a:bodyPr/>
        <a:lstStyle/>
        <a:p>
          <a:endParaRPr lang="en-US"/>
        </a:p>
      </dgm:t>
    </dgm:pt>
    <dgm:pt modelId="{DDDF2D98-C358-9E4E-8ABA-DF054F0B81A7}" type="sibTrans" cxnId="{9E4EC85A-B814-BC41-9FFE-53FED869143B}">
      <dgm:prSet/>
      <dgm:spPr/>
      <dgm:t>
        <a:bodyPr/>
        <a:lstStyle/>
        <a:p>
          <a:endParaRPr lang="en-US"/>
        </a:p>
      </dgm:t>
    </dgm:pt>
    <dgm:pt modelId="{67529F13-821F-1F44-BF6F-6A8ADEFDA31D}">
      <dgm:prSet custT="1"/>
      <dgm:spPr>
        <a:solidFill>
          <a:schemeClr val="bg1"/>
        </a:solidFill>
      </dgm:spPr>
      <dgm:t>
        <a:bodyPr/>
        <a:lstStyle/>
        <a:p>
          <a:endParaRPr lang="en-US" sz="1400" b="0" dirty="0"/>
        </a:p>
      </dgm:t>
    </dgm:pt>
    <dgm:pt modelId="{08283684-D18F-4045-A32D-12905384E233}" type="parTrans" cxnId="{F4F40B60-B607-B04C-AB84-44B4CE8F52E7}">
      <dgm:prSet/>
      <dgm:spPr/>
      <dgm:t>
        <a:bodyPr/>
        <a:lstStyle/>
        <a:p>
          <a:endParaRPr lang="en-US"/>
        </a:p>
      </dgm:t>
    </dgm:pt>
    <dgm:pt modelId="{A21F2F69-96C6-6246-9D87-348BBCC4A149}" type="sibTrans" cxnId="{F4F40B60-B607-B04C-AB84-44B4CE8F52E7}">
      <dgm:prSet/>
      <dgm:spPr/>
      <dgm:t>
        <a:bodyPr/>
        <a:lstStyle/>
        <a:p>
          <a:endParaRPr lang="en-US"/>
        </a:p>
      </dgm:t>
    </dgm:pt>
    <dgm:pt modelId="{DF2DCEDF-443D-3443-AFC8-AAE33EC634F3}">
      <dgm:prSet custT="1"/>
      <dgm:spPr>
        <a:solidFill>
          <a:schemeClr val="bg1"/>
        </a:solidFill>
        <a:ln>
          <a:solidFill>
            <a:schemeClr val="accent6">
              <a:lumMod val="40000"/>
              <a:lumOff val="60000"/>
              <a:alpha val="90000"/>
            </a:schemeClr>
          </a:solidFill>
        </a:ln>
      </dgm:spPr>
      <dgm:t>
        <a:bodyPr/>
        <a:lstStyle/>
        <a:p>
          <a:r>
            <a:rPr lang="en-US" sz="1400" dirty="0"/>
            <a:t>“</a:t>
          </a:r>
          <a:r>
            <a:rPr lang="en-US" sz="1400" b="0" i="0" dirty="0"/>
            <a:t>the most effective way for mid-market and large corporations to </a:t>
          </a:r>
          <a:r>
            <a:rPr lang="en-US" sz="1400" b="1" i="0" dirty="0"/>
            <a:t>unlock cash to respond to economic volatility and fuel growth</a:t>
          </a:r>
          <a:r>
            <a:rPr lang="en-US" sz="1400" b="0" i="0" dirty="0"/>
            <a:t>. We’ve helped companies ranging from the middle market to the world’s leading corporations </a:t>
          </a:r>
          <a:r>
            <a:rPr lang="en-US" sz="1400" b="1" i="0" dirty="0"/>
            <a:t>free up billions in working capital</a:t>
          </a:r>
          <a:r>
            <a:rPr lang="en-US" sz="1400" b="0" i="0" dirty="0"/>
            <a:t>”</a:t>
          </a:r>
          <a:endParaRPr lang="en-US" sz="1400" dirty="0"/>
        </a:p>
      </dgm:t>
    </dgm:pt>
    <dgm:pt modelId="{DB6194A6-D525-1346-B041-EF2D750BD489}" type="parTrans" cxnId="{6A203870-DF88-0E43-9163-208C61440579}">
      <dgm:prSet/>
      <dgm:spPr/>
      <dgm:t>
        <a:bodyPr/>
        <a:lstStyle/>
        <a:p>
          <a:endParaRPr lang="en-US"/>
        </a:p>
      </dgm:t>
    </dgm:pt>
    <dgm:pt modelId="{C78C6A2B-665C-E240-9F4E-167313A5BF8C}" type="sibTrans" cxnId="{6A203870-DF88-0E43-9163-208C61440579}">
      <dgm:prSet/>
      <dgm:spPr/>
      <dgm:t>
        <a:bodyPr/>
        <a:lstStyle/>
        <a:p>
          <a:endParaRPr lang="en-US"/>
        </a:p>
      </dgm:t>
    </dgm:pt>
    <dgm:pt modelId="{2CAFEA4D-AB3C-B04B-835E-79910B822815}">
      <dgm:prSet custT="1"/>
      <dgm:spPr>
        <a:solidFill>
          <a:schemeClr val="bg1"/>
        </a:solidFill>
        <a:ln>
          <a:solidFill>
            <a:schemeClr val="accent6">
              <a:lumMod val="40000"/>
              <a:lumOff val="60000"/>
              <a:alpha val="90000"/>
            </a:schemeClr>
          </a:solidFill>
        </a:ln>
      </dgm:spPr>
      <dgm:t>
        <a:bodyPr/>
        <a:lstStyle/>
        <a:p>
          <a:endParaRPr lang="en-US" sz="1400" dirty="0"/>
        </a:p>
      </dgm:t>
    </dgm:pt>
    <dgm:pt modelId="{6A28E01A-920D-D941-85B8-FE99387A5C28}" type="parTrans" cxnId="{C406C5A5-036E-DA48-86A7-334B64BACDEB}">
      <dgm:prSet/>
      <dgm:spPr/>
      <dgm:t>
        <a:bodyPr/>
        <a:lstStyle/>
        <a:p>
          <a:endParaRPr lang="en-US"/>
        </a:p>
      </dgm:t>
    </dgm:pt>
    <dgm:pt modelId="{4F89E82F-9D5E-6440-AF9B-407764F57FB1}" type="sibTrans" cxnId="{C406C5A5-036E-DA48-86A7-334B64BACDEB}">
      <dgm:prSet/>
      <dgm:spPr/>
      <dgm:t>
        <a:bodyPr/>
        <a:lstStyle/>
        <a:p>
          <a:endParaRPr lang="en-US"/>
        </a:p>
      </dgm:t>
    </dgm:pt>
    <dgm:pt modelId="{D0F36156-1E42-BE4B-B478-53671B7D5319}">
      <dgm:prSet custT="1"/>
      <dgm:spPr>
        <a:solidFill>
          <a:schemeClr val="bg1"/>
        </a:solidFill>
        <a:ln>
          <a:solidFill>
            <a:schemeClr val="accent3">
              <a:tint val="40000"/>
              <a:hueOff val="0"/>
              <a:satOff val="0"/>
              <a:lumOff val="0"/>
            </a:schemeClr>
          </a:solidFill>
        </a:ln>
      </dgm:spPr>
      <dgm:t>
        <a:bodyPr/>
        <a:lstStyle/>
        <a:p>
          <a:r>
            <a:rPr lang="en-US" sz="1400" b="0" i="0" dirty="0"/>
            <a:t>“Our </a:t>
          </a:r>
          <a:r>
            <a:rPr lang="en-US" sz="1400" b="1" i="0" dirty="0"/>
            <a:t>funding partners are an essential key to unlocking cash for our 30,000+ customers</a:t>
          </a:r>
          <a:r>
            <a:rPr lang="en-US" sz="1400" b="0" i="0" dirty="0"/>
            <a:t>. Whether you are a leading financial institution or a non-bank entity, partner with us to diversify your portfolio with a </a:t>
          </a:r>
          <a:r>
            <a:rPr lang="en-US" sz="1400" b="1" i="0" dirty="0"/>
            <a:t>high-quality, low-risk asset pool</a:t>
          </a:r>
          <a:r>
            <a:rPr lang="en-US" sz="1400" b="0" i="0" dirty="0"/>
            <a:t>.</a:t>
          </a:r>
          <a:endParaRPr lang="en-US" sz="1400" dirty="0"/>
        </a:p>
      </dgm:t>
    </dgm:pt>
    <dgm:pt modelId="{E8EAA1E2-D608-D544-A12A-B2F2827BB831}" type="parTrans" cxnId="{D2FF85F3-C04E-2249-93A8-464AD12036CC}">
      <dgm:prSet/>
      <dgm:spPr/>
      <dgm:t>
        <a:bodyPr/>
        <a:lstStyle/>
        <a:p>
          <a:endParaRPr lang="en-US"/>
        </a:p>
      </dgm:t>
    </dgm:pt>
    <dgm:pt modelId="{5DA26186-D39F-7A46-9378-66CF5845E20C}" type="sibTrans" cxnId="{D2FF85F3-C04E-2249-93A8-464AD12036CC}">
      <dgm:prSet/>
      <dgm:spPr/>
      <dgm:t>
        <a:bodyPr/>
        <a:lstStyle/>
        <a:p>
          <a:endParaRPr lang="en-US"/>
        </a:p>
      </dgm:t>
    </dgm:pt>
    <dgm:pt modelId="{859F8D17-AD0E-5144-938B-5543AC98B302}">
      <dgm:prSet custT="1"/>
      <dgm:spPr>
        <a:solidFill>
          <a:schemeClr val="bg1"/>
        </a:solidFill>
        <a:ln>
          <a:solidFill>
            <a:schemeClr val="accent3">
              <a:tint val="40000"/>
              <a:hueOff val="0"/>
              <a:satOff val="0"/>
              <a:lumOff val="0"/>
            </a:schemeClr>
          </a:solidFill>
        </a:ln>
      </dgm:spPr>
      <dgm:t>
        <a:bodyPr/>
        <a:lstStyle/>
        <a:p>
          <a:endParaRPr lang="en-US" sz="1400" dirty="0"/>
        </a:p>
      </dgm:t>
    </dgm:pt>
    <dgm:pt modelId="{11237B43-D599-FB43-8E01-FF286117E3B2}" type="parTrans" cxnId="{493094AC-5CB0-5149-80F5-830D5DFC42E5}">
      <dgm:prSet/>
      <dgm:spPr/>
      <dgm:t>
        <a:bodyPr/>
        <a:lstStyle/>
        <a:p>
          <a:endParaRPr lang="en-US"/>
        </a:p>
      </dgm:t>
    </dgm:pt>
    <dgm:pt modelId="{BE431DCA-B630-E84B-9031-65C84C897E1C}" type="sibTrans" cxnId="{493094AC-5CB0-5149-80F5-830D5DFC42E5}">
      <dgm:prSet/>
      <dgm:spPr/>
      <dgm:t>
        <a:bodyPr/>
        <a:lstStyle/>
        <a:p>
          <a:endParaRPr lang="en-US"/>
        </a:p>
      </dgm:t>
    </dgm:pt>
    <dgm:pt modelId="{794F43FA-6FFB-FA46-8172-16B296D766FF}" type="pres">
      <dgm:prSet presAssocID="{64F98948-3320-4B7F-80FB-AB1137B5078B}" presName="Name0" presStyleCnt="0">
        <dgm:presLayoutVars>
          <dgm:dir/>
          <dgm:animLvl val="lvl"/>
          <dgm:resizeHandles val="exact"/>
        </dgm:presLayoutVars>
      </dgm:prSet>
      <dgm:spPr/>
    </dgm:pt>
    <dgm:pt modelId="{2B609254-8E3C-1C42-B34F-99F528A35527}" type="pres">
      <dgm:prSet presAssocID="{15F858BE-12F3-4653-B340-0B188B98203C}" presName="composite" presStyleCnt="0"/>
      <dgm:spPr/>
    </dgm:pt>
    <dgm:pt modelId="{CDF64B70-47E4-DB4D-A8C7-5E2FD0988225}" type="pres">
      <dgm:prSet presAssocID="{15F858BE-12F3-4653-B340-0B188B98203C}" presName="parTx" presStyleLbl="alignNode1" presStyleIdx="0" presStyleCnt="3" custScaleX="105366">
        <dgm:presLayoutVars>
          <dgm:chMax val="0"/>
          <dgm:chPref val="0"/>
          <dgm:bulletEnabled val="1"/>
        </dgm:presLayoutVars>
      </dgm:prSet>
      <dgm:spPr/>
    </dgm:pt>
    <dgm:pt modelId="{DAC7862D-86C4-C445-B188-0A6E5BF55E33}" type="pres">
      <dgm:prSet presAssocID="{15F858BE-12F3-4653-B340-0B188B98203C}" presName="desTx" presStyleLbl="alignAccFollowNode1" presStyleIdx="0" presStyleCnt="3" custScaleX="105963">
        <dgm:presLayoutVars>
          <dgm:bulletEnabled val="1"/>
        </dgm:presLayoutVars>
      </dgm:prSet>
      <dgm:spPr/>
    </dgm:pt>
    <dgm:pt modelId="{9B70D2C6-BB7B-2A40-956F-9E48BE1C8249}" type="pres">
      <dgm:prSet presAssocID="{BAF7F54C-54BB-4E32-A3BE-70FDDE1ACC7A}" presName="space" presStyleCnt="0"/>
      <dgm:spPr/>
    </dgm:pt>
    <dgm:pt modelId="{1EC07244-2B87-0D4D-97F0-CC3AC71D5051}" type="pres">
      <dgm:prSet presAssocID="{18935234-F39B-4F64-9D3E-ECC198090598}" presName="composite" presStyleCnt="0"/>
      <dgm:spPr/>
    </dgm:pt>
    <dgm:pt modelId="{FB77FF7F-4BA8-1341-8C97-B8F0BA4C833F}" type="pres">
      <dgm:prSet presAssocID="{18935234-F39B-4F64-9D3E-ECC198090598}" presName="parTx" presStyleLbl="alignNode1" presStyleIdx="1" presStyleCnt="3" custScaleX="111244">
        <dgm:presLayoutVars>
          <dgm:chMax val="0"/>
          <dgm:chPref val="0"/>
          <dgm:bulletEnabled val="1"/>
        </dgm:presLayoutVars>
      </dgm:prSet>
      <dgm:spPr/>
    </dgm:pt>
    <dgm:pt modelId="{858E1977-650E-FE4F-A060-0FAA5F90F823}" type="pres">
      <dgm:prSet presAssocID="{18935234-F39B-4F64-9D3E-ECC198090598}" presName="desTx" presStyleLbl="alignAccFollowNode1" presStyleIdx="1" presStyleCnt="3">
        <dgm:presLayoutVars>
          <dgm:bulletEnabled val="1"/>
        </dgm:presLayoutVars>
      </dgm:prSet>
      <dgm:spPr/>
    </dgm:pt>
    <dgm:pt modelId="{5D4C144E-B056-AF4C-86F6-D5AACE79AC22}" type="pres">
      <dgm:prSet presAssocID="{A80C0A60-9866-4750-AF50-82E6D30D27C4}" presName="space" presStyleCnt="0"/>
      <dgm:spPr/>
    </dgm:pt>
    <dgm:pt modelId="{A177D6ED-517D-C748-A2EB-6B470381460B}" type="pres">
      <dgm:prSet presAssocID="{3CA3A262-78E2-46B9-86B9-EC5A18FB14DE}" presName="composite" presStyleCnt="0"/>
      <dgm:spPr/>
    </dgm:pt>
    <dgm:pt modelId="{BB6205A5-664A-BF4B-93C3-0CFAE6E9D1A4}" type="pres">
      <dgm:prSet presAssocID="{3CA3A262-78E2-46B9-86B9-EC5A18FB14DE}" presName="parTx" presStyleLbl="alignNode1" presStyleIdx="2" presStyleCnt="3">
        <dgm:presLayoutVars>
          <dgm:chMax val="0"/>
          <dgm:chPref val="0"/>
          <dgm:bulletEnabled val="1"/>
        </dgm:presLayoutVars>
      </dgm:prSet>
      <dgm:spPr/>
    </dgm:pt>
    <dgm:pt modelId="{12968B9F-8D9E-B04C-B4C1-BAEBA8EE3751}" type="pres">
      <dgm:prSet presAssocID="{3CA3A262-78E2-46B9-86B9-EC5A18FB14DE}" presName="desTx" presStyleLbl="alignAccFollowNode1" presStyleIdx="2" presStyleCnt="3">
        <dgm:presLayoutVars>
          <dgm:bulletEnabled val="1"/>
        </dgm:presLayoutVars>
      </dgm:prSet>
      <dgm:spPr/>
    </dgm:pt>
  </dgm:ptLst>
  <dgm:cxnLst>
    <dgm:cxn modelId="{E148E52B-B83B-5E44-A6C5-292F9B3102D3}" type="presOf" srcId="{18935234-F39B-4F64-9D3E-ECC198090598}" destId="{FB77FF7F-4BA8-1341-8C97-B8F0BA4C833F}" srcOrd="0" destOrd="0" presId="urn:microsoft.com/office/officeart/2005/8/layout/hList1"/>
    <dgm:cxn modelId="{7C49A232-1904-E14C-9B5D-757F61E31442}" type="presOf" srcId="{859F8D17-AD0E-5144-938B-5543AC98B302}" destId="{12968B9F-8D9E-B04C-B4C1-BAEBA8EE3751}" srcOrd="0" destOrd="1" presId="urn:microsoft.com/office/officeart/2005/8/layout/hList1"/>
    <dgm:cxn modelId="{E0E9A232-D176-6E4B-9E2B-78F929A6ABC0}" type="presOf" srcId="{3CA3A262-78E2-46B9-86B9-EC5A18FB14DE}" destId="{BB6205A5-664A-BF4B-93C3-0CFAE6E9D1A4}" srcOrd="0" destOrd="0" presId="urn:microsoft.com/office/officeart/2005/8/layout/hList1"/>
    <dgm:cxn modelId="{52509F3A-37E7-214D-83CB-3FA998D71520}" type="presOf" srcId="{D0F36156-1E42-BE4B-B478-53671B7D5319}" destId="{12968B9F-8D9E-B04C-B4C1-BAEBA8EE3751}" srcOrd="0" destOrd="2" presId="urn:microsoft.com/office/officeart/2005/8/layout/hList1"/>
    <dgm:cxn modelId="{91D2593C-7D74-43E8-BC24-122A9C83402E}" srcId="{64F98948-3320-4B7F-80FB-AB1137B5078B}" destId="{18935234-F39B-4F64-9D3E-ECC198090598}" srcOrd="1" destOrd="0" parTransId="{B6CB3CF8-E647-4BD2-92CD-1EEA584C5221}" sibTransId="{A80C0A60-9866-4750-AF50-82E6D30D27C4}"/>
    <dgm:cxn modelId="{6E6F3B3F-550E-D14E-995D-89FE06A0ED9B}" type="presOf" srcId="{870FCC99-313C-D647-9A76-322DF60A0CC9}" destId="{858E1977-650E-FE4F-A060-0FAA5F90F823}" srcOrd="0" destOrd="2" presId="urn:microsoft.com/office/officeart/2005/8/layout/hList1"/>
    <dgm:cxn modelId="{8965ED4A-DEFB-494E-B30E-E830AE35D560}" srcId="{15F858BE-12F3-4653-B340-0B188B98203C}" destId="{16F1C99A-BEB5-924D-9207-241A61CF0EC5}" srcOrd="0" destOrd="0" parTransId="{DB4E5405-52C6-6A43-A823-17CB929A9138}" sibTransId="{3D18C574-C147-034A-9181-748ECD1321C5}"/>
    <dgm:cxn modelId="{9E4EC85A-B814-BC41-9FFE-53FED869143B}" srcId="{18935234-F39B-4F64-9D3E-ECC198090598}" destId="{870FCC99-313C-D647-9A76-322DF60A0CC9}" srcOrd="2" destOrd="0" parTransId="{BEB65245-107C-BB40-A8D1-0C100616FD91}" sibTransId="{DDDF2D98-C358-9E4E-8ABA-DF054F0B81A7}"/>
    <dgm:cxn modelId="{F4F40B60-B607-B04C-AB84-44B4CE8F52E7}" srcId="{18935234-F39B-4F64-9D3E-ECC198090598}" destId="{67529F13-821F-1F44-BF6F-6A8ADEFDA31D}" srcOrd="1" destOrd="0" parTransId="{08283684-D18F-4045-A32D-12905384E233}" sibTransId="{A21F2F69-96C6-6246-9D87-348BBCC4A149}"/>
    <dgm:cxn modelId="{E8F18662-6688-BF4B-911C-5F567DBF248F}" type="presOf" srcId="{F985A9C0-B910-0C46-A37E-F9D8F9652624}" destId="{858E1977-650E-FE4F-A060-0FAA5F90F823}" srcOrd="0" destOrd="0" presId="urn:microsoft.com/office/officeart/2005/8/layout/hList1"/>
    <dgm:cxn modelId="{6A203870-DF88-0E43-9163-208C61440579}" srcId="{15F858BE-12F3-4653-B340-0B188B98203C}" destId="{DF2DCEDF-443D-3443-AFC8-AAE33EC634F3}" srcOrd="2" destOrd="0" parTransId="{DB6194A6-D525-1346-B041-EF2D750BD489}" sibTransId="{C78C6A2B-665C-E240-9F4E-167313A5BF8C}"/>
    <dgm:cxn modelId="{15AA3C74-13F6-2545-BA9D-0673A146C26F}" type="presOf" srcId="{64F98948-3320-4B7F-80FB-AB1137B5078B}" destId="{794F43FA-6FFB-FA46-8172-16B296D766FF}" srcOrd="0" destOrd="0" presId="urn:microsoft.com/office/officeart/2005/8/layout/hList1"/>
    <dgm:cxn modelId="{64847A85-30A5-534F-9B60-AB8A1986E395}" srcId="{18935234-F39B-4F64-9D3E-ECC198090598}" destId="{F985A9C0-B910-0C46-A37E-F9D8F9652624}" srcOrd="0" destOrd="0" parTransId="{9F7EE277-70A0-BE46-996F-32D38C83398C}" sibTransId="{35CA801A-6EB7-6344-AC18-B5652665C694}"/>
    <dgm:cxn modelId="{7EF88E85-5F3E-3B41-98BA-F6C24F8D290A}" type="presOf" srcId="{2CAFEA4D-AB3C-B04B-835E-79910B822815}" destId="{DAC7862D-86C4-C445-B188-0A6E5BF55E33}" srcOrd="0" destOrd="1" presId="urn:microsoft.com/office/officeart/2005/8/layout/hList1"/>
    <dgm:cxn modelId="{DA22B488-0463-414F-B875-46191CF8188F}" srcId="{64F98948-3320-4B7F-80FB-AB1137B5078B}" destId="{3CA3A262-78E2-46B9-86B9-EC5A18FB14DE}" srcOrd="2" destOrd="0" parTransId="{6BBE6B70-7535-4543-9D22-9A5FD3AA825E}" sibTransId="{B3A5339B-3B69-46DF-810A-B2517955555D}"/>
    <dgm:cxn modelId="{389C0E9D-73D3-5F44-B00D-2E74073B7AAA}" type="presOf" srcId="{67529F13-821F-1F44-BF6F-6A8ADEFDA31D}" destId="{858E1977-650E-FE4F-A060-0FAA5F90F823}" srcOrd="0" destOrd="1" presId="urn:microsoft.com/office/officeart/2005/8/layout/hList1"/>
    <dgm:cxn modelId="{C406C5A5-036E-DA48-86A7-334B64BACDEB}" srcId="{15F858BE-12F3-4653-B340-0B188B98203C}" destId="{2CAFEA4D-AB3C-B04B-835E-79910B822815}" srcOrd="1" destOrd="0" parTransId="{6A28E01A-920D-D941-85B8-FE99387A5C28}" sibTransId="{4F89E82F-9D5E-6440-AF9B-407764F57FB1}"/>
    <dgm:cxn modelId="{493094AC-5CB0-5149-80F5-830D5DFC42E5}" srcId="{3CA3A262-78E2-46B9-86B9-EC5A18FB14DE}" destId="{859F8D17-AD0E-5144-938B-5543AC98B302}" srcOrd="1" destOrd="0" parTransId="{11237B43-D599-FB43-8E01-FF286117E3B2}" sibTransId="{BE431DCA-B630-E84B-9031-65C84C897E1C}"/>
    <dgm:cxn modelId="{F7B2E4B4-1481-1D4D-9D6A-CA4D66F98529}" type="presOf" srcId="{DF2DCEDF-443D-3443-AFC8-AAE33EC634F3}" destId="{DAC7862D-86C4-C445-B188-0A6E5BF55E33}" srcOrd="0" destOrd="2" presId="urn:microsoft.com/office/officeart/2005/8/layout/hList1"/>
    <dgm:cxn modelId="{EC0DDDB8-F95A-EF47-A1B7-FAA811B21F22}" srcId="{3CA3A262-78E2-46B9-86B9-EC5A18FB14DE}" destId="{4C7FA353-50AE-6740-9AEC-82ED66B20E4E}" srcOrd="0" destOrd="0" parTransId="{340F0757-D0F1-0447-9C81-1BFBF4E4B147}" sibTransId="{3A4F7F4B-DAC7-6F48-98C3-4C9857899A8F}"/>
    <dgm:cxn modelId="{214B39BC-D914-7A4B-AFE2-7B5DF63D2BCF}" type="presOf" srcId="{15F858BE-12F3-4653-B340-0B188B98203C}" destId="{CDF64B70-47E4-DB4D-A8C7-5E2FD0988225}" srcOrd="0" destOrd="0" presId="urn:microsoft.com/office/officeart/2005/8/layout/hList1"/>
    <dgm:cxn modelId="{BF93BEDC-0116-C543-A289-55C78B1F8E6C}" type="presOf" srcId="{16F1C99A-BEB5-924D-9207-241A61CF0EC5}" destId="{DAC7862D-86C4-C445-B188-0A6E5BF55E33}" srcOrd="0" destOrd="0" presId="urn:microsoft.com/office/officeart/2005/8/layout/hList1"/>
    <dgm:cxn modelId="{5C8708DF-55D8-D248-8C27-85CD575E3E66}" type="presOf" srcId="{4C7FA353-50AE-6740-9AEC-82ED66B20E4E}" destId="{12968B9F-8D9E-B04C-B4C1-BAEBA8EE3751}" srcOrd="0" destOrd="0" presId="urn:microsoft.com/office/officeart/2005/8/layout/hList1"/>
    <dgm:cxn modelId="{DEBC30EA-F307-450A-9FE0-DE38E709B7C6}" srcId="{64F98948-3320-4B7F-80FB-AB1137B5078B}" destId="{15F858BE-12F3-4653-B340-0B188B98203C}" srcOrd="0" destOrd="0" parTransId="{A18FFBF8-8B7D-40D4-A330-31FF915469FD}" sibTransId="{BAF7F54C-54BB-4E32-A3BE-70FDDE1ACC7A}"/>
    <dgm:cxn modelId="{D2FF85F3-C04E-2249-93A8-464AD12036CC}" srcId="{3CA3A262-78E2-46B9-86B9-EC5A18FB14DE}" destId="{D0F36156-1E42-BE4B-B478-53671B7D5319}" srcOrd="2" destOrd="0" parTransId="{E8EAA1E2-D608-D544-A12A-B2F2827BB831}" sibTransId="{5DA26186-D39F-7A46-9378-66CF5845E20C}"/>
    <dgm:cxn modelId="{659165AD-91E0-0C4C-9E21-E44325381161}" type="presParOf" srcId="{794F43FA-6FFB-FA46-8172-16B296D766FF}" destId="{2B609254-8E3C-1C42-B34F-99F528A35527}" srcOrd="0" destOrd="0" presId="urn:microsoft.com/office/officeart/2005/8/layout/hList1"/>
    <dgm:cxn modelId="{83020DBF-A4A1-A844-84B0-C78FA69A301A}" type="presParOf" srcId="{2B609254-8E3C-1C42-B34F-99F528A35527}" destId="{CDF64B70-47E4-DB4D-A8C7-5E2FD0988225}" srcOrd="0" destOrd="0" presId="urn:microsoft.com/office/officeart/2005/8/layout/hList1"/>
    <dgm:cxn modelId="{47A23CF6-AEDE-9042-A93E-5A6039757B4C}" type="presParOf" srcId="{2B609254-8E3C-1C42-B34F-99F528A35527}" destId="{DAC7862D-86C4-C445-B188-0A6E5BF55E33}" srcOrd="1" destOrd="0" presId="urn:microsoft.com/office/officeart/2005/8/layout/hList1"/>
    <dgm:cxn modelId="{B10BB540-671D-3F41-B1E2-8C136517B50D}" type="presParOf" srcId="{794F43FA-6FFB-FA46-8172-16B296D766FF}" destId="{9B70D2C6-BB7B-2A40-956F-9E48BE1C8249}" srcOrd="1" destOrd="0" presId="urn:microsoft.com/office/officeart/2005/8/layout/hList1"/>
    <dgm:cxn modelId="{481C9A7F-EEC6-1E4A-A6E2-E1F7BEFA2A06}" type="presParOf" srcId="{794F43FA-6FFB-FA46-8172-16B296D766FF}" destId="{1EC07244-2B87-0D4D-97F0-CC3AC71D5051}" srcOrd="2" destOrd="0" presId="urn:microsoft.com/office/officeart/2005/8/layout/hList1"/>
    <dgm:cxn modelId="{140C00FC-9C94-124B-9FB5-374CBE32DA7B}" type="presParOf" srcId="{1EC07244-2B87-0D4D-97F0-CC3AC71D5051}" destId="{FB77FF7F-4BA8-1341-8C97-B8F0BA4C833F}" srcOrd="0" destOrd="0" presId="urn:microsoft.com/office/officeart/2005/8/layout/hList1"/>
    <dgm:cxn modelId="{3F27F25D-C6A8-9D45-8DC7-D70D91D831F8}" type="presParOf" srcId="{1EC07244-2B87-0D4D-97F0-CC3AC71D5051}" destId="{858E1977-650E-FE4F-A060-0FAA5F90F823}" srcOrd="1" destOrd="0" presId="urn:microsoft.com/office/officeart/2005/8/layout/hList1"/>
    <dgm:cxn modelId="{21AE37F9-1B94-F144-B576-86E7C695F38D}" type="presParOf" srcId="{794F43FA-6FFB-FA46-8172-16B296D766FF}" destId="{5D4C144E-B056-AF4C-86F6-D5AACE79AC22}" srcOrd="3" destOrd="0" presId="urn:microsoft.com/office/officeart/2005/8/layout/hList1"/>
    <dgm:cxn modelId="{7FA79DEF-E519-4C49-BB45-A3D6F47B530C}" type="presParOf" srcId="{794F43FA-6FFB-FA46-8172-16B296D766FF}" destId="{A177D6ED-517D-C748-A2EB-6B470381460B}" srcOrd="4" destOrd="0" presId="urn:microsoft.com/office/officeart/2005/8/layout/hList1"/>
    <dgm:cxn modelId="{949833A0-B29B-9D43-976D-6A5E9B43CEF6}" type="presParOf" srcId="{A177D6ED-517D-C748-A2EB-6B470381460B}" destId="{BB6205A5-664A-BF4B-93C3-0CFAE6E9D1A4}" srcOrd="0" destOrd="0" presId="urn:microsoft.com/office/officeart/2005/8/layout/hList1"/>
    <dgm:cxn modelId="{BFC82DA3-0035-3948-BBA7-F11A410F396A}" type="presParOf" srcId="{A177D6ED-517D-C748-A2EB-6B470381460B}" destId="{12968B9F-8D9E-B04C-B4C1-BAEBA8EE3751}"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4F98948-3320-4B7F-80FB-AB1137B5078B}" type="doc">
      <dgm:prSet loTypeId="urn:microsoft.com/office/officeart/2005/8/layout/hList1"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5F858BE-12F3-4653-B340-0B188B98203C}">
      <dgm:prSet custT="1"/>
      <dgm:spPr>
        <a:noFill/>
        <a:ln>
          <a:noFill/>
        </a:ln>
      </dgm:spPr>
      <dgm:t>
        <a:bodyPr anchor="ctr"/>
        <a:lstStyle/>
        <a:p>
          <a:pPr algn="ctr"/>
          <a:r>
            <a:rPr lang="en-US" sz="1600" u="sng" dirty="0">
              <a:solidFill>
                <a:schemeClr val="tx1"/>
              </a:solidFill>
            </a:rPr>
            <a:t>Approved Payables Finance</a:t>
          </a:r>
        </a:p>
      </dgm:t>
    </dgm:pt>
    <dgm:pt modelId="{A18FFBF8-8B7D-40D4-A330-31FF915469FD}" type="parTrans" cxnId="{DEBC30EA-F307-450A-9FE0-DE38E709B7C6}">
      <dgm:prSet/>
      <dgm:spPr/>
      <dgm:t>
        <a:bodyPr/>
        <a:lstStyle/>
        <a:p>
          <a:pPr algn="ctr"/>
          <a:endParaRPr lang="en-US" sz="1600">
            <a:solidFill>
              <a:schemeClr val="tx1"/>
            </a:solidFill>
          </a:endParaRPr>
        </a:p>
      </dgm:t>
    </dgm:pt>
    <dgm:pt modelId="{BAF7F54C-54BB-4E32-A3BE-70FDDE1ACC7A}" type="sibTrans" cxnId="{DEBC30EA-F307-450A-9FE0-DE38E709B7C6}">
      <dgm:prSet/>
      <dgm:spPr>
        <a:solidFill>
          <a:schemeClr val="accent3"/>
        </a:solidFill>
      </dgm:spPr>
      <dgm:t>
        <a:bodyPr/>
        <a:lstStyle/>
        <a:p>
          <a:pPr algn="ctr"/>
          <a:endParaRPr lang="en-US" sz="1600" dirty="0">
            <a:solidFill>
              <a:schemeClr val="tx1"/>
            </a:solidFill>
          </a:endParaRPr>
        </a:p>
      </dgm:t>
    </dgm:pt>
    <dgm:pt modelId="{18935234-F39B-4F64-9D3E-ECC198090598}">
      <dgm:prSet custT="1"/>
      <dgm:spPr>
        <a:noFill/>
        <a:ln>
          <a:noFill/>
        </a:ln>
      </dgm:spPr>
      <dgm:t>
        <a:bodyPr anchor="ctr"/>
        <a:lstStyle/>
        <a:p>
          <a:pPr algn="ctr"/>
          <a:r>
            <a:rPr lang="en-US" sz="1600" u="sng" dirty="0">
              <a:solidFill>
                <a:schemeClr val="tx1"/>
              </a:solidFill>
            </a:rPr>
            <a:t>Accounts Receivable Finance</a:t>
          </a:r>
        </a:p>
      </dgm:t>
    </dgm:pt>
    <dgm:pt modelId="{B6CB3CF8-E647-4BD2-92CD-1EEA584C5221}" type="parTrans" cxnId="{91D2593C-7D74-43E8-BC24-122A9C83402E}">
      <dgm:prSet/>
      <dgm:spPr/>
      <dgm:t>
        <a:bodyPr/>
        <a:lstStyle/>
        <a:p>
          <a:pPr algn="ctr"/>
          <a:endParaRPr lang="en-US" sz="1600">
            <a:solidFill>
              <a:schemeClr val="tx1"/>
            </a:solidFill>
          </a:endParaRPr>
        </a:p>
      </dgm:t>
    </dgm:pt>
    <dgm:pt modelId="{A80C0A60-9866-4750-AF50-82E6D30D27C4}" type="sibTrans" cxnId="{91D2593C-7D74-43E8-BC24-122A9C83402E}">
      <dgm:prSet/>
      <dgm:spPr/>
      <dgm:t>
        <a:bodyPr/>
        <a:lstStyle/>
        <a:p>
          <a:pPr algn="ctr"/>
          <a:endParaRPr lang="en-US" sz="1600" dirty="0">
            <a:solidFill>
              <a:schemeClr val="tx1"/>
            </a:solidFill>
          </a:endParaRPr>
        </a:p>
      </dgm:t>
    </dgm:pt>
    <dgm:pt modelId="{3CA3A262-78E2-46B9-86B9-EC5A18FB14DE}">
      <dgm:prSet custT="1"/>
      <dgm:spPr>
        <a:noFill/>
        <a:ln>
          <a:noFill/>
        </a:ln>
      </dgm:spPr>
      <dgm:t>
        <a:bodyPr anchor="ctr"/>
        <a:lstStyle/>
        <a:p>
          <a:pPr algn="ctr"/>
          <a:r>
            <a:rPr lang="en-US" sz="1600" u="sng" dirty="0">
              <a:solidFill>
                <a:schemeClr val="tx1"/>
              </a:solidFill>
            </a:rPr>
            <a:t>Global Funding Network</a:t>
          </a:r>
        </a:p>
      </dgm:t>
    </dgm:pt>
    <dgm:pt modelId="{6BBE6B70-7535-4543-9D22-9A5FD3AA825E}" type="parTrans" cxnId="{DA22B488-0463-414F-B875-46191CF8188F}">
      <dgm:prSet/>
      <dgm:spPr/>
      <dgm:t>
        <a:bodyPr/>
        <a:lstStyle/>
        <a:p>
          <a:pPr algn="ctr"/>
          <a:endParaRPr lang="en-US" sz="1600">
            <a:solidFill>
              <a:schemeClr val="tx1"/>
            </a:solidFill>
          </a:endParaRPr>
        </a:p>
      </dgm:t>
    </dgm:pt>
    <dgm:pt modelId="{B3A5339B-3B69-46DF-810A-B2517955555D}" type="sibTrans" cxnId="{DA22B488-0463-414F-B875-46191CF8188F}">
      <dgm:prSet/>
      <dgm:spPr/>
      <dgm:t>
        <a:bodyPr/>
        <a:lstStyle/>
        <a:p>
          <a:pPr algn="ctr"/>
          <a:endParaRPr lang="en-US" sz="1600">
            <a:solidFill>
              <a:schemeClr val="tx1"/>
            </a:solidFill>
          </a:endParaRPr>
        </a:p>
      </dgm:t>
    </dgm:pt>
    <dgm:pt modelId="{16F1C99A-BEB5-924D-9207-241A61CF0EC5}">
      <dgm:prSet custT="1"/>
      <dgm:spPr>
        <a:solidFill>
          <a:schemeClr val="bg1"/>
        </a:solidFill>
        <a:ln>
          <a:solidFill>
            <a:schemeClr val="accent6">
              <a:lumMod val="40000"/>
              <a:lumOff val="60000"/>
              <a:alpha val="90000"/>
            </a:schemeClr>
          </a:solidFill>
        </a:ln>
      </dgm:spPr>
      <dgm:t>
        <a:bodyPr/>
        <a:lstStyle/>
        <a:p>
          <a:r>
            <a:rPr lang="en-US" sz="1400" dirty="0"/>
            <a:t> [Buyer] </a:t>
          </a:r>
          <a:r>
            <a:rPr lang="en-US" sz="1400" b="1" dirty="0"/>
            <a:t>owes</a:t>
          </a:r>
          <a:r>
            <a:rPr lang="en-US" sz="1400" dirty="0"/>
            <a:t> </a:t>
          </a:r>
          <a:r>
            <a:rPr lang="en-US" sz="1400" b="1" dirty="0"/>
            <a:t>money to </a:t>
          </a:r>
          <a:r>
            <a:rPr lang="en-US" sz="1400" dirty="0"/>
            <a:t>X</a:t>
          </a:r>
        </a:p>
      </dgm:t>
    </dgm:pt>
    <dgm:pt modelId="{DB4E5405-52C6-6A43-A823-17CB929A9138}" type="parTrans" cxnId="{8965ED4A-DEFB-494E-B30E-E830AE35D560}">
      <dgm:prSet/>
      <dgm:spPr/>
      <dgm:t>
        <a:bodyPr/>
        <a:lstStyle/>
        <a:p>
          <a:endParaRPr lang="en-US"/>
        </a:p>
      </dgm:t>
    </dgm:pt>
    <dgm:pt modelId="{3D18C574-C147-034A-9181-748ECD1321C5}" type="sibTrans" cxnId="{8965ED4A-DEFB-494E-B30E-E830AE35D560}">
      <dgm:prSet/>
      <dgm:spPr/>
      <dgm:t>
        <a:bodyPr/>
        <a:lstStyle/>
        <a:p>
          <a:endParaRPr lang="en-US"/>
        </a:p>
      </dgm:t>
    </dgm:pt>
    <dgm:pt modelId="{F985A9C0-B910-0C46-A37E-F9D8F9652624}">
      <dgm:prSet custT="1"/>
      <dgm:spPr>
        <a:solidFill>
          <a:schemeClr val="bg1"/>
        </a:solidFill>
      </dgm:spPr>
      <dgm:t>
        <a:bodyPr/>
        <a:lstStyle/>
        <a:p>
          <a:r>
            <a:rPr lang="en-US" sz="1400" b="0" dirty="0"/>
            <a:t>[Supplier] </a:t>
          </a:r>
          <a:r>
            <a:rPr lang="en-US" sz="1400" b="1" dirty="0"/>
            <a:t>owed</a:t>
          </a:r>
          <a:r>
            <a:rPr lang="en-US" sz="1400" b="0" dirty="0"/>
            <a:t> </a:t>
          </a:r>
          <a:r>
            <a:rPr lang="en-US" sz="1400" b="1" dirty="0"/>
            <a:t>money from </a:t>
          </a:r>
          <a:r>
            <a:rPr lang="en-US" sz="1400" b="0" dirty="0"/>
            <a:t>Y</a:t>
          </a:r>
        </a:p>
      </dgm:t>
    </dgm:pt>
    <dgm:pt modelId="{9F7EE277-70A0-BE46-996F-32D38C83398C}" type="parTrans" cxnId="{64847A85-30A5-534F-9B60-AB8A1986E395}">
      <dgm:prSet/>
      <dgm:spPr/>
      <dgm:t>
        <a:bodyPr/>
        <a:lstStyle/>
        <a:p>
          <a:endParaRPr lang="en-US"/>
        </a:p>
      </dgm:t>
    </dgm:pt>
    <dgm:pt modelId="{35CA801A-6EB7-6344-AC18-B5652665C694}" type="sibTrans" cxnId="{64847A85-30A5-534F-9B60-AB8A1986E395}">
      <dgm:prSet/>
      <dgm:spPr/>
      <dgm:t>
        <a:bodyPr/>
        <a:lstStyle/>
        <a:p>
          <a:endParaRPr lang="en-US"/>
        </a:p>
      </dgm:t>
    </dgm:pt>
    <dgm:pt modelId="{4C7FA353-50AE-6740-9AEC-82ED66B20E4E}">
      <dgm:prSet custT="1"/>
      <dgm:spPr>
        <a:solidFill>
          <a:schemeClr val="bg1"/>
        </a:solidFill>
        <a:ln>
          <a:solidFill>
            <a:schemeClr val="accent3">
              <a:tint val="40000"/>
              <a:hueOff val="0"/>
              <a:satOff val="0"/>
              <a:lumOff val="0"/>
            </a:schemeClr>
          </a:solidFill>
        </a:ln>
      </dgm:spPr>
      <dgm:t>
        <a:bodyPr/>
        <a:lstStyle/>
        <a:p>
          <a:r>
            <a:rPr lang="en-US" sz="1400" b="1" dirty="0"/>
            <a:t>[LP’s] supply liquidity</a:t>
          </a:r>
        </a:p>
      </dgm:t>
    </dgm:pt>
    <dgm:pt modelId="{340F0757-D0F1-0447-9C81-1BFBF4E4B147}" type="parTrans" cxnId="{EC0DDDB8-F95A-EF47-A1B7-FAA811B21F22}">
      <dgm:prSet/>
      <dgm:spPr/>
      <dgm:t>
        <a:bodyPr/>
        <a:lstStyle/>
        <a:p>
          <a:endParaRPr lang="en-US"/>
        </a:p>
      </dgm:t>
    </dgm:pt>
    <dgm:pt modelId="{3A4F7F4B-DAC7-6F48-98C3-4C9857899A8F}" type="sibTrans" cxnId="{EC0DDDB8-F95A-EF47-A1B7-FAA811B21F22}">
      <dgm:prSet/>
      <dgm:spPr/>
      <dgm:t>
        <a:bodyPr/>
        <a:lstStyle/>
        <a:p>
          <a:endParaRPr lang="en-US"/>
        </a:p>
      </dgm:t>
    </dgm:pt>
    <dgm:pt modelId="{67529F13-821F-1F44-BF6F-6A8ADEFDA31D}">
      <dgm:prSet custT="1"/>
      <dgm:spPr>
        <a:solidFill>
          <a:schemeClr val="bg1"/>
        </a:solidFill>
      </dgm:spPr>
      <dgm:t>
        <a:bodyPr/>
        <a:lstStyle/>
        <a:p>
          <a:r>
            <a:rPr lang="en-US" sz="1400" b="0" dirty="0"/>
            <a:t>LP enables </a:t>
          </a:r>
          <a:r>
            <a:rPr lang="en-US" sz="1400" b="1" dirty="0"/>
            <a:t>suppliers to get paid early</a:t>
          </a:r>
        </a:p>
      </dgm:t>
    </dgm:pt>
    <dgm:pt modelId="{08283684-D18F-4045-A32D-12905384E233}" type="parTrans" cxnId="{F4F40B60-B607-B04C-AB84-44B4CE8F52E7}">
      <dgm:prSet/>
      <dgm:spPr/>
      <dgm:t>
        <a:bodyPr/>
        <a:lstStyle/>
        <a:p>
          <a:endParaRPr lang="en-US"/>
        </a:p>
      </dgm:t>
    </dgm:pt>
    <dgm:pt modelId="{A21F2F69-96C6-6246-9D87-348BBCC4A149}" type="sibTrans" cxnId="{F4F40B60-B607-B04C-AB84-44B4CE8F52E7}">
      <dgm:prSet/>
      <dgm:spPr/>
      <dgm:t>
        <a:bodyPr/>
        <a:lstStyle/>
        <a:p>
          <a:endParaRPr lang="en-US"/>
        </a:p>
      </dgm:t>
    </dgm:pt>
    <dgm:pt modelId="{DF2DCEDF-443D-3443-AFC8-AAE33EC634F3}">
      <dgm:prSet custT="1"/>
      <dgm:spPr>
        <a:solidFill>
          <a:schemeClr val="bg1"/>
        </a:solidFill>
        <a:ln>
          <a:solidFill>
            <a:schemeClr val="accent6">
              <a:lumMod val="40000"/>
              <a:lumOff val="60000"/>
              <a:alpha val="90000"/>
            </a:schemeClr>
          </a:solidFill>
        </a:ln>
      </dgm:spPr>
      <dgm:t>
        <a:bodyPr/>
        <a:lstStyle/>
        <a:p>
          <a:r>
            <a:rPr lang="en-US" sz="1400" dirty="0"/>
            <a:t>Liquidity Provider (LP) injects excess cash flow to the Buyer’s bank account with </a:t>
          </a:r>
          <a:r>
            <a:rPr lang="en-US" sz="1400" b="1" dirty="0"/>
            <a:t>extended repayment terms</a:t>
          </a:r>
        </a:p>
      </dgm:t>
    </dgm:pt>
    <dgm:pt modelId="{DB6194A6-D525-1346-B041-EF2D750BD489}" type="parTrans" cxnId="{6A203870-DF88-0E43-9163-208C61440579}">
      <dgm:prSet/>
      <dgm:spPr/>
      <dgm:t>
        <a:bodyPr/>
        <a:lstStyle/>
        <a:p>
          <a:endParaRPr lang="en-US"/>
        </a:p>
      </dgm:t>
    </dgm:pt>
    <dgm:pt modelId="{C78C6A2B-665C-E240-9F4E-167313A5BF8C}" type="sibTrans" cxnId="{6A203870-DF88-0E43-9163-208C61440579}">
      <dgm:prSet/>
      <dgm:spPr/>
      <dgm:t>
        <a:bodyPr/>
        <a:lstStyle/>
        <a:p>
          <a:endParaRPr lang="en-US"/>
        </a:p>
      </dgm:t>
    </dgm:pt>
    <dgm:pt modelId="{2CAFEA4D-AB3C-B04B-835E-79910B822815}">
      <dgm:prSet custT="1"/>
      <dgm:spPr>
        <a:solidFill>
          <a:schemeClr val="bg1"/>
        </a:solidFill>
        <a:ln>
          <a:solidFill>
            <a:schemeClr val="accent6">
              <a:lumMod val="40000"/>
              <a:lumOff val="60000"/>
              <a:alpha val="90000"/>
            </a:schemeClr>
          </a:solidFill>
        </a:ln>
      </dgm:spPr>
      <dgm:t>
        <a:bodyPr/>
        <a:lstStyle/>
        <a:p>
          <a:endParaRPr lang="en-US" sz="1400" dirty="0"/>
        </a:p>
      </dgm:t>
    </dgm:pt>
    <dgm:pt modelId="{6A28E01A-920D-D941-85B8-FE99387A5C28}" type="parTrans" cxnId="{C406C5A5-036E-DA48-86A7-334B64BACDEB}">
      <dgm:prSet/>
      <dgm:spPr/>
      <dgm:t>
        <a:bodyPr/>
        <a:lstStyle/>
        <a:p>
          <a:endParaRPr lang="en-US"/>
        </a:p>
      </dgm:t>
    </dgm:pt>
    <dgm:pt modelId="{4F89E82F-9D5E-6440-AF9B-407764F57FB1}" type="sibTrans" cxnId="{C406C5A5-036E-DA48-86A7-334B64BACDEB}">
      <dgm:prSet/>
      <dgm:spPr/>
      <dgm:t>
        <a:bodyPr/>
        <a:lstStyle/>
        <a:p>
          <a:endParaRPr lang="en-US"/>
        </a:p>
      </dgm:t>
    </dgm:pt>
    <dgm:pt modelId="{D0F36156-1E42-BE4B-B478-53671B7D5319}">
      <dgm:prSet custT="1"/>
      <dgm:spPr>
        <a:solidFill>
          <a:schemeClr val="bg1"/>
        </a:solidFill>
        <a:ln>
          <a:solidFill>
            <a:schemeClr val="accent3">
              <a:tint val="40000"/>
              <a:hueOff val="0"/>
              <a:satOff val="0"/>
              <a:lumOff val="0"/>
            </a:schemeClr>
          </a:solidFill>
        </a:ln>
      </dgm:spPr>
      <dgm:t>
        <a:bodyPr/>
        <a:lstStyle/>
        <a:p>
          <a:r>
            <a:rPr lang="en-US" sz="1400" b="0" i="0" dirty="0"/>
            <a:t>“Responsibly implemented supply chain finance should be </a:t>
          </a:r>
          <a:r>
            <a:rPr lang="en-US" sz="1400" b="1" i="0" dirty="0"/>
            <a:t>a transparent, low-risk solution</a:t>
          </a:r>
          <a:r>
            <a:rPr lang="en-US" sz="1400" b="0" i="0" dirty="0"/>
            <a:t> that provides mutual </a:t>
          </a:r>
          <a:r>
            <a:rPr lang="en-US" sz="1400" b="1" i="0" dirty="0"/>
            <a:t>benefits to all parties </a:t>
          </a:r>
          <a:r>
            <a:rPr lang="en-US" sz="1400" b="0" i="0" dirty="0"/>
            <a:t>involved.”</a:t>
          </a:r>
          <a:endParaRPr lang="en-US" sz="1400" dirty="0"/>
        </a:p>
      </dgm:t>
    </dgm:pt>
    <dgm:pt modelId="{E8EAA1E2-D608-D544-A12A-B2F2827BB831}" type="parTrans" cxnId="{D2FF85F3-C04E-2249-93A8-464AD12036CC}">
      <dgm:prSet/>
      <dgm:spPr/>
      <dgm:t>
        <a:bodyPr/>
        <a:lstStyle/>
        <a:p>
          <a:endParaRPr lang="en-US"/>
        </a:p>
      </dgm:t>
    </dgm:pt>
    <dgm:pt modelId="{5DA26186-D39F-7A46-9378-66CF5845E20C}" type="sibTrans" cxnId="{D2FF85F3-C04E-2249-93A8-464AD12036CC}">
      <dgm:prSet/>
      <dgm:spPr/>
      <dgm:t>
        <a:bodyPr/>
        <a:lstStyle/>
        <a:p>
          <a:endParaRPr lang="en-US"/>
        </a:p>
      </dgm:t>
    </dgm:pt>
    <dgm:pt modelId="{859F8D17-AD0E-5144-938B-5543AC98B302}">
      <dgm:prSet custT="1"/>
      <dgm:spPr>
        <a:solidFill>
          <a:schemeClr val="bg1"/>
        </a:solidFill>
        <a:ln>
          <a:solidFill>
            <a:schemeClr val="accent3">
              <a:tint val="40000"/>
              <a:hueOff val="0"/>
              <a:satOff val="0"/>
              <a:lumOff val="0"/>
            </a:schemeClr>
          </a:solidFill>
        </a:ln>
      </dgm:spPr>
      <dgm:t>
        <a:bodyPr/>
        <a:lstStyle/>
        <a:p>
          <a:endParaRPr lang="en-US" sz="1400" dirty="0"/>
        </a:p>
      </dgm:t>
    </dgm:pt>
    <dgm:pt modelId="{11237B43-D599-FB43-8E01-FF286117E3B2}" type="parTrans" cxnId="{493094AC-5CB0-5149-80F5-830D5DFC42E5}">
      <dgm:prSet/>
      <dgm:spPr/>
      <dgm:t>
        <a:bodyPr/>
        <a:lstStyle/>
        <a:p>
          <a:endParaRPr lang="en-US"/>
        </a:p>
      </dgm:t>
    </dgm:pt>
    <dgm:pt modelId="{BE431DCA-B630-E84B-9031-65C84C897E1C}" type="sibTrans" cxnId="{493094AC-5CB0-5149-80F5-830D5DFC42E5}">
      <dgm:prSet/>
      <dgm:spPr/>
      <dgm:t>
        <a:bodyPr/>
        <a:lstStyle/>
        <a:p>
          <a:endParaRPr lang="en-US"/>
        </a:p>
      </dgm:t>
    </dgm:pt>
    <dgm:pt modelId="{AED75B44-BB77-0141-B83F-AFDF1C1DDE16}">
      <dgm:prSet custT="1"/>
      <dgm:spPr>
        <a:solidFill>
          <a:schemeClr val="bg1"/>
        </a:solidFill>
        <a:ln>
          <a:solidFill>
            <a:schemeClr val="accent6">
              <a:lumMod val="40000"/>
              <a:lumOff val="60000"/>
              <a:alpha val="90000"/>
            </a:schemeClr>
          </a:solidFill>
        </a:ln>
      </dgm:spPr>
      <dgm:t>
        <a:bodyPr/>
        <a:lstStyle/>
        <a:p>
          <a:r>
            <a:rPr lang="en-US" sz="1400" dirty="0"/>
            <a:t>The Buyer eventually owes this money plus interest to the LP, but in the meantime has freed up working capital needed to operate and grow</a:t>
          </a:r>
        </a:p>
      </dgm:t>
    </dgm:pt>
    <dgm:pt modelId="{E3BF02F7-737F-214D-B828-3EEACB2826AA}" type="parTrans" cxnId="{E4ED8F8C-6F69-EF4B-B589-C41D5B0A34C7}">
      <dgm:prSet/>
      <dgm:spPr/>
      <dgm:t>
        <a:bodyPr/>
        <a:lstStyle/>
        <a:p>
          <a:endParaRPr lang="en-US"/>
        </a:p>
      </dgm:t>
    </dgm:pt>
    <dgm:pt modelId="{550EF054-B671-524E-8016-C0045F95A1B9}" type="sibTrans" cxnId="{E4ED8F8C-6F69-EF4B-B589-C41D5B0A34C7}">
      <dgm:prSet/>
      <dgm:spPr/>
      <dgm:t>
        <a:bodyPr/>
        <a:lstStyle/>
        <a:p>
          <a:endParaRPr lang="en-US"/>
        </a:p>
      </dgm:t>
    </dgm:pt>
    <dgm:pt modelId="{CF256357-842F-DD42-96B5-444FE5102C2F}">
      <dgm:prSet custT="1"/>
      <dgm:spPr>
        <a:solidFill>
          <a:schemeClr val="bg1"/>
        </a:solidFill>
        <a:ln>
          <a:solidFill>
            <a:schemeClr val="accent6">
              <a:lumMod val="40000"/>
              <a:lumOff val="60000"/>
              <a:alpha val="90000"/>
            </a:schemeClr>
          </a:solidFill>
        </a:ln>
      </dgm:spPr>
      <dgm:t>
        <a:bodyPr/>
        <a:lstStyle/>
        <a:p>
          <a:r>
            <a:rPr lang="en-US" sz="1400" b="1" dirty="0" err="1"/>
            <a:t>PrimeRevenue</a:t>
          </a:r>
          <a:r>
            <a:rPr lang="en-US" sz="1400" b="1" dirty="0"/>
            <a:t> takes a % </a:t>
          </a:r>
          <a:r>
            <a:rPr lang="en-US" sz="1400" dirty="0"/>
            <a:t>of the interest paid to the LP as a service fee</a:t>
          </a:r>
        </a:p>
      </dgm:t>
    </dgm:pt>
    <dgm:pt modelId="{E49441DA-01F2-7D40-A5C1-499B726D4C56}" type="parTrans" cxnId="{26795547-5E34-954D-A973-A5E27AB3A7C7}">
      <dgm:prSet/>
      <dgm:spPr/>
      <dgm:t>
        <a:bodyPr/>
        <a:lstStyle/>
        <a:p>
          <a:endParaRPr lang="en-US"/>
        </a:p>
      </dgm:t>
    </dgm:pt>
    <dgm:pt modelId="{A74D4F51-35E5-1F4F-94C4-2FB4102D8202}" type="sibTrans" cxnId="{26795547-5E34-954D-A973-A5E27AB3A7C7}">
      <dgm:prSet/>
      <dgm:spPr/>
      <dgm:t>
        <a:bodyPr/>
        <a:lstStyle/>
        <a:p>
          <a:endParaRPr lang="en-US"/>
        </a:p>
      </dgm:t>
    </dgm:pt>
    <dgm:pt modelId="{D29A6520-BFC6-8943-9E5A-61D5E42B7D33}">
      <dgm:prSet custT="1"/>
      <dgm:spPr>
        <a:solidFill>
          <a:schemeClr val="bg1"/>
        </a:solidFill>
      </dgm:spPr>
      <dgm:t>
        <a:bodyPr/>
        <a:lstStyle/>
        <a:p>
          <a:endParaRPr lang="en-US" sz="1400" b="0" dirty="0"/>
        </a:p>
      </dgm:t>
    </dgm:pt>
    <dgm:pt modelId="{2F244CC9-8111-6748-BBE6-6A7A89FF7082}" type="parTrans" cxnId="{14441661-6D46-4442-90BD-632A0E9C099B}">
      <dgm:prSet/>
      <dgm:spPr/>
      <dgm:t>
        <a:bodyPr/>
        <a:lstStyle/>
        <a:p>
          <a:endParaRPr lang="en-US"/>
        </a:p>
      </dgm:t>
    </dgm:pt>
    <dgm:pt modelId="{AF426FA4-CBAF-1044-80CF-29455C9F200D}" type="sibTrans" cxnId="{14441661-6D46-4442-90BD-632A0E9C099B}">
      <dgm:prSet/>
      <dgm:spPr/>
      <dgm:t>
        <a:bodyPr/>
        <a:lstStyle/>
        <a:p>
          <a:endParaRPr lang="en-US"/>
        </a:p>
      </dgm:t>
    </dgm:pt>
    <dgm:pt modelId="{B88D17DE-2B05-0445-8B4F-B7D9D3CBBD9F}">
      <dgm:prSet custT="1"/>
      <dgm:spPr>
        <a:solidFill>
          <a:schemeClr val="bg1"/>
        </a:solidFill>
      </dgm:spPr>
      <dgm:t>
        <a:bodyPr/>
        <a:lstStyle/>
        <a:p>
          <a:r>
            <a:rPr lang="en-US" sz="1400" b="1" dirty="0"/>
            <a:t>100% of the invoice payment minus a nominal fee </a:t>
          </a:r>
          <a:r>
            <a:rPr lang="en-US" sz="1400" b="0" dirty="0"/>
            <a:t>is distributed to the Supplier’s bank account</a:t>
          </a:r>
        </a:p>
      </dgm:t>
    </dgm:pt>
    <dgm:pt modelId="{231414D6-8221-A04A-ABB1-A452D8E1DEF8}" type="parTrans" cxnId="{D609065E-1B73-A642-89AD-36D5BB7FB981}">
      <dgm:prSet/>
      <dgm:spPr/>
      <dgm:t>
        <a:bodyPr/>
        <a:lstStyle/>
        <a:p>
          <a:endParaRPr lang="en-US"/>
        </a:p>
      </dgm:t>
    </dgm:pt>
    <dgm:pt modelId="{24840EE2-DAD2-EB4D-8D89-AAEB877B8971}" type="sibTrans" cxnId="{D609065E-1B73-A642-89AD-36D5BB7FB981}">
      <dgm:prSet/>
      <dgm:spPr/>
      <dgm:t>
        <a:bodyPr/>
        <a:lstStyle/>
        <a:p>
          <a:endParaRPr lang="en-US"/>
        </a:p>
      </dgm:t>
    </dgm:pt>
    <dgm:pt modelId="{07B1F40C-800C-1241-AA74-E8DE21CE7936}">
      <dgm:prSet custT="1"/>
      <dgm:spPr>
        <a:solidFill>
          <a:schemeClr val="bg1"/>
        </a:solidFill>
      </dgm:spPr>
      <dgm:t>
        <a:bodyPr/>
        <a:lstStyle/>
        <a:p>
          <a:r>
            <a:rPr lang="en-US" sz="1400" b="1" dirty="0" err="1"/>
            <a:t>PrimeRevenue</a:t>
          </a:r>
          <a:r>
            <a:rPr lang="en-US" sz="1400" b="1" dirty="0"/>
            <a:t> takes a %</a:t>
          </a:r>
          <a:r>
            <a:rPr lang="en-US" sz="1400" b="0" dirty="0"/>
            <a:t> of the nominal fee awarded to the LP entity</a:t>
          </a:r>
        </a:p>
      </dgm:t>
    </dgm:pt>
    <dgm:pt modelId="{F84F6716-A026-CB4B-A18E-CA8AF66DBAD8}" type="parTrans" cxnId="{920BB1CC-CAD5-044B-9586-63FDE74848C4}">
      <dgm:prSet/>
      <dgm:spPr/>
      <dgm:t>
        <a:bodyPr/>
        <a:lstStyle/>
        <a:p>
          <a:endParaRPr lang="en-US"/>
        </a:p>
      </dgm:t>
    </dgm:pt>
    <dgm:pt modelId="{1242B6E7-2027-A640-8BB3-5177EAECF815}" type="sibTrans" cxnId="{920BB1CC-CAD5-044B-9586-63FDE74848C4}">
      <dgm:prSet/>
      <dgm:spPr/>
      <dgm:t>
        <a:bodyPr/>
        <a:lstStyle/>
        <a:p>
          <a:endParaRPr lang="en-US"/>
        </a:p>
      </dgm:t>
    </dgm:pt>
    <dgm:pt modelId="{89D6944D-E2A2-6F40-A549-F6A32907C639}">
      <dgm:prSet custT="1"/>
      <dgm:spPr>
        <a:solidFill>
          <a:schemeClr val="bg1"/>
        </a:solidFill>
      </dgm:spPr>
      <dgm:t>
        <a:bodyPr/>
        <a:lstStyle/>
        <a:p>
          <a:r>
            <a:rPr lang="en-US" sz="1400" b="1" dirty="0"/>
            <a:t>Burden of collection is then transferred to the LP</a:t>
          </a:r>
        </a:p>
      </dgm:t>
    </dgm:pt>
    <dgm:pt modelId="{806671E0-786F-FB42-9BD7-3EEB6AC5A353}" type="parTrans" cxnId="{8FBBA6D9-64E5-A748-8FDA-08D16ECAA4B4}">
      <dgm:prSet/>
      <dgm:spPr/>
      <dgm:t>
        <a:bodyPr/>
        <a:lstStyle/>
        <a:p>
          <a:endParaRPr lang="en-US"/>
        </a:p>
      </dgm:t>
    </dgm:pt>
    <dgm:pt modelId="{B6F90DFD-2C32-DF44-B505-19877D9416CC}" type="sibTrans" cxnId="{8FBBA6D9-64E5-A748-8FDA-08D16ECAA4B4}">
      <dgm:prSet/>
      <dgm:spPr/>
      <dgm:t>
        <a:bodyPr/>
        <a:lstStyle/>
        <a:p>
          <a:endParaRPr lang="en-US"/>
        </a:p>
      </dgm:t>
    </dgm:pt>
    <dgm:pt modelId="{27053BFA-9E77-824C-9EC8-A694FD402B1A}">
      <dgm:prSet custT="1"/>
      <dgm:spPr>
        <a:solidFill>
          <a:schemeClr val="bg1"/>
        </a:solidFill>
        <a:ln>
          <a:solidFill>
            <a:schemeClr val="accent3">
              <a:tint val="40000"/>
              <a:hueOff val="0"/>
              <a:satOff val="0"/>
              <a:lumOff val="0"/>
            </a:schemeClr>
          </a:solidFill>
        </a:ln>
      </dgm:spPr>
      <dgm:t>
        <a:bodyPr/>
        <a:lstStyle/>
        <a:p>
          <a:r>
            <a:rPr lang="en-US" sz="1400" dirty="0"/>
            <a:t>Via </a:t>
          </a:r>
          <a:r>
            <a:rPr lang="en-US" sz="1400" b="1" dirty="0"/>
            <a:t>direct funding models</a:t>
          </a:r>
          <a:r>
            <a:rPr lang="en-US" sz="1400" dirty="0"/>
            <a:t>, buyers and suppliers know where the money comes from</a:t>
          </a:r>
        </a:p>
      </dgm:t>
    </dgm:pt>
    <dgm:pt modelId="{BAE8C126-826C-1341-8A70-F33FA4EBD4B0}" type="parTrans" cxnId="{EFDD886C-0DC9-7548-9191-A38456EFED2C}">
      <dgm:prSet/>
      <dgm:spPr/>
      <dgm:t>
        <a:bodyPr/>
        <a:lstStyle/>
        <a:p>
          <a:endParaRPr lang="en-US"/>
        </a:p>
      </dgm:t>
    </dgm:pt>
    <dgm:pt modelId="{FF674B5B-A687-F648-9C97-98070D0A7906}" type="sibTrans" cxnId="{EFDD886C-0DC9-7548-9191-A38456EFED2C}">
      <dgm:prSet/>
      <dgm:spPr/>
      <dgm:t>
        <a:bodyPr/>
        <a:lstStyle/>
        <a:p>
          <a:endParaRPr lang="en-US"/>
        </a:p>
      </dgm:t>
    </dgm:pt>
    <dgm:pt modelId="{862D7537-2A65-5C4D-BB6C-7BA1EC0AC395}">
      <dgm:prSet custT="1"/>
      <dgm:spPr>
        <a:solidFill>
          <a:schemeClr val="bg1"/>
        </a:solidFill>
        <a:ln>
          <a:solidFill>
            <a:schemeClr val="accent3">
              <a:tint val="40000"/>
              <a:hueOff val="0"/>
              <a:satOff val="0"/>
              <a:lumOff val="0"/>
            </a:schemeClr>
          </a:solidFill>
        </a:ln>
      </dgm:spPr>
      <dgm:t>
        <a:bodyPr/>
        <a:lstStyle/>
        <a:p>
          <a:r>
            <a:rPr lang="en-US" sz="1400" b="1" dirty="0"/>
            <a:t>All transactions deal exclusively with approved invoices</a:t>
          </a:r>
        </a:p>
      </dgm:t>
    </dgm:pt>
    <dgm:pt modelId="{70E98837-FA75-3243-A52C-5318E3E4CEB5}" type="parTrans" cxnId="{CAFCD6AF-7F96-3A42-BD05-F89490941331}">
      <dgm:prSet/>
      <dgm:spPr/>
      <dgm:t>
        <a:bodyPr/>
        <a:lstStyle/>
        <a:p>
          <a:endParaRPr lang="en-US"/>
        </a:p>
      </dgm:t>
    </dgm:pt>
    <dgm:pt modelId="{0F65681A-ED6D-1049-A8BB-8A063FB31E5B}" type="sibTrans" cxnId="{CAFCD6AF-7F96-3A42-BD05-F89490941331}">
      <dgm:prSet/>
      <dgm:spPr/>
      <dgm:t>
        <a:bodyPr/>
        <a:lstStyle/>
        <a:p>
          <a:endParaRPr lang="en-US"/>
        </a:p>
      </dgm:t>
    </dgm:pt>
    <dgm:pt modelId="{794F43FA-6FFB-FA46-8172-16B296D766FF}" type="pres">
      <dgm:prSet presAssocID="{64F98948-3320-4B7F-80FB-AB1137B5078B}" presName="Name0" presStyleCnt="0">
        <dgm:presLayoutVars>
          <dgm:dir/>
          <dgm:animLvl val="lvl"/>
          <dgm:resizeHandles val="exact"/>
        </dgm:presLayoutVars>
      </dgm:prSet>
      <dgm:spPr/>
    </dgm:pt>
    <dgm:pt modelId="{2B609254-8E3C-1C42-B34F-99F528A35527}" type="pres">
      <dgm:prSet presAssocID="{15F858BE-12F3-4653-B340-0B188B98203C}" presName="composite" presStyleCnt="0"/>
      <dgm:spPr/>
    </dgm:pt>
    <dgm:pt modelId="{CDF64B70-47E4-DB4D-A8C7-5E2FD0988225}" type="pres">
      <dgm:prSet presAssocID="{15F858BE-12F3-4653-B340-0B188B98203C}" presName="parTx" presStyleLbl="alignNode1" presStyleIdx="0" presStyleCnt="3" custScaleX="105366">
        <dgm:presLayoutVars>
          <dgm:chMax val="0"/>
          <dgm:chPref val="0"/>
          <dgm:bulletEnabled val="1"/>
        </dgm:presLayoutVars>
      </dgm:prSet>
      <dgm:spPr/>
    </dgm:pt>
    <dgm:pt modelId="{DAC7862D-86C4-C445-B188-0A6E5BF55E33}" type="pres">
      <dgm:prSet presAssocID="{15F858BE-12F3-4653-B340-0B188B98203C}" presName="desTx" presStyleLbl="alignAccFollowNode1" presStyleIdx="0" presStyleCnt="3" custScaleX="105963">
        <dgm:presLayoutVars>
          <dgm:bulletEnabled val="1"/>
        </dgm:presLayoutVars>
      </dgm:prSet>
      <dgm:spPr/>
    </dgm:pt>
    <dgm:pt modelId="{9B70D2C6-BB7B-2A40-956F-9E48BE1C8249}" type="pres">
      <dgm:prSet presAssocID="{BAF7F54C-54BB-4E32-A3BE-70FDDE1ACC7A}" presName="space" presStyleCnt="0"/>
      <dgm:spPr/>
    </dgm:pt>
    <dgm:pt modelId="{1EC07244-2B87-0D4D-97F0-CC3AC71D5051}" type="pres">
      <dgm:prSet presAssocID="{18935234-F39B-4F64-9D3E-ECC198090598}" presName="composite" presStyleCnt="0"/>
      <dgm:spPr/>
    </dgm:pt>
    <dgm:pt modelId="{FB77FF7F-4BA8-1341-8C97-B8F0BA4C833F}" type="pres">
      <dgm:prSet presAssocID="{18935234-F39B-4F64-9D3E-ECC198090598}" presName="parTx" presStyleLbl="alignNode1" presStyleIdx="1" presStyleCnt="3" custScaleX="111244">
        <dgm:presLayoutVars>
          <dgm:chMax val="0"/>
          <dgm:chPref val="0"/>
          <dgm:bulletEnabled val="1"/>
        </dgm:presLayoutVars>
      </dgm:prSet>
      <dgm:spPr/>
    </dgm:pt>
    <dgm:pt modelId="{858E1977-650E-FE4F-A060-0FAA5F90F823}" type="pres">
      <dgm:prSet presAssocID="{18935234-F39B-4F64-9D3E-ECC198090598}" presName="desTx" presStyleLbl="alignAccFollowNode1" presStyleIdx="1" presStyleCnt="3">
        <dgm:presLayoutVars>
          <dgm:bulletEnabled val="1"/>
        </dgm:presLayoutVars>
      </dgm:prSet>
      <dgm:spPr/>
    </dgm:pt>
    <dgm:pt modelId="{5D4C144E-B056-AF4C-86F6-D5AACE79AC22}" type="pres">
      <dgm:prSet presAssocID="{A80C0A60-9866-4750-AF50-82E6D30D27C4}" presName="space" presStyleCnt="0"/>
      <dgm:spPr/>
    </dgm:pt>
    <dgm:pt modelId="{A177D6ED-517D-C748-A2EB-6B470381460B}" type="pres">
      <dgm:prSet presAssocID="{3CA3A262-78E2-46B9-86B9-EC5A18FB14DE}" presName="composite" presStyleCnt="0"/>
      <dgm:spPr/>
    </dgm:pt>
    <dgm:pt modelId="{BB6205A5-664A-BF4B-93C3-0CFAE6E9D1A4}" type="pres">
      <dgm:prSet presAssocID="{3CA3A262-78E2-46B9-86B9-EC5A18FB14DE}" presName="parTx" presStyleLbl="alignNode1" presStyleIdx="2" presStyleCnt="3">
        <dgm:presLayoutVars>
          <dgm:chMax val="0"/>
          <dgm:chPref val="0"/>
          <dgm:bulletEnabled val="1"/>
        </dgm:presLayoutVars>
      </dgm:prSet>
      <dgm:spPr/>
    </dgm:pt>
    <dgm:pt modelId="{12968B9F-8D9E-B04C-B4C1-BAEBA8EE3751}" type="pres">
      <dgm:prSet presAssocID="{3CA3A262-78E2-46B9-86B9-EC5A18FB14DE}" presName="desTx" presStyleLbl="alignAccFollowNode1" presStyleIdx="2" presStyleCnt="3">
        <dgm:presLayoutVars>
          <dgm:bulletEnabled val="1"/>
        </dgm:presLayoutVars>
      </dgm:prSet>
      <dgm:spPr/>
    </dgm:pt>
  </dgm:ptLst>
  <dgm:cxnLst>
    <dgm:cxn modelId="{1AB61C10-F1CF-D14C-BEEE-448F1A177F79}" type="presOf" srcId="{B88D17DE-2B05-0445-8B4F-B7D9D3CBBD9F}" destId="{858E1977-650E-FE4F-A060-0FAA5F90F823}" srcOrd="0" destOrd="3" presId="urn:microsoft.com/office/officeart/2005/8/layout/hList1"/>
    <dgm:cxn modelId="{E148E52B-B83B-5E44-A6C5-292F9B3102D3}" type="presOf" srcId="{18935234-F39B-4F64-9D3E-ECC198090598}" destId="{FB77FF7F-4BA8-1341-8C97-B8F0BA4C833F}" srcOrd="0" destOrd="0" presId="urn:microsoft.com/office/officeart/2005/8/layout/hList1"/>
    <dgm:cxn modelId="{9F230B32-E4CD-934D-89B9-C95B969EC151}" type="presOf" srcId="{862D7537-2A65-5C4D-BB6C-7BA1EC0AC395}" destId="{12968B9F-8D9E-B04C-B4C1-BAEBA8EE3751}" srcOrd="0" destOrd="4" presId="urn:microsoft.com/office/officeart/2005/8/layout/hList1"/>
    <dgm:cxn modelId="{7C49A232-1904-E14C-9B5D-757F61E31442}" type="presOf" srcId="{859F8D17-AD0E-5144-938B-5543AC98B302}" destId="{12968B9F-8D9E-B04C-B4C1-BAEBA8EE3751}" srcOrd="0" destOrd="1" presId="urn:microsoft.com/office/officeart/2005/8/layout/hList1"/>
    <dgm:cxn modelId="{E0E9A232-D176-6E4B-9E2B-78F929A6ABC0}" type="presOf" srcId="{3CA3A262-78E2-46B9-86B9-EC5A18FB14DE}" destId="{BB6205A5-664A-BF4B-93C3-0CFAE6E9D1A4}" srcOrd="0" destOrd="0" presId="urn:microsoft.com/office/officeart/2005/8/layout/hList1"/>
    <dgm:cxn modelId="{52509F3A-37E7-214D-83CB-3FA998D71520}" type="presOf" srcId="{D0F36156-1E42-BE4B-B478-53671B7D5319}" destId="{12968B9F-8D9E-B04C-B4C1-BAEBA8EE3751}" srcOrd="0" destOrd="2" presId="urn:microsoft.com/office/officeart/2005/8/layout/hList1"/>
    <dgm:cxn modelId="{91D2593C-7D74-43E8-BC24-122A9C83402E}" srcId="{64F98948-3320-4B7F-80FB-AB1137B5078B}" destId="{18935234-F39B-4F64-9D3E-ECC198090598}" srcOrd="1" destOrd="0" parTransId="{B6CB3CF8-E647-4BD2-92CD-1EEA584C5221}" sibTransId="{A80C0A60-9866-4750-AF50-82E6D30D27C4}"/>
    <dgm:cxn modelId="{26795547-5E34-954D-A973-A5E27AB3A7C7}" srcId="{15F858BE-12F3-4653-B340-0B188B98203C}" destId="{CF256357-842F-DD42-96B5-444FE5102C2F}" srcOrd="4" destOrd="0" parTransId="{E49441DA-01F2-7D40-A5C1-499B726D4C56}" sibTransId="{A74D4F51-35E5-1F4F-94C4-2FB4102D8202}"/>
    <dgm:cxn modelId="{8965ED4A-DEFB-494E-B30E-E830AE35D560}" srcId="{15F858BE-12F3-4653-B340-0B188B98203C}" destId="{16F1C99A-BEB5-924D-9207-241A61CF0EC5}" srcOrd="0" destOrd="0" parTransId="{DB4E5405-52C6-6A43-A823-17CB929A9138}" sibTransId="{3D18C574-C147-034A-9181-748ECD1321C5}"/>
    <dgm:cxn modelId="{B6E1274D-0C16-114D-B1BE-01B40F8A6612}" type="presOf" srcId="{07B1F40C-800C-1241-AA74-E8DE21CE7936}" destId="{858E1977-650E-FE4F-A060-0FAA5F90F823}" srcOrd="0" destOrd="5" presId="urn:microsoft.com/office/officeart/2005/8/layout/hList1"/>
    <dgm:cxn modelId="{CBE6F559-75C2-E34D-AAD0-932F16978753}" type="presOf" srcId="{AED75B44-BB77-0141-B83F-AFDF1C1DDE16}" destId="{DAC7862D-86C4-C445-B188-0A6E5BF55E33}" srcOrd="0" destOrd="3" presId="urn:microsoft.com/office/officeart/2005/8/layout/hList1"/>
    <dgm:cxn modelId="{D609065E-1B73-A642-89AD-36D5BB7FB981}" srcId="{18935234-F39B-4F64-9D3E-ECC198090598}" destId="{B88D17DE-2B05-0445-8B4F-B7D9D3CBBD9F}" srcOrd="3" destOrd="0" parTransId="{231414D6-8221-A04A-ABB1-A452D8E1DEF8}" sibTransId="{24840EE2-DAD2-EB4D-8D89-AAEB877B8971}"/>
    <dgm:cxn modelId="{EA167E5E-40D6-BD4B-BE34-D885D2652E99}" type="presOf" srcId="{D29A6520-BFC6-8943-9E5A-61D5E42B7D33}" destId="{858E1977-650E-FE4F-A060-0FAA5F90F823}" srcOrd="0" destOrd="1" presId="urn:microsoft.com/office/officeart/2005/8/layout/hList1"/>
    <dgm:cxn modelId="{F4F40B60-B607-B04C-AB84-44B4CE8F52E7}" srcId="{18935234-F39B-4F64-9D3E-ECC198090598}" destId="{67529F13-821F-1F44-BF6F-6A8ADEFDA31D}" srcOrd="2" destOrd="0" parTransId="{08283684-D18F-4045-A32D-12905384E233}" sibTransId="{A21F2F69-96C6-6246-9D87-348BBCC4A149}"/>
    <dgm:cxn modelId="{14441661-6D46-4442-90BD-632A0E9C099B}" srcId="{18935234-F39B-4F64-9D3E-ECC198090598}" destId="{D29A6520-BFC6-8943-9E5A-61D5E42B7D33}" srcOrd="1" destOrd="0" parTransId="{2F244CC9-8111-6748-BBE6-6A7A89FF7082}" sibTransId="{AF426FA4-CBAF-1044-80CF-29455C9F200D}"/>
    <dgm:cxn modelId="{E8F18662-6688-BF4B-911C-5F567DBF248F}" type="presOf" srcId="{F985A9C0-B910-0C46-A37E-F9D8F9652624}" destId="{858E1977-650E-FE4F-A060-0FAA5F90F823}" srcOrd="0" destOrd="0" presId="urn:microsoft.com/office/officeart/2005/8/layout/hList1"/>
    <dgm:cxn modelId="{EFDD886C-0DC9-7548-9191-A38456EFED2C}" srcId="{3CA3A262-78E2-46B9-86B9-EC5A18FB14DE}" destId="{27053BFA-9E77-824C-9EC8-A694FD402B1A}" srcOrd="3" destOrd="0" parTransId="{BAE8C126-826C-1341-8A70-F33FA4EBD4B0}" sibTransId="{FF674B5B-A687-F648-9C97-98070D0A7906}"/>
    <dgm:cxn modelId="{6A203870-DF88-0E43-9163-208C61440579}" srcId="{15F858BE-12F3-4653-B340-0B188B98203C}" destId="{DF2DCEDF-443D-3443-AFC8-AAE33EC634F3}" srcOrd="2" destOrd="0" parTransId="{DB6194A6-D525-1346-B041-EF2D750BD489}" sibTransId="{C78C6A2B-665C-E240-9F4E-167313A5BF8C}"/>
    <dgm:cxn modelId="{15AA3C74-13F6-2545-BA9D-0673A146C26F}" type="presOf" srcId="{64F98948-3320-4B7F-80FB-AB1137B5078B}" destId="{794F43FA-6FFB-FA46-8172-16B296D766FF}" srcOrd="0" destOrd="0" presId="urn:microsoft.com/office/officeart/2005/8/layout/hList1"/>
    <dgm:cxn modelId="{7A51787A-3740-F54F-B04E-45E1E5B46923}" type="presOf" srcId="{89D6944D-E2A2-6F40-A549-F6A32907C639}" destId="{858E1977-650E-FE4F-A060-0FAA5F90F823}" srcOrd="0" destOrd="4" presId="urn:microsoft.com/office/officeart/2005/8/layout/hList1"/>
    <dgm:cxn modelId="{64847A85-30A5-534F-9B60-AB8A1986E395}" srcId="{18935234-F39B-4F64-9D3E-ECC198090598}" destId="{F985A9C0-B910-0C46-A37E-F9D8F9652624}" srcOrd="0" destOrd="0" parTransId="{9F7EE277-70A0-BE46-996F-32D38C83398C}" sibTransId="{35CA801A-6EB7-6344-AC18-B5652665C694}"/>
    <dgm:cxn modelId="{7EF88E85-5F3E-3B41-98BA-F6C24F8D290A}" type="presOf" srcId="{2CAFEA4D-AB3C-B04B-835E-79910B822815}" destId="{DAC7862D-86C4-C445-B188-0A6E5BF55E33}" srcOrd="0" destOrd="1" presId="urn:microsoft.com/office/officeart/2005/8/layout/hList1"/>
    <dgm:cxn modelId="{DA22B488-0463-414F-B875-46191CF8188F}" srcId="{64F98948-3320-4B7F-80FB-AB1137B5078B}" destId="{3CA3A262-78E2-46B9-86B9-EC5A18FB14DE}" srcOrd="2" destOrd="0" parTransId="{6BBE6B70-7535-4543-9D22-9A5FD3AA825E}" sibTransId="{B3A5339B-3B69-46DF-810A-B2517955555D}"/>
    <dgm:cxn modelId="{E4ED8F8C-6F69-EF4B-B589-C41D5B0A34C7}" srcId="{15F858BE-12F3-4653-B340-0B188B98203C}" destId="{AED75B44-BB77-0141-B83F-AFDF1C1DDE16}" srcOrd="3" destOrd="0" parTransId="{E3BF02F7-737F-214D-B828-3EEACB2826AA}" sibTransId="{550EF054-B671-524E-8016-C0045F95A1B9}"/>
    <dgm:cxn modelId="{389C0E9D-73D3-5F44-B00D-2E74073B7AAA}" type="presOf" srcId="{67529F13-821F-1F44-BF6F-6A8ADEFDA31D}" destId="{858E1977-650E-FE4F-A060-0FAA5F90F823}" srcOrd="0" destOrd="2" presId="urn:microsoft.com/office/officeart/2005/8/layout/hList1"/>
    <dgm:cxn modelId="{C406C5A5-036E-DA48-86A7-334B64BACDEB}" srcId="{15F858BE-12F3-4653-B340-0B188B98203C}" destId="{2CAFEA4D-AB3C-B04B-835E-79910B822815}" srcOrd="1" destOrd="0" parTransId="{6A28E01A-920D-D941-85B8-FE99387A5C28}" sibTransId="{4F89E82F-9D5E-6440-AF9B-407764F57FB1}"/>
    <dgm:cxn modelId="{493094AC-5CB0-5149-80F5-830D5DFC42E5}" srcId="{3CA3A262-78E2-46B9-86B9-EC5A18FB14DE}" destId="{859F8D17-AD0E-5144-938B-5543AC98B302}" srcOrd="1" destOrd="0" parTransId="{11237B43-D599-FB43-8E01-FF286117E3B2}" sibTransId="{BE431DCA-B630-E84B-9031-65C84C897E1C}"/>
    <dgm:cxn modelId="{CAFCD6AF-7F96-3A42-BD05-F89490941331}" srcId="{3CA3A262-78E2-46B9-86B9-EC5A18FB14DE}" destId="{862D7537-2A65-5C4D-BB6C-7BA1EC0AC395}" srcOrd="4" destOrd="0" parTransId="{70E98837-FA75-3243-A52C-5318E3E4CEB5}" sibTransId="{0F65681A-ED6D-1049-A8BB-8A063FB31E5B}"/>
    <dgm:cxn modelId="{783990B1-9178-554E-AC4C-C8CF927B0FD4}" type="presOf" srcId="{CF256357-842F-DD42-96B5-444FE5102C2F}" destId="{DAC7862D-86C4-C445-B188-0A6E5BF55E33}" srcOrd="0" destOrd="4" presId="urn:microsoft.com/office/officeart/2005/8/layout/hList1"/>
    <dgm:cxn modelId="{F7B2E4B4-1481-1D4D-9D6A-CA4D66F98529}" type="presOf" srcId="{DF2DCEDF-443D-3443-AFC8-AAE33EC634F3}" destId="{DAC7862D-86C4-C445-B188-0A6E5BF55E33}" srcOrd="0" destOrd="2" presId="urn:microsoft.com/office/officeart/2005/8/layout/hList1"/>
    <dgm:cxn modelId="{EC0DDDB8-F95A-EF47-A1B7-FAA811B21F22}" srcId="{3CA3A262-78E2-46B9-86B9-EC5A18FB14DE}" destId="{4C7FA353-50AE-6740-9AEC-82ED66B20E4E}" srcOrd="0" destOrd="0" parTransId="{340F0757-D0F1-0447-9C81-1BFBF4E4B147}" sibTransId="{3A4F7F4B-DAC7-6F48-98C3-4C9857899A8F}"/>
    <dgm:cxn modelId="{214B39BC-D914-7A4B-AFE2-7B5DF63D2BCF}" type="presOf" srcId="{15F858BE-12F3-4653-B340-0B188B98203C}" destId="{CDF64B70-47E4-DB4D-A8C7-5E2FD0988225}" srcOrd="0" destOrd="0" presId="urn:microsoft.com/office/officeart/2005/8/layout/hList1"/>
    <dgm:cxn modelId="{920BB1CC-CAD5-044B-9586-63FDE74848C4}" srcId="{18935234-F39B-4F64-9D3E-ECC198090598}" destId="{07B1F40C-800C-1241-AA74-E8DE21CE7936}" srcOrd="5" destOrd="0" parTransId="{F84F6716-A026-CB4B-A18E-CA8AF66DBAD8}" sibTransId="{1242B6E7-2027-A640-8BB3-5177EAECF815}"/>
    <dgm:cxn modelId="{8FBBA6D9-64E5-A748-8FDA-08D16ECAA4B4}" srcId="{18935234-F39B-4F64-9D3E-ECC198090598}" destId="{89D6944D-E2A2-6F40-A549-F6A32907C639}" srcOrd="4" destOrd="0" parTransId="{806671E0-786F-FB42-9BD7-3EEB6AC5A353}" sibTransId="{B6F90DFD-2C32-DF44-B505-19877D9416CC}"/>
    <dgm:cxn modelId="{BF93BEDC-0116-C543-A289-55C78B1F8E6C}" type="presOf" srcId="{16F1C99A-BEB5-924D-9207-241A61CF0EC5}" destId="{DAC7862D-86C4-C445-B188-0A6E5BF55E33}" srcOrd="0" destOrd="0" presId="urn:microsoft.com/office/officeart/2005/8/layout/hList1"/>
    <dgm:cxn modelId="{5C8708DF-55D8-D248-8C27-85CD575E3E66}" type="presOf" srcId="{4C7FA353-50AE-6740-9AEC-82ED66B20E4E}" destId="{12968B9F-8D9E-B04C-B4C1-BAEBA8EE3751}" srcOrd="0" destOrd="0" presId="urn:microsoft.com/office/officeart/2005/8/layout/hList1"/>
    <dgm:cxn modelId="{DEBC30EA-F307-450A-9FE0-DE38E709B7C6}" srcId="{64F98948-3320-4B7F-80FB-AB1137B5078B}" destId="{15F858BE-12F3-4653-B340-0B188B98203C}" srcOrd="0" destOrd="0" parTransId="{A18FFBF8-8B7D-40D4-A330-31FF915469FD}" sibTransId="{BAF7F54C-54BB-4E32-A3BE-70FDDE1ACC7A}"/>
    <dgm:cxn modelId="{E4EC4FEB-BE9F-8940-8831-3F56A54241A8}" type="presOf" srcId="{27053BFA-9E77-824C-9EC8-A694FD402B1A}" destId="{12968B9F-8D9E-B04C-B4C1-BAEBA8EE3751}" srcOrd="0" destOrd="3" presId="urn:microsoft.com/office/officeart/2005/8/layout/hList1"/>
    <dgm:cxn modelId="{D2FF85F3-C04E-2249-93A8-464AD12036CC}" srcId="{3CA3A262-78E2-46B9-86B9-EC5A18FB14DE}" destId="{D0F36156-1E42-BE4B-B478-53671B7D5319}" srcOrd="2" destOrd="0" parTransId="{E8EAA1E2-D608-D544-A12A-B2F2827BB831}" sibTransId="{5DA26186-D39F-7A46-9378-66CF5845E20C}"/>
    <dgm:cxn modelId="{659165AD-91E0-0C4C-9E21-E44325381161}" type="presParOf" srcId="{794F43FA-6FFB-FA46-8172-16B296D766FF}" destId="{2B609254-8E3C-1C42-B34F-99F528A35527}" srcOrd="0" destOrd="0" presId="urn:microsoft.com/office/officeart/2005/8/layout/hList1"/>
    <dgm:cxn modelId="{83020DBF-A4A1-A844-84B0-C78FA69A301A}" type="presParOf" srcId="{2B609254-8E3C-1C42-B34F-99F528A35527}" destId="{CDF64B70-47E4-DB4D-A8C7-5E2FD0988225}" srcOrd="0" destOrd="0" presId="urn:microsoft.com/office/officeart/2005/8/layout/hList1"/>
    <dgm:cxn modelId="{47A23CF6-AEDE-9042-A93E-5A6039757B4C}" type="presParOf" srcId="{2B609254-8E3C-1C42-B34F-99F528A35527}" destId="{DAC7862D-86C4-C445-B188-0A6E5BF55E33}" srcOrd="1" destOrd="0" presId="urn:microsoft.com/office/officeart/2005/8/layout/hList1"/>
    <dgm:cxn modelId="{B10BB540-671D-3F41-B1E2-8C136517B50D}" type="presParOf" srcId="{794F43FA-6FFB-FA46-8172-16B296D766FF}" destId="{9B70D2C6-BB7B-2A40-956F-9E48BE1C8249}" srcOrd="1" destOrd="0" presId="urn:microsoft.com/office/officeart/2005/8/layout/hList1"/>
    <dgm:cxn modelId="{481C9A7F-EEC6-1E4A-A6E2-E1F7BEFA2A06}" type="presParOf" srcId="{794F43FA-6FFB-FA46-8172-16B296D766FF}" destId="{1EC07244-2B87-0D4D-97F0-CC3AC71D5051}" srcOrd="2" destOrd="0" presId="urn:microsoft.com/office/officeart/2005/8/layout/hList1"/>
    <dgm:cxn modelId="{140C00FC-9C94-124B-9FB5-374CBE32DA7B}" type="presParOf" srcId="{1EC07244-2B87-0D4D-97F0-CC3AC71D5051}" destId="{FB77FF7F-4BA8-1341-8C97-B8F0BA4C833F}" srcOrd="0" destOrd="0" presId="urn:microsoft.com/office/officeart/2005/8/layout/hList1"/>
    <dgm:cxn modelId="{3F27F25D-C6A8-9D45-8DC7-D70D91D831F8}" type="presParOf" srcId="{1EC07244-2B87-0D4D-97F0-CC3AC71D5051}" destId="{858E1977-650E-FE4F-A060-0FAA5F90F823}" srcOrd="1" destOrd="0" presId="urn:microsoft.com/office/officeart/2005/8/layout/hList1"/>
    <dgm:cxn modelId="{21AE37F9-1B94-F144-B576-86E7C695F38D}" type="presParOf" srcId="{794F43FA-6FFB-FA46-8172-16B296D766FF}" destId="{5D4C144E-B056-AF4C-86F6-D5AACE79AC22}" srcOrd="3" destOrd="0" presId="urn:microsoft.com/office/officeart/2005/8/layout/hList1"/>
    <dgm:cxn modelId="{7FA79DEF-E519-4C49-BB45-A3D6F47B530C}" type="presParOf" srcId="{794F43FA-6FFB-FA46-8172-16B296D766FF}" destId="{A177D6ED-517D-C748-A2EB-6B470381460B}" srcOrd="4" destOrd="0" presId="urn:microsoft.com/office/officeart/2005/8/layout/hList1"/>
    <dgm:cxn modelId="{949833A0-B29B-9D43-976D-6A5E9B43CEF6}" type="presParOf" srcId="{A177D6ED-517D-C748-A2EB-6B470381460B}" destId="{BB6205A5-664A-BF4B-93C3-0CFAE6E9D1A4}" srcOrd="0" destOrd="0" presId="urn:microsoft.com/office/officeart/2005/8/layout/hList1"/>
    <dgm:cxn modelId="{BFC82DA3-0035-3948-BBA7-F11A410F396A}" type="presParOf" srcId="{A177D6ED-517D-C748-A2EB-6B470381460B}" destId="{12968B9F-8D9E-B04C-B4C1-BAEBA8EE3751}"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4F98948-3320-4B7F-80FB-AB1137B5078B}" type="doc">
      <dgm:prSet loTypeId="urn:microsoft.com/office/officeart/2005/8/layout/hProcess10"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5F858BE-12F3-4653-B340-0B188B98203C}">
      <dgm:prSet custT="1"/>
      <dgm:spPr>
        <a:noFill/>
        <a:ln>
          <a:noFill/>
        </a:ln>
      </dgm:spPr>
      <dgm:t>
        <a:bodyPr anchor="ctr"/>
        <a:lstStyle/>
        <a:p>
          <a:pPr algn="ctr"/>
          <a:r>
            <a:rPr lang="en-US" sz="1600" dirty="0">
              <a:solidFill>
                <a:schemeClr val="tx1"/>
              </a:solidFill>
            </a:rPr>
            <a:t>Lorem ipsum lorem ipsum lorem</a:t>
          </a:r>
        </a:p>
      </dgm:t>
    </dgm:pt>
    <dgm:pt modelId="{A18FFBF8-8B7D-40D4-A330-31FF915469FD}" type="parTrans" cxnId="{DEBC30EA-F307-450A-9FE0-DE38E709B7C6}">
      <dgm:prSet/>
      <dgm:spPr/>
      <dgm:t>
        <a:bodyPr/>
        <a:lstStyle/>
        <a:p>
          <a:pPr algn="ctr"/>
          <a:endParaRPr lang="en-US" sz="1600">
            <a:solidFill>
              <a:schemeClr val="tx1"/>
            </a:solidFill>
          </a:endParaRPr>
        </a:p>
      </dgm:t>
    </dgm:pt>
    <dgm:pt modelId="{BAF7F54C-54BB-4E32-A3BE-70FDDE1ACC7A}" type="sibTrans" cxnId="{DEBC30EA-F307-450A-9FE0-DE38E709B7C6}">
      <dgm:prSet/>
      <dgm:spPr>
        <a:solidFill>
          <a:schemeClr val="accent3"/>
        </a:solidFill>
      </dgm:spPr>
      <dgm:t>
        <a:bodyPr/>
        <a:lstStyle/>
        <a:p>
          <a:pPr algn="ctr"/>
          <a:endParaRPr lang="en-US" sz="1600" dirty="0">
            <a:solidFill>
              <a:schemeClr val="tx1"/>
            </a:solidFill>
          </a:endParaRPr>
        </a:p>
      </dgm:t>
    </dgm:pt>
    <dgm:pt modelId="{18935234-F39B-4F64-9D3E-ECC198090598}">
      <dgm:prSet custT="1"/>
      <dgm:spPr>
        <a:noFill/>
        <a:ln>
          <a:noFill/>
        </a:ln>
      </dgm:spPr>
      <dgm:t>
        <a:bodyPr anchor="ctr"/>
        <a:lstStyle/>
        <a:p>
          <a:pPr algn="ctr"/>
          <a:r>
            <a:rPr lang="en-US" sz="1600" dirty="0">
              <a:solidFill>
                <a:schemeClr val="tx1"/>
              </a:solidFill>
            </a:rPr>
            <a:t>Lorem ipsum lorem ipsum lorem</a:t>
          </a:r>
        </a:p>
      </dgm:t>
    </dgm:pt>
    <dgm:pt modelId="{B6CB3CF8-E647-4BD2-92CD-1EEA584C5221}" type="parTrans" cxnId="{91D2593C-7D74-43E8-BC24-122A9C83402E}">
      <dgm:prSet/>
      <dgm:spPr/>
      <dgm:t>
        <a:bodyPr/>
        <a:lstStyle/>
        <a:p>
          <a:pPr algn="ctr"/>
          <a:endParaRPr lang="en-US" sz="1600">
            <a:solidFill>
              <a:schemeClr val="tx1"/>
            </a:solidFill>
          </a:endParaRPr>
        </a:p>
      </dgm:t>
    </dgm:pt>
    <dgm:pt modelId="{A80C0A60-9866-4750-AF50-82E6D30D27C4}" type="sibTrans" cxnId="{91D2593C-7D74-43E8-BC24-122A9C83402E}">
      <dgm:prSet/>
      <dgm:spPr/>
      <dgm:t>
        <a:bodyPr/>
        <a:lstStyle/>
        <a:p>
          <a:pPr algn="ctr"/>
          <a:endParaRPr lang="en-US" sz="1600" dirty="0">
            <a:solidFill>
              <a:schemeClr val="tx1"/>
            </a:solidFill>
          </a:endParaRPr>
        </a:p>
      </dgm:t>
    </dgm:pt>
    <dgm:pt modelId="{3CA3A262-78E2-46B9-86B9-EC5A18FB14DE}">
      <dgm:prSet custT="1"/>
      <dgm:spPr>
        <a:noFill/>
        <a:ln>
          <a:noFill/>
        </a:ln>
      </dgm:spPr>
      <dgm:t>
        <a:bodyPr anchor="ctr"/>
        <a:lstStyle/>
        <a:p>
          <a:pPr algn="ctr"/>
          <a:r>
            <a:rPr lang="en-US" sz="1600" dirty="0">
              <a:solidFill>
                <a:schemeClr val="tx1"/>
              </a:solidFill>
            </a:rPr>
            <a:t>Lorem ipsum lorem ipsum lorem</a:t>
          </a:r>
        </a:p>
      </dgm:t>
    </dgm:pt>
    <dgm:pt modelId="{6BBE6B70-7535-4543-9D22-9A5FD3AA825E}" type="parTrans" cxnId="{DA22B488-0463-414F-B875-46191CF8188F}">
      <dgm:prSet/>
      <dgm:spPr/>
      <dgm:t>
        <a:bodyPr/>
        <a:lstStyle/>
        <a:p>
          <a:pPr algn="ctr"/>
          <a:endParaRPr lang="en-US" sz="1600">
            <a:solidFill>
              <a:schemeClr val="tx1"/>
            </a:solidFill>
          </a:endParaRPr>
        </a:p>
      </dgm:t>
    </dgm:pt>
    <dgm:pt modelId="{B3A5339B-3B69-46DF-810A-B2517955555D}" type="sibTrans" cxnId="{DA22B488-0463-414F-B875-46191CF8188F}">
      <dgm:prSet/>
      <dgm:spPr/>
      <dgm:t>
        <a:bodyPr/>
        <a:lstStyle/>
        <a:p>
          <a:pPr algn="ctr"/>
          <a:endParaRPr lang="en-US" sz="1600">
            <a:solidFill>
              <a:schemeClr val="tx1"/>
            </a:solidFill>
          </a:endParaRPr>
        </a:p>
      </dgm:t>
    </dgm:pt>
    <dgm:pt modelId="{D71E86D0-6050-6B48-A8A5-4C1AB935F287}" type="pres">
      <dgm:prSet presAssocID="{64F98948-3320-4B7F-80FB-AB1137B5078B}" presName="Name0" presStyleCnt="0">
        <dgm:presLayoutVars>
          <dgm:dir/>
          <dgm:resizeHandles val="exact"/>
        </dgm:presLayoutVars>
      </dgm:prSet>
      <dgm:spPr/>
    </dgm:pt>
    <dgm:pt modelId="{5E553F33-6118-FB40-89F3-15938F669FBE}" type="pres">
      <dgm:prSet presAssocID="{15F858BE-12F3-4653-B340-0B188B98203C}" presName="composite" presStyleCnt="0"/>
      <dgm:spPr/>
    </dgm:pt>
    <dgm:pt modelId="{F217DEC4-0687-9546-AFDA-7F63E3E4E63D}" type="pres">
      <dgm:prSet presAssocID="{15F858BE-12F3-4653-B340-0B188B98203C}" presName="imagSh" presStyleLbl="bgImgPlace1" presStyleIdx="0" presStyleCnt="3" custScaleX="60833" custScaleY="68683" custLinFactNeighborX="15146" custLinFactNeighborY="810"/>
      <dgm:spPr>
        <a:blipFill>
          <a:blip xmlns:r="http://schemas.openxmlformats.org/officeDocument/2006/relationships" r:embed="rId1">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at"/>
        </a:ext>
      </dgm:extLst>
    </dgm:pt>
    <dgm:pt modelId="{F7010F18-F6C1-6244-999C-6F4826BFEE21}" type="pres">
      <dgm:prSet presAssocID="{15F858BE-12F3-4653-B340-0B188B98203C}" presName="txNode" presStyleLbl="node1" presStyleIdx="0" presStyleCnt="3" custScaleY="100000">
        <dgm:presLayoutVars>
          <dgm:bulletEnabled val="1"/>
        </dgm:presLayoutVars>
      </dgm:prSet>
      <dgm:spPr/>
    </dgm:pt>
    <dgm:pt modelId="{B48CEBB2-ABEF-3441-AEA3-83AB1BDCA6CB}" type="pres">
      <dgm:prSet presAssocID="{BAF7F54C-54BB-4E32-A3BE-70FDDE1ACC7A}" presName="sibTrans" presStyleLbl="sibTrans2D1" presStyleIdx="0" presStyleCnt="2"/>
      <dgm:spPr/>
    </dgm:pt>
    <dgm:pt modelId="{CDFD3779-0C6D-ED4A-8A25-EEFA7EDEEBA8}" type="pres">
      <dgm:prSet presAssocID="{BAF7F54C-54BB-4E32-A3BE-70FDDE1ACC7A}" presName="connTx" presStyleLbl="sibTrans2D1" presStyleIdx="0" presStyleCnt="2"/>
      <dgm:spPr/>
    </dgm:pt>
    <dgm:pt modelId="{A3D74D30-2AE4-A945-80A5-CE2E48807439}" type="pres">
      <dgm:prSet presAssocID="{18935234-F39B-4F64-9D3E-ECC198090598}" presName="composite" presStyleCnt="0"/>
      <dgm:spPr/>
    </dgm:pt>
    <dgm:pt modelId="{E284C749-1295-0C4F-B1FC-783A25129564}" type="pres">
      <dgm:prSet presAssocID="{18935234-F39B-4F64-9D3E-ECC198090598}" presName="imagSh" presStyleLbl="bgImgPlace1" presStyleIdx="1" presStyleCnt="3" custScaleX="60833" custScaleY="68683" custLinFactNeighborX="15146" custLinFactNeighborY="810"/>
      <dgm:spPr>
        <a:blipFill>
          <a:blip xmlns:r="http://schemas.openxmlformats.org/officeDocument/2006/relationships"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uzzle"/>
        </a:ext>
      </dgm:extLst>
    </dgm:pt>
    <dgm:pt modelId="{81E0535B-114E-6F49-902E-9793A88FD7A2}" type="pres">
      <dgm:prSet presAssocID="{18935234-F39B-4F64-9D3E-ECC198090598}" presName="txNode" presStyleLbl="node1" presStyleIdx="1" presStyleCnt="3" custScaleY="100000">
        <dgm:presLayoutVars>
          <dgm:bulletEnabled val="1"/>
        </dgm:presLayoutVars>
      </dgm:prSet>
      <dgm:spPr/>
    </dgm:pt>
    <dgm:pt modelId="{F44E78FC-A2BF-B94F-9C95-C81B202ABE44}" type="pres">
      <dgm:prSet presAssocID="{A80C0A60-9866-4750-AF50-82E6D30D27C4}" presName="sibTrans" presStyleLbl="sibTrans2D1" presStyleIdx="1" presStyleCnt="2" custScaleX="81572" custScaleY="114300"/>
      <dgm:spPr/>
    </dgm:pt>
    <dgm:pt modelId="{CE0FA63C-09D8-934F-91B5-588B4F27B949}" type="pres">
      <dgm:prSet presAssocID="{A80C0A60-9866-4750-AF50-82E6D30D27C4}" presName="connTx" presStyleLbl="sibTrans2D1" presStyleIdx="1" presStyleCnt="2"/>
      <dgm:spPr/>
    </dgm:pt>
    <dgm:pt modelId="{CC379880-0DFC-BC40-8044-92B945203AD3}" type="pres">
      <dgm:prSet presAssocID="{3CA3A262-78E2-46B9-86B9-EC5A18FB14DE}" presName="composite" presStyleCnt="0"/>
      <dgm:spPr/>
    </dgm:pt>
    <dgm:pt modelId="{1CADC06F-09C6-D742-9130-63CA66649117}" type="pres">
      <dgm:prSet presAssocID="{3CA3A262-78E2-46B9-86B9-EC5A18FB14DE}" presName="imagSh" presStyleLbl="bgImgPlace1" presStyleIdx="2" presStyleCnt="3" custScaleX="60833" custScaleY="68683" custLinFactNeighborX="15146" custLinFactNeighborY="810"/>
      <dgm:spPr>
        <a:blipFill>
          <a:blip xmlns:r="http://schemas.openxmlformats.org/officeDocument/2006/relationships"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ire"/>
        </a:ext>
      </dgm:extLst>
    </dgm:pt>
    <dgm:pt modelId="{6F26F383-AACD-1A41-8F77-717FC223BEE0}" type="pres">
      <dgm:prSet presAssocID="{3CA3A262-78E2-46B9-86B9-EC5A18FB14DE}" presName="txNode" presStyleLbl="node1" presStyleIdx="2" presStyleCnt="3" custScaleY="100000">
        <dgm:presLayoutVars>
          <dgm:bulletEnabled val="1"/>
        </dgm:presLayoutVars>
      </dgm:prSet>
      <dgm:spPr/>
    </dgm:pt>
  </dgm:ptLst>
  <dgm:cxnLst>
    <dgm:cxn modelId="{27B18F13-75D9-B34B-B64A-0CEE13570B09}" type="presOf" srcId="{64F98948-3320-4B7F-80FB-AB1137B5078B}" destId="{D71E86D0-6050-6B48-A8A5-4C1AB935F287}" srcOrd="0" destOrd="0" presId="urn:microsoft.com/office/officeart/2005/8/layout/hProcess10"/>
    <dgm:cxn modelId="{6F956729-1A9D-7C40-835D-B4CB60071877}" type="presOf" srcId="{BAF7F54C-54BB-4E32-A3BE-70FDDE1ACC7A}" destId="{CDFD3779-0C6D-ED4A-8A25-EEFA7EDEEBA8}" srcOrd="1" destOrd="0" presId="urn:microsoft.com/office/officeart/2005/8/layout/hProcess10"/>
    <dgm:cxn modelId="{9616F733-D614-9E49-B45A-F626C05E0A0A}" type="presOf" srcId="{BAF7F54C-54BB-4E32-A3BE-70FDDE1ACC7A}" destId="{B48CEBB2-ABEF-3441-AEA3-83AB1BDCA6CB}" srcOrd="0" destOrd="0" presId="urn:microsoft.com/office/officeart/2005/8/layout/hProcess10"/>
    <dgm:cxn modelId="{91D2593C-7D74-43E8-BC24-122A9C83402E}" srcId="{64F98948-3320-4B7F-80FB-AB1137B5078B}" destId="{18935234-F39B-4F64-9D3E-ECC198090598}" srcOrd="1" destOrd="0" parTransId="{B6CB3CF8-E647-4BD2-92CD-1EEA584C5221}" sibTransId="{A80C0A60-9866-4750-AF50-82E6D30D27C4}"/>
    <dgm:cxn modelId="{03765778-F70E-4E4F-AD78-3E86BF49035E}" type="presOf" srcId="{15F858BE-12F3-4653-B340-0B188B98203C}" destId="{F7010F18-F6C1-6244-999C-6F4826BFEE21}" srcOrd="0" destOrd="0" presId="urn:microsoft.com/office/officeart/2005/8/layout/hProcess10"/>
    <dgm:cxn modelId="{FA95D97D-CE2A-9F49-A6D8-18333FD66426}" type="presOf" srcId="{A80C0A60-9866-4750-AF50-82E6D30D27C4}" destId="{CE0FA63C-09D8-934F-91B5-588B4F27B949}" srcOrd="1" destOrd="0" presId="urn:microsoft.com/office/officeart/2005/8/layout/hProcess10"/>
    <dgm:cxn modelId="{DA22B488-0463-414F-B875-46191CF8188F}" srcId="{64F98948-3320-4B7F-80FB-AB1137B5078B}" destId="{3CA3A262-78E2-46B9-86B9-EC5A18FB14DE}" srcOrd="2" destOrd="0" parTransId="{6BBE6B70-7535-4543-9D22-9A5FD3AA825E}" sibTransId="{B3A5339B-3B69-46DF-810A-B2517955555D}"/>
    <dgm:cxn modelId="{B8ABA3B5-ECCC-6D46-B337-803116BB5AAA}" type="presOf" srcId="{3CA3A262-78E2-46B9-86B9-EC5A18FB14DE}" destId="{6F26F383-AACD-1A41-8F77-717FC223BEE0}" srcOrd="0" destOrd="0" presId="urn:microsoft.com/office/officeart/2005/8/layout/hProcess10"/>
    <dgm:cxn modelId="{4A25D3B6-6AC7-174D-97D6-3E8F48F4E771}" type="presOf" srcId="{A80C0A60-9866-4750-AF50-82E6D30D27C4}" destId="{F44E78FC-A2BF-B94F-9C95-C81B202ABE44}" srcOrd="0" destOrd="0" presId="urn:microsoft.com/office/officeart/2005/8/layout/hProcess10"/>
    <dgm:cxn modelId="{520D18E4-D231-574D-B64D-D6C4244C1E3F}" type="presOf" srcId="{18935234-F39B-4F64-9D3E-ECC198090598}" destId="{81E0535B-114E-6F49-902E-9793A88FD7A2}" srcOrd="0" destOrd="0" presId="urn:microsoft.com/office/officeart/2005/8/layout/hProcess10"/>
    <dgm:cxn modelId="{DEBC30EA-F307-450A-9FE0-DE38E709B7C6}" srcId="{64F98948-3320-4B7F-80FB-AB1137B5078B}" destId="{15F858BE-12F3-4653-B340-0B188B98203C}" srcOrd="0" destOrd="0" parTransId="{A18FFBF8-8B7D-40D4-A330-31FF915469FD}" sibTransId="{BAF7F54C-54BB-4E32-A3BE-70FDDE1ACC7A}"/>
    <dgm:cxn modelId="{46AC3F03-13B1-1343-BFE4-0F50E71E66C0}" type="presParOf" srcId="{D71E86D0-6050-6B48-A8A5-4C1AB935F287}" destId="{5E553F33-6118-FB40-89F3-15938F669FBE}" srcOrd="0" destOrd="0" presId="urn:microsoft.com/office/officeart/2005/8/layout/hProcess10"/>
    <dgm:cxn modelId="{8580CD58-3D7E-EC4B-A618-A71A19674BD4}" type="presParOf" srcId="{5E553F33-6118-FB40-89F3-15938F669FBE}" destId="{F217DEC4-0687-9546-AFDA-7F63E3E4E63D}" srcOrd="0" destOrd="0" presId="urn:microsoft.com/office/officeart/2005/8/layout/hProcess10"/>
    <dgm:cxn modelId="{8832B1FF-2E99-6E4A-B3E5-AD220CD534D2}" type="presParOf" srcId="{5E553F33-6118-FB40-89F3-15938F669FBE}" destId="{F7010F18-F6C1-6244-999C-6F4826BFEE21}" srcOrd="1" destOrd="0" presId="urn:microsoft.com/office/officeart/2005/8/layout/hProcess10"/>
    <dgm:cxn modelId="{E928AE63-7C58-C647-8CA7-D733A4A11C59}" type="presParOf" srcId="{D71E86D0-6050-6B48-A8A5-4C1AB935F287}" destId="{B48CEBB2-ABEF-3441-AEA3-83AB1BDCA6CB}" srcOrd="1" destOrd="0" presId="urn:microsoft.com/office/officeart/2005/8/layout/hProcess10"/>
    <dgm:cxn modelId="{D946D881-929D-7149-A7CB-7987A68A33E0}" type="presParOf" srcId="{B48CEBB2-ABEF-3441-AEA3-83AB1BDCA6CB}" destId="{CDFD3779-0C6D-ED4A-8A25-EEFA7EDEEBA8}" srcOrd="0" destOrd="0" presId="urn:microsoft.com/office/officeart/2005/8/layout/hProcess10"/>
    <dgm:cxn modelId="{1C441F21-4D72-4C47-A4E2-DC24F297A352}" type="presParOf" srcId="{D71E86D0-6050-6B48-A8A5-4C1AB935F287}" destId="{A3D74D30-2AE4-A945-80A5-CE2E48807439}" srcOrd="2" destOrd="0" presId="urn:microsoft.com/office/officeart/2005/8/layout/hProcess10"/>
    <dgm:cxn modelId="{2C29130C-C5FA-D64C-B3BC-C99144A11EB4}" type="presParOf" srcId="{A3D74D30-2AE4-A945-80A5-CE2E48807439}" destId="{E284C749-1295-0C4F-B1FC-783A25129564}" srcOrd="0" destOrd="0" presId="urn:microsoft.com/office/officeart/2005/8/layout/hProcess10"/>
    <dgm:cxn modelId="{AB5DF83F-E407-4246-81AD-A56189C2D1D2}" type="presParOf" srcId="{A3D74D30-2AE4-A945-80A5-CE2E48807439}" destId="{81E0535B-114E-6F49-902E-9793A88FD7A2}" srcOrd="1" destOrd="0" presId="urn:microsoft.com/office/officeart/2005/8/layout/hProcess10"/>
    <dgm:cxn modelId="{3A42A652-9223-0A45-B184-77E224F805A9}" type="presParOf" srcId="{D71E86D0-6050-6B48-A8A5-4C1AB935F287}" destId="{F44E78FC-A2BF-B94F-9C95-C81B202ABE44}" srcOrd="3" destOrd="0" presId="urn:microsoft.com/office/officeart/2005/8/layout/hProcess10"/>
    <dgm:cxn modelId="{8CD4F962-B721-DD42-82DB-E2046F67DB86}" type="presParOf" srcId="{F44E78FC-A2BF-B94F-9C95-C81B202ABE44}" destId="{CE0FA63C-09D8-934F-91B5-588B4F27B949}" srcOrd="0" destOrd="0" presId="urn:microsoft.com/office/officeart/2005/8/layout/hProcess10"/>
    <dgm:cxn modelId="{930649C5-0765-BF44-A3AD-D9E65EA3AFB8}" type="presParOf" srcId="{D71E86D0-6050-6B48-A8A5-4C1AB935F287}" destId="{CC379880-0DFC-BC40-8044-92B945203AD3}" srcOrd="4" destOrd="0" presId="urn:microsoft.com/office/officeart/2005/8/layout/hProcess10"/>
    <dgm:cxn modelId="{70B6C8CE-D2E4-5F4D-99D9-1D09E7629BF9}" type="presParOf" srcId="{CC379880-0DFC-BC40-8044-92B945203AD3}" destId="{1CADC06F-09C6-D742-9130-63CA66649117}" srcOrd="0" destOrd="0" presId="urn:microsoft.com/office/officeart/2005/8/layout/hProcess10"/>
    <dgm:cxn modelId="{F9624D1E-E935-CF40-A145-8C716413BC3B}" type="presParOf" srcId="{CC379880-0DFC-BC40-8044-92B945203AD3}" destId="{6F26F383-AACD-1A41-8F77-717FC223BEE0}" srcOrd="1" destOrd="0" presId="urn:microsoft.com/office/officeart/2005/8/layout/hProcess10"/>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5C0B14E-AEA6-48D3-A387-ED4A3A3BF840}" type="doc">
      <dgm:prSet loTypeId="urn:microsoft.com/office/officeart/2005/8/layout/chevron1" loCatId="icon" qsTypeId="urn:microsoft.com/office/officeart/2005/8/quickstyle/simple1" qsCatId="simple" csTypeId="urn:microsoft.com/office/officeart/2005/8/colors/colorful3" csCatId="colorful" phldr="1"/>
      <dgm:spPr/>
      <dgm:t>
        <a:bodyPr/>
        <a:lstStyle/>
        <a:p>
          <a:endParaRPr lang="en-US"/>
        </a:p>
      </dgm:t>
    </dgm:pt>
    <dgm:pt modelId="{AACEAFD5-63CF-4AFC-B46F-BE086C5D447C}">
      <dgm:prSet phldrT="[Text]" custT="1"/>
      <dgm:spPr/>
      <dgm:t>
        <a:bodyPr/>
        <a:lstStyle/>
        <a:p>
          <a:r>
            <a:rPr lang="en-US" sz="1600" b="1" dirty="0">
              <a:effectLst/>
              <a:latin typeface="+mj-lt"/>
            </a:rPr>
            <a:t>STAGE 01</a:t>
          </a:r>
        </a:p>
      </dgm:t>
    </dgm:pt>
    <dgm:pt modelId="{7A0BD8EC-BB4A-4912-A54E-6F39B681264E}" type="parTrans" cxnId="{AE101ABC-7EA3-4444-A576-8AB15A371C84}">
      <dgm:prSet/>
      <dgm:spPr/>
      <dgm:t>
        <a:bodyPr/>
        <a:lstStyle/>
        <a:p>
          <a:endParaRPr lang="en-US" sz="1400"/>
        </a:p>
      </dgm:t>
    </dgm:pt>
    <dgm:pt modelId="{7A8D4B4D-06E9-4958-810D-A6226B6AC588}" type="sibTrans" cxnId="{AE101ABC-7EA3-4444-A576-8AB15A371C84}">
      <dgm:prSet/>
      <dgm:spPr/>
      <dgm:t>
        <a:bodyPr/>
        <a:lstStyle/>
        <a:p>
          <a:endParaRPr lang="en-US" sz="1400"/>
        </a:p>
      </dgm:t>
    </dgm:pt>
    <dgm:pt modelId="{349299C9-846E-4827-813A-349CCCE20782}">
      <dgm:prSet phldrT="[Text]" custT="1"/>
      <dgm:spPr/>
      <dgm:t>
        <a:bodyPr lIns="0" tIns="432000" rIns="182880" anchor="t" anchorCtr="0"/>
        <a:lstStyle/>
        <a:p>
          <a:pPr marL="0" lvl="0" indent="0" defTabSz="533400">
            <a:lnSpc>
              <a:spcPct val="100000"/>
            </a:lnSpc>
            <a:spcBef>
              <a:spcPct val="0"/>
            </a:spcBef>
            <a:spcAft>
              <a:spcPts val="0"/>
            </a:spcAft>
            <a:buNone/>
          </a:pPr>
          <a:r>
            <a:rPr lang="en-US" sz="1200" kern="1200" dirty="0">
              <a:latin typeface="+mn-lt"/>
              <a:ea typeface="+mn-ea"/>
              <a:cs typeface="+mn-cs"/>
            </a:rPr>
            <a:t>Lorem ipsum dolor sit amet, consectetuer adipiscing elit, </a:t>
          </a:r>
        </a:p>
      </dgm:t>
    </dgm:pt>
    <dgm:pt modelId="{AEA27547-B9ED-4994-BD27-04EC297EF367}" type="parTrans" cxnId="{0EFA3039-6828-403C-9445-4359BA6645E6}">
      <dgm:prSet/>
      <dgm:spPr/>
      <dgm:t>
        <a:bodyPr/>
        <a:lstStyle/>
        <a:p>
          <a:endParaRPr lang="en-US" sz="1400"/>
        </a:p>
      </dgm:t>
    </dgm:pt>
    <dgm:pt modelId="{9D819F52-ACA0-4B08-8256-DF6BD8FA3A0B}" type="sibTrans" cxnId="{0EFA3039-6828-403C-9445-4359BA6645E6}">
      <dgm:prSet/>
      <dgm:spPr/>
      <dgm:t>
        <a:bodyPr/>
        <a:lstStyle/>
        <a:p>
          <a:endParaRPr lang="en-US" sz="1400"/>
        </a:p>
      </dgm:t>
    </dgm:pt>
    <dgm:pt modelId="{5D70EFF5-8B31-4A1F-AE44-51E4CF0013EB}">
      <dgm:prSet phldrT="[Text]" custT="1"/>
      <dgm:spPr/>
      <dgm:t>
        <a:bodyPr lIns="0" tIns="432000" rIns="0" anchor="t" anchorCtr="0"/>
        <a:lstStyle/>
        <a:p>
          <a:pPr marL="17463" indent="0">
            <a:buNone/>
            <a:tabLst/>
          </a:pPr>
          <a:r>
            <a:rPr lang="en-US" sz="1200" dirty="0">
              <a:latin typeface="+mn-lt"/>
              <a:ea typeface="+mn-ea"/>
              <a:cs typeface="+mn-cs"/>
            </a:rPr>
            <a:t>Lorem ipsum dolor sit amet, consectetuer adipiscing elit, </a:t>
          </a:r>
          <a:endParaRPr lang="en-US" sz="1200" dirty="0"/>
        </a:p>
      </dgm:t>
    </dgm:pt>
    <dgm:pt modelId="{96C720A0-FEEF-48D1-8DF6-ABA03C304822}" type="parTrans" cxnId="{E97FF64F-8020-497E-AE7D-2395DDA4560D}">
      <dgm:prSet/>
      <dgm:spPr/>
      <dgm:t>
        <a:bodyPr/>
        <a:lstStyle/>
        <a:p>
          <a:endParaRPr lang="en-US" sz="1400"/>
        </a:p>
      </dgm:t>
    </dgm:pt>
    <dgm:pt modelId="{B6A59CDE-18AD-4553-B6C5-FF001A8E8510}" type="sibTrans" cxnId="{E97FF64F-8020-497E-AE7D-2395DDA4560D}">
      <dgm:prSet/>
      <dgm:spPr/>
      <dgm:t>
        <a:bodyPr/>
        <a:lstStyle/>
        <a:p>
          <a:endParaRPr lang="en-US" sz="1400"/>
        </a:p>
      </dgm:t>
    </dgm:pt>
    <dgm:pt modelId="{D71FC021-6A65-44D1-95B9-0E6C89079866}">
      <dgm:prSet phldrT="[Text]" custT="1"/>
      <dgm:spPr/>
      <dgm:t>
        <a:bodyPr/>
        <a:lstStyle/>
        <a:p>
          <a:r>
            <a:rPr lang="en-US" sz="1600" b="1" dirty="0">
              <a:effectLst/>
              <a:latin typeface="+mj-lt"/>
            </a:rPr>
            <a:t>STAGE 03</a:t>
          </a:r>
        </a:p>
      </dgm:t>
    </dgm:pt>
    <dgm:pt modelId="{862AAE39-3AAD-40E3-BA20-90187BD73242}" type="parTrans" cxnId="{53239C96-427C-420B-95DC-546F3B30ED65}">
      <dgm:prSet/>
      <dgm:spPr/>
      <dgm:t>
        <a:bodyPr/>
        <a:lstStyle/>
        <a:p>
          <a:endParaRPr lang="en-US" sz="1400"/>
        </a:p>
      </dgm:t>
    </dgm:pt>
    <dgm:pt modelId="{9B090D9D-470E-46E2-AABB-0368A52481AA}" type="sibTrans" cxnId="{53239C96-427C-420B-95DC-546F3B30ED65}">
      <dgm:prSet/>
      <dgm:spPr/>
      <dgm:t>
        <a:bodyPr/>
        <a:lstStyle/>
        <a:p>
          <a:endParaRPr lang="en-US" sz="1400"/>
        </a:p>
      </dgm:t>
    </dgm:pt>
    <dgm:pt modelId="{4A6BB192-9983-4F48-BBC5-6E384EED7EC5}">
      <dgm:prSet phldrT="[Text]" custT="1"/>
      <dgm:spPr/>
      <dgm:t>
        <a:bodyPr lIns="0" tIns="432000" rIns="182880" anchor="t" anchorCtr="0"/>
        <a:lstStyle/>
        <a:p>
          <a:pPr marL="17463" indent="0">
            <a:buNone/>
            <a:tabLst/>
          </a:pPr>
          <a:r>
            <a:rPr lang="en-US" sz="1200" dirty="0">
              <a:latin typeface="+mn-lt"/>
              <a:ea typeface="+mn-ea"/>
              <a:cs typeface="+mn-cs"/>
            </a:rPr>
            <a:t>Lorem ipsum dolor sit amet, consectetuer adipiscing elit, </a:t>
          </a:r>
          <a:endParaRPr lang="en-US" sz="1200" dirty="0"/>
        </a:p>
      </dgm:t>
    </dgm:pt>
    <dgm:pt modelId="{230A6E4A-6CED-4DC0-AEFE-6859FE07B658}" type="parTrans" cxnId="{E3115EEA-DE9C-4F06-B8B3-BEB263D5F2B1}">
      <dgm:prSet/>
      <dgm:spPr/>
      <dgm:t>
        <a:bodyPr/>
        <a:lstStyle/>
        <a:p>
          <a:endParaRPr lang="en-US" sz="1400"/>
        </a:p>
      </dgm:t>
    </dgm:pt>
    <dgm:pt modelId="{0B568EC2-5D2A-4B00-8047-B7832F245B44}" type="sibTrans" cxnId="{E3115EEA-DE9C-4F06-B8B3-BEB263D5F2B1}">
      <dgm:prSet/>
      <dgm:spPr/>
      <dgm:t>
        <a:bodyPr/>
        <a:lstStyle/>
        <a:p>
          <a:endParaRPr lang="en-US" sz="1400"/>
        </a:p>
      </dgm:t>
    </dgm:pt>
    <dgm:pt modelId="{D07AD3FD-84FF-467E-9693-752776549C61}">
      <dgm:prSet phldrT="[Text]" custT="1"/>
      <dgm:spPr/>
      <dgm:t>
        <a:bodyPr/>
        <a:lstStyle/>
        <a:p>
          <a:r>
            <a:rPr lang="en-US" sz="1600" b="1" dirty="0">
              <a:effectLst/>
              <a:latin typeface="+mj-lt"/>
            </a:rPr>
            <a:t>STAGE 02</a:t>
          </a:r>
        </a:p>
      </dgm:t>
    </dgm:pt>
    <dgm:pt modelId="{A8C9B7A9-BC2A-4753-B7F0-F2E361D95520}" type="sibTrans" cxnId="{55492768-9A5E-4F74-AC7C-959C5C24EFD3}">
      <dgm:prSet/>
      <dgm:spPr/>
      <dgm:t>
        <a:bodyPr/>
        <a:lstStyle/>
        <a:p>
          <a:endParaRPr lang="en-US" sz="1400"/>
        </a:p>
      </dgm:t>
    </dgm:pt>
    <dgm:pt modelId="{7B691773-F524-4FAD-A272-BDF0B0C4370A}" type="parTrans" cxnId="{55492768-9A5E-4F74-AC7C-959C5C24EFD3}">
      <dgm:prSet/>
      <dgm:spPr/>
      <dgm:t>
        <a:bodyPr/>
        <a:lstStyle/>
        <a:p>
          <a:endParaRPr lang="en-US" sz="1400"/>
        </a:p>
      </dgm:t>
    </dgm:pt>
    <dgm:pt modelId="{32CCB050-072A-41BF-BE1B-388CF53E5629}">
      <dgm:prSet custT="1"/>
      <dgm:spPr/>
      <dgm:t>
        <a:bodyPr/>
        <a:lstStyle/>
        <a:p>
          <a:r>
            <a:rPr lang="en-US" sz="1600" b="1" dirty="0">
              <a:effectLst/>
              <a:latin typeface="+mj-lt"/>
            </a:rPr>
            <a:t>STAGE 04</a:t>
          </a:r>
          <a:endParaRPr lang="ru-RU" sz="1600" b="1" dirty="0">
            <a:effectLst/>
            <a:latin typeface="+mj-lt"/>
          </a:endParaRPr>
        </a:p>
      </dgm:t>
    </dgm:pt>
    <dgm:pt modelId="{B301371B-A53D-4B79-8B8D-7B304894442B}" type="parTrans" cxnId="{042E0AE1-6450-410A-B96E-AFBADB139BEA}">
      <dgm:prSet/>
      <dgm:spPr/>
      <dgm:t>
        <a:bodyPr/>
        <a:lstStyle/>
        <a:p>
          <a:endParaRPr lang="ru-RU" sz="1400"/>
        </a:p>
      </dgm:t>
    </dgm:pt>
    <dgm:pt modelId="{BF05D8EE-4413-4737-8721-DAF10D6CAB04}" type="sibTrans" cxnId="{042E0AE1-6450-410A-B96E-AFBADB139BEA}">
      <dgm:prSet/>
      <dgm:spPr/>
      <dgm:t>
        <a:bodyPr/>
        <a:lstStyle/>
        <a:p>
          <a:endParaRPr lang="ru-RU" sz="1400"/>
        </a:p>
      </dgm:t>
    </dgm:pt>
    <dgm:pt modelId="{9E838AE2-4659-4603-ABC8-58DF4222C0D4}">
      <dgm:prSet custT="1"/>
      <dgm:spPr/>
      <dgm:t>
        <a:bodyPr/>
        <a:lstStyle/>
        <a:p>
          <a:r>
            <a:rPr lang="en-US" sz="1600" b="1" dirty="0">
              <a:effectLst/>
              <a:latin typeface="+mj-lt"/>
            </a:rPr>
            <a:t>STAGE 05</a:t>
          </a:r>
          <a:endParaRPr lang="ru-RU" sz="1600" b="1" dirty="0">
            <a:effectLst/>
            <a:latin typeface="+mj-lt"/>
          </a:endParaRPr>
        </a:p>
      </dgm:t>
    </dgm:pt>
    <dgm:pt modelId="{5FC53805-9431-4BC8-ADB9-DABF59DE31C7}" type="parTrans" cxnId="{CF54291C-AAFD-4FA4-9A16-20CE892BA907}">
      <dgm:prSet/>
      <dgm:spPr/>
      <dgm:t>
        <a:bodyPr/>
        <a:lstStyle/>
        <a:p>
          <a:endParaRPr lang="ru-RU" sz="1400"/>
        </a:p>
      </dgm:t>
    </dgm:pt>
    <dgm:pt modelId="{61F1BCD3-232D-4C03-B56C-182BCB6108CD}" type="sibTrans" cxnId="{CF54291C-AAFD-4FA4-9A16-20CE892BA907}">
      <dgm:prSet/>
      <dgm:spPr/>
      <dgm:t>
        <a:bodyPr/>
        <a:lstStyle/>
        <a:p>
          <a:endParaRPr lang="ru-RU" sz="1400"/>
        </a:p>
      </dgm:t>
    </dgm:pt>
    <dgm:pt modelId="{04A40292-9119-41B2-B968-7B651F20675D}">
      <dgm:prSet custT="1"/>
      <dgm:spPr/>
      <dgm:t>
        <a:bodyPr lIns="0" tIns="432000" rIns="182880" anchor="t" anchorCtr="0"/>
        <a:lstStyle/>
        <a:p>
          <a:pPr marL="0" lvl="0" indent="0" defTabSz="533400">
            <a:spcBef>
              <a:spcPct val="0"/>
            </a:spcBef>
            <a:spcAft>
              <a:spcPts val="0"/>
            </a:spcAft>
            <a:buNone/>
          </a:pPr>
          <a:r>
            <a:rPr lang="en-US" sz="1200" kern="1200" dirty="0">
              <a:latin typeface="+mn-lt"/>
              <a:ea typeface="+mn-ea"/>
              <a:cs typeface="+mn-cs"/>
            </a:rPr>
            <a:t>Lorem ipsum dolor sit amet, consectetuer adipiscing elit, </a:t>
          </a:r>
        </a:p>
      </dgm:t>
    </dgm:pt>
    <dgm:pt modelId="{70078FF1-F2A9-4A6B-88D1-8CF3595EFE73}" type="parTrans" cxnId="{1D6C5464-DE30-4BEC-9E27-B2C179C39CC4}">
      <dgm:prSet/>
      <dgm:spPr/>
      <dgm:t>
        <a:bodyPr/>
        <a:lstStyle/>
        <a:p>
          <a:endParaRPr lang="en-US" sz="1400"/>
        </a:p>
      </dgm:t>
    </dgm:pt>
    <dgm:pt modelId="{B4C4972A-0898-484E-AF78-D5D7E0F991F2}" type="sibTrans" cxnId="{1D6C5464-DE30-4BEC-9E27-B2C179C39CC4}">
      <dgm:prSet/>
      <dgm:spPr/>
      <dgm:t>
        <a:bodyPr/>
        <a:lstStyle/>
        <a:p>
          <a:endParaRPr lang="en-US" sz="1400"/>
        </a:p>
      </dgm:t>
    </dgm:pt>
    <dgm:pt modelId="{C8E903CE-0CFD-4D68-A857-80E14557005E}">
      <dgm:prSet custT="1"/>
      <dgm:spPr/>
      <dgm:t>
        <a:bodyPr lIns="0" tIns="432000" rIns="0" anchor="t" anchorCtr="0"/>
        <a:lstStyle/>
        <a:p>
          <a:pPr marL="0" lvl="0" indent="0" defTabSz="533400">
            <a:spcBef>
              <a:spcPct val="0"/>
            </a:spcBef>
            <a:spcAft>
              <a:spcPts val="0"/>
            </a:spcAft>
            <a:buNone/>
          </a:pPr>
          <a:r>
            <a:rPr lang="en-US" sz="1100" kern="1200" dirty="0">
              <a:latin typeface="+mn-lt"/>
              <a:ea typeface="+mn-ea"/>
              <a:cs typeface="+mn-cs"/>
            </a:rPr>
            <a:t>Lorem ipsum dolor sit amet, consectetuer adipiscing elit, </a:t>
          </a:r>
        </a:p>
      </dgm:t>
    </dgm:pt>
    <dgm:pt modelId="{D5890537-0D77-4DA1-A100-62C393623468}" type="parTrans" cxnId="{17BD67AD-4331-49EC-BC4A-29404E891597}">
      <dgm:prSet/>
      <dgm:spPr/>
      <dgm:t>
        <a:bodyPr/>
        <a:lstStyle/>
        <a:p>
          <a:endParaRPr lang="en-US" sz="1400"/>
        </a:p>
      </dgm:t>
    </dgm:pt>
    <dgm:pt modelId="{862799CE-00F4-4DD6-894E-A487503F8DE6}" type="sibTrans" cxnId="{17BD67AD-4331-49EC-BC4A-29404E891597}">
      <dgm:prSet/>
      <dgm:spPr/>
      <dgm:t>
        <a:bodyPr/>
        <a:lstStyle/>
        <a:p>
          <a:endParaRPr lang="en-US" sz="1400"/>
        </a:p>
      </dgm:t>
    </dgm:pt>
    <dgm:pt modelId="{69331891-6B40-0C44-A32D-46158B8E57A3}" type="pres">
      <dgm:prSet presAssocID="{55C0B14E-AEA6-48D3-A387-ED4A3A3BF840}" presName="Name0" presStyleCnt="0">
        <dgm:presLayoutVars>
          <dgm:dir/>
          <dgm:animLvl val="lvl"/>
          <dgm:resizeHandles val="exact"/>
        </dgm:presLayoutVars>
      </dgm:prSet>
      <dgm:spPr/>
    </dgm:pt>
    <dgm:pt modelId="{66037EBF-ADAB-534E-B6BA-93176E763C1F}" type="pres">
      <dgm:prSet presAssocID="{AACEAFD5-63CF-4AFC-B46F-BE086C5D447C}" presName="composite" presStyleCnt="0"/>
      <dgm:spPr/>
    </dgm:pt>
    <dgm:pt modelId="{F2E1D599-5132-544B-9617-7B411AECE87E}" type="pres">
      <dgm:prSet presAssocID="{AACEAFD5-63CF-4AFC-B46F-BE086C5D447C}" presName="parTx" presStyleLbl="node1" presStyleIdx="0" presStyleCnt="5">
        <dgm:presLayoutVars>
          <dgm:chMax val="0"/>
          <dgm:chPref val="0"/>
          <dgm:bulletEnabled val="1"/>
        </dgm:presLayoutVars>
      </dgm:prSet>
      <dgm:spPr/>
    </dgm:pt>
    <dgm:pt modelId="{79CA1122-69FB-0B4E-B2C9-4D2ECE3F8377}" type="pres">
      <dgm:prSet presAssocID="{AACEAFD5-63CF-4AFC-B46F-BE086C5D447C}" presName="desTx" presStyleLbl="revTx" presStyleIdx="0" presStyleCnt="5">
        <dgm:presLayoutVars>
          <dgm:bulletEnabled val="1"/>
        </dgm:presLayoutVars>
      </dgm:prSet>
      <dgm:spPr/>
    </dgm:pt>
    <dgm:pt modelId="{E0B111EB-6B00-CA49-8FEC-22C5BE757EB4}" type="pres">
      <dgm:prSet presAssocID="{7A8D4B4D-06E9-4958-810D-A6226B6AC588}" presName="space" presStyleCnt="0"/>
      <dgm:spPr/>
    </dgm:pt>
    <dgm:pt modelId="{F7544DD8-4F55-DE42-B417-F2F202376970}" type="pres">
      <dgm:prSet presAssocID="{D07AD3FD-84FF-467E-9693-752776549C61}" presName="composite" presStyleCnt="0"/>
      <dgm:spPr/>
    </dgm:pt>
    <dgm:pt modelId="{3FE0BECA-F8E9-F948-9E5B-A2C88CDF4684}" type="pres">
      <dgm:prSet presAssocID="{D07AD3FD-84FF-467E-9693-752776549C61}" presName="parTx" presStyleLbl="node1" presStyleIdx="1" presStyleCnt="5">
        <dgm:presLayoutVars>
          <dgm:chMax val="0"/>
          <dgm:chPref val="0"/>
          <dgm:bulletEnabled val="1"/>
        </dgm:presLayoutVars>
      </dgm:prSet>
      <dgm:spPr/>
    </dgm:pt>
    <dgm:pt modelId="{E0B80017-40D4-A441-897E-5DB40659239C}" type="pres">
      <dgm:prSet presAssocID="{D07AD3FD-84FF-467E-9693-752776549C61}" presName="desTx" presStyleLbl="revTx" presStyleIdx="1" presStyleCnt="5">
        <dgm:presLayoutVars>
          <dgm:bulletEnabled val="1"/>
        </dgm:presLayoutVars>
      </dgm:prSet>
      <dgm:spPr/>
    </dgm:pt>
    <dgm:pt modelId="{7D67B05F-DA7B-C240-8240-8CABE6816E7A}" type="pres">
      <dgm:prSet presAssocID="{A8C9B7A9-BC2A-4753-B7F0-F2E361D95520}" presName="space" presStyleCnt="0"/>
      <dgm:spPr/>
    </dgm:pt>
    <dgm:pt modelId="{9D079F4D-3747-784B-B50B-CC270636EE58}" type="pres">
      <dgm:prSet presAssocID="{D71FC021-6A65-44D1-95B9-0E6C89079866}" presName="composite" presStyleCnt="0"/>
      <dgm:spPr/>
    </dgm:pt>
    <dgm:pt modelId="{81520718-E0A3-F74D-A443-828F2E61E496}" type="pres">
      <dgm:prSet presAssocID="{D71FC021-6A65-44D1-95B9-0E6C89079866}" presName="parTx" presStyleLbl="node1" presStyleIdx="2" presStyleCnt="5">
        <dgm:presLayoutVars>
          <dgm:chMax val="0"/>
          <dgm:chPref val="0"/>
          <dgm:bulletEnabled val="1"/>
        </dgm:presLayoutVars>
      </dgm:prSet>
      <dgm:spPr/>
    </dgm:pt>
    <dgm:pt modelId="{8A27EB0C-FEE2-BE49-9979-EC1C219DE78D}" type="pres">
      <dgm:prSet presAssocID="{D71FC021-6A65-44D1-95B9-0E6C89079866}" presName="desTx" presStyleLbl="revTx" presStyleIdx="2" presStyleCnt="5">
        <dgm:presLayoutVars>
          <dgm:bulletEnabled val="1"/>
        </dgm:presLayoutVars>
      </dgm:prSet>
      <dgm:spPr/>
    </dgm:pt>
    <dgm:pt modelId="{061C61CF-83ED-8243-8B23-EF5929A5B331}" type="pres">
      <dgm:prSet presAssocID="{9B090D9D-470E-46E2-AABB-0368A52481AA}" presName="space" presStyleCnt="0"/>
      <dgm:spPr/>
    </dgm:pt>
    <dgm:pt modelId="{930410B6-8652-C443-9B5D-34A37BFD720A}" type="pres">
      <dgm:prSet presAssocID="{32CCB050-072A-41BF-BE1B-388CF53E5629}" presName="composite" presStyleCnt="0"/>
      <dgm:spPr/>
    </dgm:pt>
    <dgm:pt modelId="{0CD56FB9-D72E-9940-8548-010CDB0C9363}" type="pres">
      <dgm:prSet presAssocID="{32CCB050-072A-41BF-BE1B-388CF53E5629}" presName="parTx" presStyleLbl="node1" presStyleIdx="3" presStyleCnt="5">
        <dgm:presLayoutVars>
          <dgm:chMax val="0"/>
          <dgm:chPref val="0"/>
          <dgm:bulletEnabled val="1"/>
        </dgm:presLayoutVars>
      </dgm:prSet>
      <dgm:spPr/>
    </dgm:pt>
    <dgm:pt modelId="{F38F5139-7DF1-3240-BF8A-0D0B02C34E33}" type="pres">
      <dgm:prSet presAssocID="{32CCB050-072A-41BF-BE1B-388CF53E5629}" presName="desTx" presStyleLbl="revTx" presStyleIdx="3" presStyleCnt="5">
        <dgm:presLayoutVars>
          <dgm:bulletEnabled val="1"/>
        </dgm:presLayoutVars>
      </dgm:prSet>
      <dgm:spPr/>
    </dgm:pt>
    <dgm:pt modelId="{1E9AA517-5DCA-4C46-B534-2D6C38CA361F}" type="pres">
      <dgm:prSet presAssocID="{BF05D8EE-4413-4737-8721-DAF10D6CAB04}" presName="space" presStyleCnt="0"/>
      <dgm:spPr/>
    </dgm:pt>
    <dgm:pt modelId="{F1F2B902-8668-234E-8139-B8846854FBF6}" type="pres">
      <dgm:prSet presAssocID="{9E838AE2-4659-4603-ABC8-58DF4222C0D4}" presName="composite" presStyleCnt="0"/>
      <dgm:spPr/>
    </dgm:pt>
    <dgm:pt modelId="{BB3B3198-26D7-164E-981A-C5A96DD0DBEF}" type="pres">
      <dgm:prSet presAssocID="{9E838AE2-4659-4603-ABC8-58DF4222C0D4}" presName="parTx" presStyleLbl="node1" presStyleIdx="4" presStyleCnt="5">
        <dgm:presLayoutVars>
          <dgm:chMax val="0"/>
          <dgm:chPref val="0"/>
          <dgm:bulletEnabled val="1"/>
        </dgm:presLayoutVars>
      </dgm:prSet>
      <dgm:spPr/>
    </dgm:pt>
    <dgm:pt modelId="{7DDD8217-14DA-AF4E-9FE3-03C109C46553}" type="pres">
      <dgm:prSet presAssocID="{9E838AE2-4659-4603-ABC8-58DF4222C0D4}" presName="desTx" presStyleLbl="revTx" presStyleIdx="4" presStyleCnt="5">
        <dgm:presLayoutVars>
          <dgm:bulletEnabled val="1"/>
        </dgm:presLayoutVars>
      </dgm:prSet>
      <dgm:spPr/>
    </dgm:pt>
  </dgm:ptLst>
  <dgm:cxnLst>
    <dgm:cxn modelId="{A92C1709-8F21-C44B-926D-1E0164FABBBE}" type="presOf" srcId="{32CCB050-072A-41BF-BE1B-388CF53E5629}" destId="{0CD56FB9-D72E-9940-8548-010CDB0C9363}" srcOrd="0" destOrd="0" presId="urn:microsoft.com/office/officeart/2005/8/layout/chevron1"/>
    <dgm:cxn modelId="{560D6613-8835-7446-8364-D2E287F4770E}" type="presOf" srcId="{4A6BB192-9983-4F48-BBC5-6E384EED7EC5}" destId="{8A27EB0C-FEE2-BE49-9979-EC1C219DE78D}" srcOrd="0" destOrd="0" presId="urn:microsoft.com/office/officeart/2005/8/layout/chevron1"/>
    <dgm:cxn modelId="{CF54291C-AAFD-4FA4-9A16-20CE892BA907}" srcId="{55C0B14E-AEA6-48D3-A387-ED4A3A3BF840}" destId="{9E838AE2-4659-4603-ABC8-58DF4222C0D4}" srcOrd="4" destOrd="0" parTransId="{5FC53805-9431-4BC8-ADB9-DABF59DE31C7}" sibTransId="{61F1BCD3-232D-4C03-B56C-182BCB6108CD}"/>
    <dgm:cxn modelId="{C5402926-5F5C-494A-A720-11303530F926}" type="presOf" srcId="{55C0B14E-AEA6-48D3-A387-ED4A3A3BF840}" destId="{69331891-6B40-0C44-A32D-46158B8E57A3}" srcOrd="0" destOrd="0" presId="urn:microsoft.com/office/officeart/2005/8/layout/chevron1"/>
    <dgm:cxn modelId="{36405C2F-552A-C342-A767-C4EB339558B3}" type="presOf" srcId="{D07AD3FD-84FF-467E-9693-752776549C61}" destId="{3FE0BECA-F8E9-F948-9E5B-A2C88CDF4684}" srcOrd="0" destOrd="0" presId="urn:microsoft.com/office/officeart/2005/8/layout/chevron1"/>
    <dgm:cxn modelId="{0EFA3039-6828-403C-9445-4359BA6645E6}" srcId="{AACEAFD5-63CF-4AFC-B46F-BE086C5D447C}" destId="{349299C9-846E-4827-813A-349CCCE20782}" srcOrd="0" destOrd="0" parTransId="{AEA27547-B9ED-4994-BD27-04EC297EF367}" sibTransId="{9D819F52-ACA0-4B08-8256-DF6BD8FA3A0B}"/>
    <dgm:cxn modelId="{B2623D3C-145C-5045-A32A-A07E89BEB58E}" type="presOf" srcId="{D71FC021-6A65-44D1-95B9-0E6C89079866}" destId="{81520718-E0A3-F74D-A443-828F2E61E496}" srcOrd="0" destOrd="0" presId="urn:microsoft.com/office/officeart/2005/8/layout/chevron1"/>
    <dgm:cxn modelId="{29C8E34F-69F8-B94A-9711-27C220EB2A8A}" type="presOf" srcId="{5D70EFF5-8B31-4A1F-AE44-51E4CF0013EB}" destId="{E0B80017-40D4-A441-897E-5DB40659239C}" srcOrd="0" destOrd="0" presId="urn:microsoft.com/office/officeart/2005/8/layout/chevron1"/>
    <dgm:cxn modelId="{E97FF64F-8020-497E-AE7D-2395DDA4560D}" srcId="{D07AD3FD-84FF-467E-9693-752776549C61}" destId="{5D70EFF5-8B31-4A1F-AE44-51E4CF0013EB}" srcOrd="0" destOrd="0" parTransId="{96C720A0-FEEF-48D1-8DF6-ABA03C304822}" sibTransId="{B6A59CDE-18AD-4553-B6C5-FF001A8E8510}"/>
    <dgm:cxn modelId="{AE4CF755-2AF1-5F42-B161-6898C57972A2}" type="presOf" srcId="{9E838AE2-4659-4603-ABC8-58DF4222C0D4}" destId="{BB3B3198-26D7-164E-981A-C5A96DD0DBEF}" srcOrd="0" destOrd="0" presId="urn:microsoft.com/office/officeart/2005/8/layout/chevron1"/>
    <dgm:cxn modelId="{1D6C5464-DE30-4BEC-9E27-B2C179C39CC4}" srcId="{32CCB050-072A-41BF-BE1B-388CF53E5629}" destId="{04A40292-9119-41B2-B968-7B651F20675D}" srcOrd="0" destOrd="0" parTransId="{70078FF1-F2A9-4A6B-88D1-8CF3595EFE73}" sibTransId="{B4C4972A-0898-484E-AF78-D5D7E0F991F2}"/>
    <dgm:cxn modelId="{55492768-9A5E-4F74-AC7C-959C5C24EFD3}" srcId="{55C0B14E-AEA6-48D3-A387-ED4A3A3BF840}" destId="{D07AD3FD-84FF-467E-9693-752776549C61}" srcOrd="1" destOrd="0" parTransId="{7B691773-F524-4FAD-A272-BDF0B0C4370A}" sibTransId="{A8C9B7A9-BC2A-4753-B7F0-F2E361D95520}"/>
    <dgm:cxn modelId="{AE505868-71CE-6A42-87A1-4DCF310C5A66}" type="presOf" srcId="{349299C9-846E-4827-813A-349CCCE20782}" destId="{79CA1122-69FB-0B4E-B2C9-4D2ECE3F8377}" srcOrd="0" destOrd="0" presId="urn:microsoft.com/office/officeart/2005/8/layout/chevron1"/>
    <dgm:cxn modelId="{9F9D4074-DD36-9C4C-ADAE-079A6FBBA9E6}" type="presOf" srcId="{04A40292-9119-41B2-B968-7B651F20675D}" destId="{F38F5139-7DF1-3240-BF8A-0D0B02C34E33}" srcOrd="0" destOrd="0" presId="urn:microsoft.com/office/officeart/2005/8/layout/chevron1"/>
    <dgm:cxn modelId="{7DB70C93-4F71-D447-8430-A39299AC3539}" type="presOf" srcId="{AACEAFD5-63CF-4AFC-B46F-BE086C5D447C}" destId="{F2E1D599-5132-544B-9617-7B411AECE87E}" srcOrd="0" destOrd="0" presId="urn:microsoft.com/office/officeart/2005/8/layout/chevron1"/>
    <dgm:cxn modelId="{53239C96-427C-420B-95DC-546F3B30ED65}" srcId="{55C0B14E-AEA6-48D3-A387-ED4A3A3BF840}" destId="{D71FC021-6A65-44D1-95B9-0E6C89079866}" srcOrd="2" destOrd="0" parTransId="{862AAE39-3AAD-40E3-BA20-90187BD73242}" sibTransId="{9B090D9D-470E-46E2-AABB-0368A52481AA}"/>
    <dgm:cxn modelId="{17BD67AD-4331-49EC-BC4A-29404E891597}" srcId="{9E838AE2-4659-4603-ABC8-58DF4222C0D4}" destId="{C8E903CE-0CFD-4D68-A857-80E14557005E}" srcOrd="0" destOrd="0" parTransId="{D5890537-0D77-4DA1-A100-62C393623468}" sibTransId="{862799CE-00F4-4DD6-894E-A487503F8DE6}"/>
    <dgm:cxn modelId="{AE101ABC-7EA3-4444-A576-8AB15A371C84}" srcId="{55C0B14E-AEA6-48D3-A387-ED4A3A3BF840}" destId="{AACEAFD5-63CF-4AFC-B46F-BE086C5D447C}" srcOrd="0" destOrd="0" parTransId="{7A0BD8EC-BB4A-4912-A54E-6F39B681264E}" sibTransId="{7A8D4B4D-06E9-4958-810D-A6226B6AC588}"/>
    <dgm:cxn modelId="{042E0AE1-6450-410A-B96E-AFBADB139BEA}" srcId="{55C0B14E-AEA6-48D3-A387-ED4A3A3BF840}" destId="{32CCB050-072A-41BF-BE1B-388CF53E5629}" srcOrd="3" destOrd="0" parTransId="{B301371B-A53D-4B79-8B8D-7B304894442B}" sibTransId="{BF05D8EE-4413-4737-8721-DAF10D6CAB04}"/>
    <dgm:cxn modelId="{AFF79FE3-07C5-0B49-85EE-6433005303BF}" type="presOf" srcId="{C8E903CE-0CFD-4D68-A857-80E14557005E}" destId="{7DDD8217-14DA-AF4E-9FE3-03C109C46553}" srcOrd="0" destOrd="0" presId="urn:microsoft.com/office/officeart/2005/8/layout/chevron1"/>
    <dgm:cxn modelId="{E3115EEA-DE9C-4F06-B8B3-BEB263D5F2B1}" srcId="{D71FC021-6A65-44D1-95B9-0E6C89079866}" destId="{4A6BB192-9983-4F48-BBC5-6E384EED7EC5}" srcOrd="0" destOrd="0" parTransId="{230A6E4A-6CED-4DC0-AEFE-6859FE07B658}" sibTransId="{0B568EC2-5D2A-4B00-8047-B7832F245B44}"/>
    <dgm:cxn modelId="{46B333CE-C86D-1C4F-9735-05E20A6698B6}" type="presParOf" srcId="{69331891-6B40-0C44-A32D-46158B8E57A3}" destId="{66037EBF-ADAB-534E-B6BA-93176E763C1F}" srcOrd="0" destOrd="0" presId="urn:microsoft.com/office/officeart/2005/8/layout/chevron1"/>
    <dgm:cxn modelId="{09D834C5-BCB1-D848-B10C-567FE9C72AFC}" type="presParOf" srcId="{66037EBF-ADAB-534E-B6BA-93176E763C1F}" destId="{F2E1D599-5132-544B-9617-7B411AECE87E}" srcOrd="0" destOrd="0" presId="urn:microsoft.com/office/officeart/2005/8/layout/chevron1"/>
    <dgm:cxn modelId="{E090E317-6265-CD49-9DBE-C3FA0A32CA83}" type="presParOf" srcId="{66037EBF-ADAB-534E-B6BA-93176E763C1F}" destId="{79CA1122-69FB-0B4E-B2C9-4D2ECE3F8377}" srcOrd="1" destOrd="0" presId="urn:microsoft.com/office/officeart/2005/8/layout/chevron1"/>
    <dgm:cxn modelId="{E75B3344-8A2B-4344-AD0B-5DB03A32FF62}" type="presParOf" srcId="{69331891-6B40-0C44-A32D-46158B8E57A3}" destId="{E0B111EB-6B00-CA49-8FEC-22C5BE757EB4}" srcOrd="1" destOrd="0" presId="urn:microsoft.com/office/officeart/2005/8/layout/chevron1"/>
    <dgm:cxn modelId="{B35010FA-8126-9B4E-9C65-77A64CDEA6F7}" type="presParOf" srcId="{69331891-6B40-0C44-A32D-46158B8E57A3}" destId="{F7544DD8-4F55-DE42-B417-F2F202376970}" srcOrd="2" destOrd="0" presId="urn:microsoft.com/office/officeart/2005/8/layout/chevron1"/>
    <dgm:cxn modelId="{3022048D-493D-BD46-B495-41678D19C72D}" type="presParOf" srcId="{F7544DD8-4F55-DE42-B417-F2F202376970}" destId="{3FE0BECA-F8E9-F948-9E5B-A2C88CDF4684}" srcOrd="0" destOrd="0" presId="urn:microsoft.com/office/officeart/2005/8/layout/chevron1"/>
    <dgm:cxn modelId="{DDC20A47-D8F9-1845-8C87-00F72415965C}" type="presParOf" srcId="{F7544DD8-4F55-DE42-B417-F2F202376970}" destId="{E0B80017-40D4-A441-897E-5DB40659239C}" srcOrd="1" destOrd="0" presId="urn:microsoft.com/office/officeart/2005/8/layout/chevron1"/>
    <dgm:cxn modelId="{F6E633C1-6B03-C743-A416-02AAB6F8B436}" type="presParOf" srcId="{69331891-6B40-0C44-A32D-46158B8E57A3}" destId="{7D67B05F-DA7B-C240-8240-8CABE6816E7A}" srcOrd="3" destOrd="0" presId="urn:microsoft.com/office/officeart/2005/8/layout/chevron1"/>
    <dgm:cxn modelId="{E1AE297C-D1A4-B74A-87CF-7C0F7CEADAF3}" type="presParOf" srcId="{69331891-6B40-0C44-A32D-46158B8E57A3}" destId="{9D079F4D-3747-784B-B50B-CC270636EE58}" srcOrd="4" destOrd="0" presId="urn:microsoft.com/office/officeart/2005/8/layout/chevron1"/>
    <dgm:cxn modelId="{2E5B43A1-8D4A-6949-AC44-3F77D95B4436}" type="presParOf" srcId="{9D079F4D-3747-784B-B50B-CC270636EE58}" destId="{81520718-E0A3-F74D-A443-828F2E61E496}" srcOrd="0" destOrd="0" presId="urn:microsoft.com/office/officeart/2005/8/layout/chevron1"/>
    <dgm:cxn modelId="{3D85CBF9-A758-A341-9A0F-3865EDC5697E}" type="presParOf" srcId="{9D079F4D-3747-784B-B50B-CC270636EE58}" destId="{8A27EB0C-FEE2-BE49-9979-EC1C219DE78D}" srcOrd="1" destOrd="0" presId="urn:microsoft.com/office/officeart/2005/8/layout/chevron1"/>
    <dgm:cxn modelId="{EFACF304-0EC4-F04A-A845-717FD5E525B6}" type="presParOf" srcId="{69331891-6B40-0C44-A32D-46158B8E57A3}" destId="{061C61CF-83ED-8243-8B23-EF5929A5B331}" srcOrd="5" destOrd="0" presId="urn:microsoft.com/office/officeart/2005/8/layout/chevron1"/>
    <dgm:cxn modelId="{40E56247-A374-E44F-A1ED-68F8892D0FBE}" type="presParOf" srcId="{69331891-6B40-0C44-A32D-46158B8E57A3}" destId="{930410B6-8652-C443-9B5D-34A37BFD720A}" srcOrd="6" destOrd="0" presId="urn:microsoft.com/office/officeart/2005/8/layout/chevron1"/>
    <dgm:cxn modelId="{D8BCC1E0-AF1A-0941-B00F-D4AB4F0EE07E}" type="presParOf" srcId="{930410B6-8652-C443-9B5D-34A37BFD720A}" destId="{0CD56FB9-D72E-9940-8548-010CDB0C9363}" srcOrd="0" destOrd="0" presId="urn:microsoft.com/office/officeart/2005/8/layout/chevron1"/>
    <dgm:cxn modelId="{1753FAB6-48E4-9C46-AAD0-D42FAC3B4808}" type="presParOf" srcId="{930410B6-8652-C443-9B5D-34A37BFD720A}" destId="{F38F5139-7DF1-3240-BF8A-0D0B02C34E33}" srcOrd="1" destOrd="0" presId="urn:microsoft.com/office/officeart/2005/8/layout/chevron1"/>
    <dgm:cxn modelId="{BF9DDBFC-2483-E94C-BC88-DB63C57E1509}" type="presParOf" srcId="{69331891-6B40-0C44-A32D-46158B8E57A3}" destId="{1E9AA517-5DCA-4C46-B534-2D6C38CA361F}" srcOrd="7" destOrd="0" presId="urn:microsoft.com/office/officeart/2005/8/layout/chevron1"/>
    <dgm:cxn modelId="{3B28C8B0-303A-7849-A9AF-14659B84A82D}" type="presParOf" srcId="{69331891-6B40-0C44-A32D-46158B8E57A3}" destId="{F1F2B902-8668-234E-8139-B8846854FBF6}" srcOrd="8" destOrd="0" presId="urn:microsoft.com/office/officeart/2005/8/layout/chevron1"/>
    <dgm:cxn modelId="{D493BAEE-1090-7D40-9B03-51A15F139C8D}" type="presParOf" srcId="{F1F2B902-8668-234E-8139-B8846854FBF6}" destId="{BB3B3198-26D7-164E-981A-C5A96DD0DBEF}" srcOrd="0" destOrd="0" presId="urn:microsoft.com/office/officeart/2005/8/layout/chevron1"/>
    <dgm:cxn modelId="{EA10D992-E9AF-F94D-B524-ED3F863198A6}" type="presParOf" srcId="{F1F2B902-8668-234E-8139-B8846854FBF6}" destId="{7DDD8217-14DA-AF4E-9FE3-03C109C46553}" srcOrd="1"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7951F77-4E36-4893-91C6-3151A6D51694}"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65B3944D-D926-4D0F-A305-F5740000747A}">
      <dgm:prSet custT="1"/>
      <dgm:spPr>
        <a:xfrm>
          <a:off x="1144111" y="1954"/>
          <a:ext cx="5868258" cy="990573"/>
        </a:xfrm>
      </dgm:spPr>
      <dgm:t>
        <a:bodyPr/>
        <a:lstStyle/>
        <a:p>
          <a:pPr>
            <a:lnSpc>
              <a:spcPct val="100000"/>
            </a:lnSpc>
            <a:defRPr cap="all"/>
          </a:pPr>
          <a:r>
            <a:rPr lang="en-US" sz="1600" b="1" dirty="0">
              <a:latin typeface="+mj-lt"/>
              <a:ea typeface="+mn-ea"/>
              <a:cs typeface="+mn-cs"/>
            </a:rPr>
            <a:t>LinkedIn</a:t>
          </a:r>
          <a:br>
            <a:rPr lang="en-US" sz="1600" dirty="0">
              <a:latin typeface="+mj-lt"/>
              <a:ea typeface="+mn-ea"/>
              <a:cs typeface="+mn-cs"/>
            </a:rPr>
          </a:br>
          <a:r>
            <a:rPr lang="en-US" sz="1600" cap="none" dirty="0">
              <a:latin typeface="+mj-lt"/>
              <a:ea typeface="+mn-ea"/>
              <a:cs typeface="+mn-cs"/>
            </a:rPr>
            <a:t>ANGELICAASTROM</a:t>
          </a:r>
          <a:endParaRPr lang="en-US" sz="1600" dirty="0">
            <a:latin typeface="+mj-lt"/>
            <a:ea typeface="+mn-ea"/>
            <a:cs typeface="+mn-cs"/>
          </a:endParaRPr>
        </a:p>
      </dgm:t>
    </dgm:pt>
    <dgm:pt modelId="{2EA7AC4A-E82B-43F0-A6EA-F599428578FC}" type="parTrans" cxnId="{92D3A76D-ADBB-49F3-861D-D2B74F81812E}">
      <dgm:prSet/>
      <dgm:spPr/>
      <dgm:t>
        <a:bodyPr/>
        <a:lstStyle/>
        <a:p>
          <a:endParaRPr lang="en-US" sz="1400">
            <a:latin typeface="+mj-lt"/>
          </a:endParaRPr>
        </a:p>
      </dgm:t>
    </dgm:pt>
    <dgm:pt modelId="{8862CE7B-AE72-45E8-B982-5279C14F7985}" type="sibTrans" cxnId="{92D3A76D-ADBB-49F3-861D-D2B74F81812E}">
      <dgm:prSet/>
      <dgm:spPr/>
      <dgm:t>
        <a:bodyPr/>
        <a:lstStyle/>
        <a:p>
          <a:endParaRPr lang="en-US" sz="1400">
            <a:latin typeface="+mj-lt"/>
          </a:endParaRPr>
        </a:p>
      </dgm:t>
    </dgm:pt>
    <dgm:pt modelId="{223932EA-8A4D-4270-95C3-913761557237}">
      <dgm:prSet custT="1"/>
      <dgm:spPr>
        <a:xfrm>
          <a:off x="1144111" y="1240170"/>
          <a:ext cx="5868258" cy="990573"/>
        </a:xfrm>
      </dgm:spPr>
      <dgm:t>
        <a:bodyPr/>
        <a:lstStyle/>
        <a:p>
          <a:pPr>
            <a:lnSpc>
              <a:spcPct val="100000"/>
            </a:lnSpc>
            <a:defRPr cap="all"/>
          </a:pPr>
          <a:r>
            <a:rPr lang="en-US" sz="1600" b="1" dirty="0">
              <a:latin typeface="+mj-lt"/>
              <a:ea typeface="+mn-ea"/>
              <a:cs typeface="+mn-cs"/>
            </a:rPr>
            <a:t>Twitter</a:t>
          </a:r>
          <a:br>
            <a:rPr lang="en-US" sz="1600" dirty="0">
              <a:latin typeface="+mj-lt"/>
              <a:ea typeface="+mn-ea"/>
              <a:cs typeface="+mn-cs"/>
            </a:rPr>
          </a:br>
          <a:r>
            <a:rPr lang="en-US" sz="1600" dirty="0">
              <a:latin typeface="+mj-lt"/>
              <a:ea typeface="+mn-ea"/>
              <a:cs typeface="+mn-cs"/>
            </a:rPr>
            <a:t>@</a:t>
          </a:r>
          <a:r>
            <a:rPr lang="en-US" sz="1600" cap="none" dirty="0">
              <a:latin typeface="+mj-lt"/>
              <a:ea typeface="+mn-ea"/>
              <a:cs typeface="+mn-cs"/>
            </a:rPr>
            <a:t>AASTROM</a:t>
          </a:r>
          <a:endParaRPr lang="en-US" sz="1600" dirty="0">
            <a:latin typeface="+mj-lt"/>
            <a:ea typeface="+mn-ea"/>
            <a:cs typeface="+mn-cs"/>
          </a:endParaRPr>
        </a:p>
      </dgm:t>
    </dgm:pt>
    <dgm:pt modelId="{E01D4CB3-97D0-4857-AF09-DED2BE24BAAC}" type="parTrans" cxnId="{E37D9CF8-DFE4-4379-9C72-27346573699A}">
      <dgm:prSet/>
      <dgm:spPr/>
      <dgm:t>
        <a:bodyPr/>
        <a:lstStyle/>
        <a:p>
          <a:endParaRPr lang="en-US" sz="1400">
            <a:latin typeface="+mj-lt"/>
          </a:endParaRPr>
        </a:p>
      </dgm:t>
    </dgm:pt>
    <dgm:pt modelId="{C201C5C8-D4F2-4559-AF23-68BB4B3E7FB1}" type="sibTrans" cxnId="{E37D9CF8-DFE4-4379-9C72-27346573699A}">
      <dgm:prSet/>
      <dgm:spPr/>
      <dgm:t>
        <a:bodyPr/>
        <a:lstStyle/>
        <a:p>
          <a:endParaRPr lang="en-US" sz="1400">
            <a:latin typeface="+mj-lt"/>
          </a:endParaRPr>
        </a:p>
      </dgm:t>
    </dgm:pt>
    <dgm:pt modelId="{BC68B812-A325-41D8-A08E-C2392666DF66}">
      <dgm:prSet custT="1"/>
      <dgm:spPr>
        <a:xfrm>
          <a:off x="1144111" y="2478387"/>
          <a:ext cx="5868258" cy="990573"/>
        </a:xfrm>
      </dgm:spPr>
      <dgm:t>
        <a:bodyPr/>
        <a:lstStyle/>
        <a:p>
          <a:pPr>
            <a:lnSpc>
              <a:spcPct val="100000"/>
            </a:lnSpc>
            <a:defRPr cap="all"/>
          </a:pPr>
          <a:r>
            <a:rPr lang="en-US" sz="1600" b="1" dirty="0">
              <a:latin typeface="+mj-lt"/>
              <a:ea typeface="+mn-ea"/>
              <a:cs typeface="+mn-cs"/>
            </a:rPr>
            <a:t>Email</a:t>
          </a:r>
          <a:br>
            <a:rPr lang="en-US" sz="1600" dirty="0">
              <a:latin typeface="+mj-lt"/>
              <a:ea typeface="+mn-ea"/>
              <a:cs typeface="+mn-cs"/>
            </a:rPr>
          </a:br>
          <a:r>
            <a:rPr lang="en-US" sz="1600" dirty="0">
              <a:latin typeface="+mj-lt"/>
              <a:ea typeface="+mn-ea"/>
              <a:cs typeface="+mn-cs"/>
            </a:rPr>
            <a:t>ANGELCIA@contoso.com</a:t>
          </a:r>
        </a:p>
      </dgm:t>
    </dgm:pt>
    <dgm:pt modelId="{23A01A1D-B409-49E7-91BA-2321B9A237C2}" type="parTrans" cxnId="{AAD26E9B-C129-46B7-BFCC-98D5999B6B9A}">
      <dgm:prSet/>
      <dgm:spPr/>
      <dgm:t>
        <a:bodyPr/>
        <a:lstStyle/>
        <a:p>
          <a:endParaRPr lang="en-US" sz="1400">
            <a:latin typeface="+mj-lt"/>
          </a:endParaRPr>
        </a:p>
      </dgm:t>
    </dgm:pt>
    <dgm:pt modelId="{E950D3C2-0472-429B-98B0-86C856FA65A1}" type="sibTrans" cxnId="{AAD26E9B-C129-46B7-BFCC-98D5999B6B9A}">
      <dgm:prSet/>
      <dgm:spPr/>
      <dgm:t>
        <a:bodyPr/>
        <a:lstStyle/>
        <a:p>
          <a:endParaRPr lang="en-US" sz="1400">
            <a:latin typeface="+mj-lt"/>
          </a:endParaRPr>
        </a:p>
      </dgm:t>
    </dgm:pt>
    <dgm:pt modelId="{7D1766B6-66CF-40CE-9693-BD20AFFFA3C9}">
      <dgm:prSet custT="1"/>
      <dgm:spPr>
        <a:xfrm>
          <a:off x="1144111" y="3716603"/>
          <a:ext cx="5868258" cy="990573"/>
        </a:xfrm>
      </dgm:spPr>
      <dgm:t>
        <a:bodyPr/>
        <a:lstStyle/>
        <a:p>
          <a:pPr>
            <a:lnSpc>
              <a:spcPct val="100000"/>
            </a:lnSpc>
            <a:defRPr cap="all"/>
          </a:pPr>
          <a:r>
            <a:rPr lang="en-US" sz="1600" b="1" dirty="0">
              <a:latin typeface="+mj-lt"/>
              <a:ea typeface="+mn-ea"/>
              <a:cs typeface="+mn-cs"/>
            </a:rPr>
            <a:t>Phone</a:t>
          </a:r>
          <a:br>
            <a:rPr lang="en-US" sz="1600" dirty="0">
              <a:latin typeface="+mj-lt"/>
              <a:ea typeface="+mn-ea"/>
              <a:cs typeface="+mn-cs"/>
            </a:rPr>
          </a:br>
          <a:r>
            <a:rPr lang="en-US" sz="1600" dirty="0">
              <a:latin typeface="+mj-lt"/>
              <a:ea typeface="+mn-ea"/>
              <a:cs typeface="+mn-cs"/>
            </a:rPr>
            <a:t>231-555-0188</a:t>
          </a:r>
        </a:p>
      </dgm:t>
    </dgm:pt>
    <dgm:pt modelId="{76694DF4-F7BE-4AF1-9E12-BAEDD42D9ED3}" type="parTrans" cxnId="{EA0F618E-4C96-42F0-9E3C-66B0158BCCBE}">
      <dgm:prSet/>
      <dgm:spPr/>
      <dgm:t>
        <a:bodyPr/>
        <a:lstStyle/>
        <a:p>
          <a:endParaRPr lang="en-US" sz="1400">
            <a:latin typeface="+mj-lt"/>
          </a:endParaRPr>
        </a:p>
      </dgm:t>
    </dgm:pt>
    <dgm:pt modelId="{0C6A2CC7-5741-4D63-A8FF-E7E06F0D1222}" type="sibTrans" cxnId="{EA0F618E-4C96-42F0-9E3C-66B0158BCCBE}">
      <dgm:prSet/>
      <dgm:spPr/>
      <dgm:t>
        <a:bodyPr/>
        <a:lstStyle/>
        <a:p>
          <a:endParaRPr lang="en-US" sz="1400">
            <a:latin typeface="+mj-lt"/>
          </a:endParaRPr>
        </a:p>
      </dgm:t>
    </dgm:pt>
    <dgm:pt modelId="{F899A4D3-2C9C-4287-A235-DE3E047E7C22}" type="pres">
      <dgm:prSet presAssocID="{D7951F77-4E36-4893-91C6-3151A6D51694}" presName="root" presStyleCnt="0">
        <dgm:presLayoutVars>
          <dgm:dir/>
          <dgm:resizeHandles val="exact"/>
        </dgm:presLayoutVars>
      </dgm:prSet>
      <dgm:spPr/>
    </dgm:pt>
    <dgm:pt modelId="{0094CD39-7002-4B5E-877D-02B6B0E6C685}" type="pres">
      <dgm:prSet presAssocID="{65B3944D-D926-4D0F-A305-F5740000747A}" presName="compNode" presStyleCnt="0"/>
      <dgm:spPr/>
    </dgm:pt>
    <dgm:pt modelId="{C9BCC0A7-4EA9-444D-A661-6CD0349FA8B7}" type="pres">
      <dgm:prSet presAssocID="{65B3944D-D926-4D0F-A305-F5740000747A}" presName="iconBgRect" presStyleLbl="bgShp" presStyleIdx="0" presStyleCnt="4"/>
      <dgm:spPr>
        <a:noFill/>
      </dgm:spPr>
    </dgm:pt>
    <dgm:pt modelId="{9F9A0A13-80DE-4152-AD0B-F1B57BDDE11D}" type="pres">
      <dgm:prSet presAssocID="{65B3944D-D926-4D0F-A305-F5740000747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nnected"/>
        </a:ext>
      </dgm:extLst>
    </dgm:pt>
    <dgm:pt modelId="{A480AFC6-EE27-4614-AC1B-B7796E444EDF}" type="pres">
      <dgm:prSet presAssocID="{65B3944D-D926-4D0F-A305-F5740000747A}" presName="spaceRect" presStyleCnt="0"/>
      <dgm:spPr/>
    </dgm:pt>
    <dgm:pt modelId="{9053032A-E668-4011-8EE5-5E356FF2FB6B}" type="pres">
      <dgm:prSet presAssocID="{65B3944D-D926-4D0F-A305-F5740000747A}" presName="textRect" presStyleLbl="revTx" presStyleIdx="0" presStyleCnt="4" custScaleX="120071">
        <dgm:presLayoutVars>
          <dgm:chMax val="1"/>
          <dgm:chPref val="1"/>
        </dgm:presLayoutVars>
      </dgm:prSet>
      <dgm:spPr>
        <a:prstGeom prst="rect">
          <a:avLst/>
        </a:prstGeom>
      </dgm:spPr>
    </dgm:pt>
    <dgm:pt modelId="{BC6E504E-B169-4B61-85D7-51520F2B9743}" type="pres">
      <dgm:prSet presAssocID="{8862CE7B-AE72-45E8-B982-5279C14F7985}" presName="sibTrans" presStyleCnt="0"/>
      <dgm:spPr/>
    </dgm:pt>
    <dgm:pt modelId="{14D15476-F474-46D7-B177-F8E40796FE35}" type="pres">
      <dgm:prSet presAssocID="{223932EA-8A4D-4270-95C3-913761557237}" presName="compNode" presStyleCnt="0"/>
      <dgm:spPr/>
    </dgm:pt>
    <dgm:pt modelId="{1FC3D828-343B-42C4-A35E-FB3CAA3FB1B3}" type="pres">
      <dgm:prSet presAssocID="{223932EA-8A4D-4270-95C3-913761557237}" presName="iconBgRect" presStyleLbl="bgShp" presStyleIdx="1" presStyleCnt="4"/>
      <dgm:spPr>
        <a:noFill/>
      </dgm:spPr>
    </dgm:pt>
    <dgm:pt modelId="{902713CB-D896-458F-B8DA-F1C1FC1C9B5E}" type="pres">
      <dgm:prSet presAssocID="{223932EA-8A4D-4270-95C3-91376155723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estions"/>
        </a:ext>
      </dgm:extLst>
    </dgm:pt>
    <dgm:pt modelId="{0C624B3C-0EA4-4983-B87C-0B5532036A83}" type="pres">
      <dgm:prSet presAssocID="{223932EA-8A4D-4270-95C3-913761557237}" presName="spaceRect" presStyleCnt="0"/>
      <dgm:spPr/>
    </dgm:pt>
    <dgm:pt modelId="{1A37C356-0854-4A55-859A-10DB397A3024}" type="pres">
      <dgm:prSet presAssocID="{223932EA-8A4D-4270-95C3-913761557237}" presName="textRect" presStyleLbl="revTx" presStyleIdx="1" presStyleCnt="4">
        <dgm:presLayoutVars>
          <dgm:chMax val="1"/>
          <dgm:chPref val="1"/>
        </dgm:presLayoutVars>
      </dgm:prSet>
      <dgm:spPr>
        <a:prstGeom prst="rect">
          <a:avLst/>
        </a:prstGeom>
      </dgm:spPr>
    </dgm:pt>
    <dgm:pt modelId="{13F17AF8-950C-456F-AC54-760BBE52F290}" type="pres">
      <dgm:prSet presAssocID="{C201C5C8-D4F2-4559-AF23-68BB4B3E7FB1}" presName="sibTrans" presStyleCnt="0"/>
      <dgm:spPr/>
    </dgm:pt>
    <dgm:pt modelId="{EA4BD492-063C-4B67-B2F7-C08CB328337E}" type="pres">
      <dgm:prSet presAssocID="{BC68B812-A325-41D8-A08E-C2392666DF66}" presName="compNode" presStyleCnt="0"/>
      <dgm:spPr/>
    </dgm:pt>
    <dgm:pt modelId="{AA942612-CA7A-414A-8A41-5AF47E8BF18D}" type="pres">
      <dgm:prSet presAssocID="{BC68B812-A325-41D8-A08E-C2392666DF66}" presName="iconBgRect" presStyleLbl="bgShp" presStyleIdx="2" presStyleCnt="4"/>
      <dgm:spPr>
        <a:noFill/>
      </dgm:spPr>
    </dgm:pt>
    <dgm:pt modelId="{501CE67F-3782-42E8-B14B-7322FA3A6AF9}" type="pres">
      <dgm:prSet presAssocID="{BC68B812-A325-41D8-A08E-C2392666DF6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mail"/>
        </a:ext>
      </dgm:extLst>
    </dgm:pt>
    <dgm:pt modelId="{4DD1F19D-F3F5-4EAE-8108-BE4892B97AFD}" type="pres">
      <dgm:prSet presAssocID="{BC68B812-A325-41D8-A08E-C2392666DF66}" presName="spaceRect" presStyleCnt="0"/>
      <dgm:spPr/>
    </dgm:pt>
    <dgm:pt modelId="{9E96DB26-9770-4D6D-9455-A20B7E0EBF8C}" type="pres">
      <dgm:prSet presAssocID="{BC68B812-A325-41D8-A08E-C2392666DF66}" presName="textRect" presStyleLbl="revTx" presStyleIdx="2" presStyleCnt="4" custScaleX="160329">
        <dgm:presLayoutVars>
          <dgm:chMax val="1"/>
          <dgm:chPref val="1"/>
        </dgm:presLayoutVars>
      </dgm:prSet>
      <dgm:spPr>
        <a:prstGeom prst="rect">
          <a:avLst/>
        </a:prstGeom>
      </dgm:spPr>
    </dgm:pt>
    <dgm:pt modelId="{26C2295D-42E0-41C5-8B47-C82164646E5C}" type="pres">
      <dgm:prSet presAssocID="{E950D3C2-0472-429B-98B0-86C856FA65A1}" presName="sibTrans" presStyleCnt="0"/>
      <dgm:spPr/>
    </dgm:pt>
    <dgm:pt modelId="{B35AC086-3D53-473A-9AC9-09E397585F82}" type="pres">
      <dgm:prSet presAssocID="{7D1766B6-66CF-40CE-9693-BD20AFFFA3C9}" presName="compNode" presStyleCnt="0"/>
      <dgm:spPr/>
    </dgm:pt>
    <dgm:pt modelId="{AB9CFA30-80BB-4CBE-9CD8-BDB5E9753036}" type="pres">
      <dgm:prSet presAssocID="{7D1766B6-66CF-40CE-9693-BD20AFFFA3C9}" presName="iconBgRect" presStyleLbl="bgShp" presStyleIdx="3" presStyleCnt="4"/>
      <dgm:spPr>
        <a:noFill/>
      </dgm:spPr>
    </dgm:pt>
    <dgm:pt modelId="{3B505E4C-CA1F-4180-AD3B-9413D55B103E}" type="pres">
      <dgm:prSet presAssocID="{7D1766B6-66CF-40CE-9693-BD20AFFFA3C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mart Phone"/>
        </a:ext>
      </dgm:extLst>
    </dgm:pt>
    <dgm:pt modelId="{2A52F42F-EEA0-44B3-B748-B3BEB14B1E36}" type="pres">
      <dgm:prSet presAssocID="{7D1766B6-66CF-40CE-9693-BD20AFFFA3C9}" presName="spaceRect" presStyleCnt="0"/>
      <dgm:spPr/>
    </dgm:pt>
    <dgm:pt modelId="{7DA92A6E-F038-46D1-A456-33051C764A8B}" type="pres">
      <dgm:prSet presAssocID="{7D1766B6-66CF-40CE-9693-BD20AFFFA3C9}" presName="textRect" presStyleLbl="revTx" presStyleIdx="3" presStyleCnt="4">
        <dgm:presLayoutVars>
          <dgm:chMax val="1"/>
          <dgm:chPref val="1"/>
        </dgm:presLayoutVars>
      </dgm:prSet>
      <dgm:spPr>
        <a:prstGeom prst="rect">
          <a:avLst/>
        </a:prstGeom>
      </dgm:spPr>
    </dgm:pt>
  </dgm:ptLst>
  <dgm:cxnLst>
    <dgm:cxn modelId="{BDC8DB12-5AB2-AD47-84CD-925932D590A0}" type="presOf" srcId="{BC68B812-A325-41D8-A08E-C2392666DF66}" destId="{9E96DB26-9770-4D6D-9455-A20B7E0EBF8C}" srcOrd="0" destOrd="0" presId="urn:microsoft.com/office/officeart/2018/5/layout/IconCircleLabelList"/>
    <dgm:cxn modelId="{11AC1149-7888-014D-BECD-51B658FC0001}" type="presOf" srcId="{7D1766B6-66CF-40CE-9693-BD20AFFFA3C9}" destId="{7DA92A6E-F038-46D1-A456-33051C764A8B}" srcOrd="0" destOrd="0" presId="urn:microsoft.com/office/officeart/2018/5/layout/IconCircleLabelList"/>
    <dgm:cxn modelId="{5069DB61-6041-FD49-8EA7-4EE326F6CE45}" type="presOf" srcId="{65B3944D-D926-4D0F-A305-F5740000747A}" destId="{9053032A-E668-4011-8EE5-5E356FF2FB6B}" srcOrd="0" destOrd="0" presId="urn:microsoft.com/office/officeart/2018/5/layout/IconCircleLabelList"/>
    <dgm:cxn modelId="{027F8C62-5A2E-6F49-9A0F-AA107A238F8A}" type="presOf" srcId="{D7951F77-4E36-4893-91C6-3151A6D51694}" destId="{F899A4D3-2C9C-4287-A235-DE3E047E7C22}" srcOrd="0" destOrd="0" presId="urn:microsoft.com/office/officeart/2018/5/layout/IconCircleLabelList"/>
    <dgm:cxn modelId="{23396E6D-45CC-874B-BBBF-87BB54F113EA}" type="presOf" srcId="{223932EA-8A4D-4270-95C3-913761557237}" destId="{1A37C356-0854-4A55-859A-10DB397A3024}" srcOrd="0" destOrd="0" presId="urn:microsoft.com/office/officeart/2018/5/layout/IconCircleLabelList"/>
    <dgm:cxn modelId="{92D3A76D-ADBB-49F3-861D-D2B74F81812E}" srcId="{D7951F77-4E36-4893-91C6-3151A6D51694}" destId="{65B3944D-D926-4D0F-A305-F5740000747A}" srcOrd="0" destOrd="0" parTransId="{2EA7AC4A-E82B-43F0-A6EA-F599428578FC}" sibTransId="{8862CE7B-AE72-45E8-B982-5279C14F7985}"/>
    <dgm:cxn modelId="{EA0F618E-4C96-42F0-9E3C-66B0158BCCBE}" srcId="{D7951F77-4E36-4893-91C6-3151A6D51694}" destId="{7D1766B6-66CF-40CE-9693-BD20AFFFA3C9}" srcOrd="3" destOrd="0" parTransId="{76694DF4-F7BE-4AF1-9E12-BAEDD42D9ED3}" sibTransId="{0C6A2CC7-5741-4D63-A8FF-E7E06F0D1222}"/>
    <dgm:cxn modelId="{AAD26E9B-C129-46B7-BFCC-98D5999B6B9A}" srcId="{D7951F77-4E36-4893-91C6-3151A6D51694}" destId="{BC68B812-A325-41D8-A08E-C2392666DF66}" srcOrd="2" destOrd="0" parTransId="{23A01A1D-B409-49E7-91BA-2321B9A237C2}" sibTransId="{E950D3C2-0472-429B-98B0-86C856FA65A1}"/>
    <dgm:cxn modelId="{E37D9CF8-DFE4-4379-9C72-27346573699A}" srcId="{D7951F77-4E36-4893-91C6-3151A6D51694}" destId="{223932EA-8A4D-4270-95C3-913761557237}" srcOrd="1" destOrd="0" parTransId="{E01D4CB3-97D0-4857-AF09-DED2BE24BAAC}" sibTransId="{C201C5C8-D4F2-4559-AF23-68BB4B3E7FB1}"/>
    <dgm:cxn modelId="{CE2DF165-EF6B-4F49-B743-915BD92A84E8}" type="presParOf" srcId="{F899A4D3-2C9C-4287-A235-DE3E047E7C22}" destId="{0094CD39-7002-4B5E-877D-02B6B0E6C685}" srcOrd="0" destOrd="0" presId="urn:microsoft.com/office/officeart/2018/5/layout/IconCircleLabelList"/>
    <dgm:cxn modelId="{D63DFB80-8204-8640-A5BC-0C593F3C9E17}" type="presParOf" srcId="{0094CD39-7002-4B5E-877D-02B6B0E6C685}" destId="{C9BCC0A7-4EA9-444D-A661-6CD0349FA8B7}" srcOrd="0" destOrd="0" presId="urn:microsoft.com/office/officeart/2018/5/layout/IconCircleLabelList"/>
    <dgm:cxn modelId="{28F4603F-92A0-EC42-A00D-352034CB19C4}" type="presParOf" srcId="{0094CD39-7002-4B5E-877D-02B6B0E6C685}" destId="{9F9A0A13-80DE-4152-AD0B-F1B57BDDE11D}" srcOrd="1" destOrd="0" presId="urn:microsoft.com/office/officeart/2018/5/layout/IconCircleLabelList"/>
    <dgm:cxn modelId="{0E9C7FA3-9BCD-674B-B402-FFDC2F2B53A9}" type="presParOf" srcId="{0094CD39-7002-4B5E-877D-02B6B0E6C685}" destId="{A480AFC6-EE27-4614-AC1B-B7796E444EDF}" srcOrd="2" destOrd="0" presId="urn:microsoft.com/office/officeart/2018/5/layout/IconCircleLabelList"/>
    <dgm:cxn modelId="{61154DFD-5AAC-6143-A8B2-3E4FF629AFFD}" type="presParOf" srcId="{0094CD39-7002-4B5E-877D-02B6B0E6C685}" destId="{9053032A-E668-4011-8EE5-5E356FF2FB6B}" srcOrd="3" destOrd="0" presId="urn:microsoft.com/office/officeart/2018/5/layout/IconCircleLabelList"/>
    <dgm:cxn modelId="{EBBD2DB7-987F-0E4D-A853-0372CEEF6EC8}" type="presParOf" srcId="{F899A4D3-2C9C-4287-A235-DE3E047E7C22}" destId="{BC6E504E-B169-4B61-85D7-51520F2B9743}" srcOrd="1" destOrd="0" presId="urn:microsoft.com/office/officeart/2018/5/layout/IconCircleLabelList"/>
    <dgm:cxn modelId="{926E0CE0-9690-BC44-9D38-FB25406D6A43}" type="presParOf" srcId="{F899A4D3-2C9C-4287-A235-DE3E047E7C22}" destId="{14D15476-F474-46D7-B177-F8E40796FE35}" srcOrd="2" destOrd="0" presId="urn:microsoft.com/office/officeart/2018/5/layout/IconCircleLabelList"/>
    <dgm:cxn modelId="{89C15D4D-E00E-1649-86CE-A8595175A245}" type="presParOf" srcId="{14D15476-F474-46D7-B177-F8E40796FE35}" destId="{1FC3D828-343B-42C4-A35E-FB3CAA3FB1B3}" srcOrd="0" destOrd="0" presId="urn:microsoft.com/office/officeart/2018/5/layout/IconCircleLabelList"/>
    <dgm:cxn modelId="{2F172121-2A9C-8149-9738-8733E9AF2DEE}" type="presParOf" srcId="{14D15476-F474-46D7-B177-F8E40796FE35}" destId="{902713CB-D896-458F-B8DA-F1C1FC1C9B5E}" srcOrd="1" destOrd="0" presId="urn:microsoft.com/office/officeart/2018/5/layout/IconCircleLabelList"/>
    <dgm:cxn modelId="{B8753A05-1AA5-2242-A86E-4C885D576E40}" type="presParOf" srcId="{14D15476-F474-46D7-B177-F8E40796FE35}" destId="{0C624B3C-0EA4-4983-B87C-0B5532036A83}" srcOrd="2" destOrd="0" presId="urn:microsoft.com/office/officeart/2018/5/layout/IconCircleLabelList"/>
    <dgm:cxn modelId="{DA63C3DD-37CA-AA48-80D9-897D0EC4F8D1}" type="presParOf" srcId="{14D15476-F474-46D7-B177-F8E40796FE35}" destId="{1A37C356-0854-4A55-859A-10DB397A3024}" srcOrd="3" destOrd="0" presId="urn:microsoft.com/office/officeart/2018/5/layout/IconCircleLabelList"/>
    <dgm:cxn modelId="{0DDF2DDA-612B-084C-A66E-A6FA6C68F536}" type="presParOf" srcId="{F899A4D3-2C9C-4287-A235-DE3E047E7C22}" destId="{13F17AF8-950C-456F-AC54-760BBE52F290}" srcOrd="3" destOrd="0" presId="urn:microsoft.com/office/officeart/2018/5/layout/IconCircleLabelList"/>
    <dgm:cxn modelId="{DF06FE87-7390-924D-BE10-631C1BD28152}" type="presParOf" srcId="{F899A4D3-2C9C-4287-A235-DE3E047E7C22}" destId="{EA4BD492-063C-4B67-B2F7-C08CB328337E}" srcOrd="4" destOrd="0" presId="urn:microsoft.com/office/officeart/2018/5/layout/IconCircleLabelList"/>
    <dgm:cxn modelId="{AB1F3E90-4689-0F4D-80B8-0694A84B1E80}" type="presParOf" srcId="{EA4BD492-063C-4B67-B2F7-C08CB328337E}" destId="{AA942612-CA7A-414A-8A41-5AF47E8BF18D}" srcOrd="0" destOrd="0" presId="urn:microsoft.com/office/officeart/2018/5/layout/IconCircleLabelList"/>
    <dgm:cxn modelId="{51230EBC-5F2E-8C4A-87F4-6C71F2AFE095}" type="presParOf" srcId="{EA4BD492-063C-4B67-B2F7-C08CB328337E}" destId="{501CE67F-3782-42E8-B14B-7322FA3A6AF9}" srcOrd="1" destOrd="0" presId="urn:microsoft.com/office/officeart/2018/5/layout/IconCircleLabelList"/>
    <dgm:cxn modelId="{34AA554A-0C79-B840-AD57-C6BC6E00BF8B}" type="presParOf" srcId="{EA4BD492-063C-4B67-B2F7-C08CB328337E}" destId="{4DD1F19D-F3F5-4EAE-8108-BE4892B97AFD}" srcOrd="2" destOrd="0" presId="urn:microsoft.com/office/officeart/2018/5/layout/IconCircleLabelList"/>
    <dgm:cxn modelId="{BF33A1E9-A3ED-9647-B0B0-D5D9C87E6E3D}" type="presParOf" srcId="{EA4BD492-063C-4B67-B2F7-C08CB328337E}" destId="{9E96DB26-9770-4D6D-9455-A20B7E0EBF8C}" srcOrd="3" destOrd="0" presId="urn:microsoft.com/office/officeart/2018/5/layout/IconCircleLabelList"/>
    <dgm:cxn modelId="{859D5017-7230-FB4E-94AD-047D1335E5BD}" type="presParOf" srcId="{F899A4D3-2C9C-4287-A235-DE3E047E7C22}" destId="{26C2295D-42E0-41C5-8B47-C82164646E5C}" srcOrd="5" destOrd="0" presId="urn:microsoft.com/office/officeart/2018/5/layout/IconCircleLabelList"/>
    <dgm:cxn modelId="{AF12D39B-DD68-5A4B-87E0-714C70F4D7C4}" type="presParOf" srcId="{F899A4D3-2C9C-4287-A235-DE3E047E7C22}" destId="{B35AC086-3D53-473A-9AC9-09E397585F82}" srcOrd="6" destOrd="0" presId="urn:microsoft.com/office/officeart/2018/5/layout/IconCircleLabelList"/>
    <dgm:cxn modelId="{E5EE2F91-9E9C-1B45-AA06-EEC3B7942487}" type="presParOf" srcId="{B35AC086-3D53-473A-9AC9-09E397585F82}" destId="{AB9CFA30-80BB-4CBE-9CD8-BDB5E9753036}" srcOrd="0" destOrd="0" presId="urn:microsoft.com/office/officeart/2018/5/layout/IconCircleLabelList"/>
    <dgm:cxn modelId="{2409393D-61F0-2148-90EA-2B7F6A0F538D}" type="presParOf" srcId="{B35AC086-3D53-473A-9AC9-09E397585F82}" destId="{3B505E4C-CA1F-4180-AD3B-9413D55B103E}" srcOrd="1" destOrd="0" presId="urn:microsoft.com/office/officeart/2018/5/layout/IconCircleLabelList"/>
    <dgm:cxn modelId="{91A098FF-0967-A249-9E35-C3C079104C7F}" type="presParOf" srcId="{B35AC086-3D53-473A-9AC9-09E397585F82}" destId="{2A52F42F-EEA0-44B3-B748-B3BEB14B1E36}" srcOrd="2" destOrd="0" presId="urn:microsoft.com/office/officeart/2018/5/layout/IconCircleLabelList"/>
    <dgm:cxn modelId="{9C84FE3F-12E3-2D4D-B7D2-C18633251A01}" type="presParOf" srcId="{B35AC086-3D53-473A-9AC9-09E397585F82}" destId="{7DA92A6E-F038-46D1-A456-33051C764A8B}"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7951F77-4E36-4893-91C6-3151A6D51694}"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65B3944D-D926-4D0F-A305-F5740000747A}">
      <dgm:prSet custT="1"/>
      <dgm:spPr>
        <a:xfrm>
          <a:off x="1144111" y="1954"/>
          <a:ext cx="5868258" cy="990573"/>
        </a:xfrm>
      </dgm:spPr>
      <dgm:t>
        <a:bodyPr/>
        <a:lstStyle/>
        <a:p>
          <a:pPr>
            <a:lnSpc>
              <a:spcPct val="100000"/>
            </a:lnSpc>
            <a:defRPr cap="all"/>
          </a:pPr>
          <a:r>
            <a:rPr lang="en-US" sz="1600" b="1" dirty="0">
              <a:latin typeface="+mj-lt"/>
              <a:ea typeface="+mn-ea"/>
              <a:cs typeface="+mn-cs"/>
            </a:rPr>
            <a:t>LinkedIn</a:t>
          </a:r>
          <a:br>
            <a:rPr lang="en-US" sz="1600" dirty="0">
              <a:latin typeface="+mj-lt"/>
              <a:ea typeface="+mn-ea"/>
              <a:cs typeface="+mn-cs"/>
            </a:rPr>
          </a:br>
          <a:r>
            <a:rPr lang="en-US" sz="1600" cap="none" dirty="0">
              <a:latin typeface="+mj-lt"/>
              <a:ea typeface="+mn-ea"/>
              <a:cs typeface="+mn-cs"/>
            </a:rPr>
            <a:t>ANGELICAASTROM</a:t>
          </a:r>
          <a:endParaRPr lang="en-US" sz="1600" dirty="0">
            <a:latin typeface="+mj-lt"/>
            <a:ea typeface="+mn-ea"/>
            <a:cs typeface="+mn-cs"/>
          </a:endParaRPr>
        </a:p>
      </dgm:t>
    </dgm:pt>
    <dgm:pt modelId="{2EA7AC4A-E82B-43F0-A6EA-F599428578FC}" type="parTrans" cxnId="{92D3A76D-ADBB-49F3-861D-D2B74F81812E}">
      <dgm:prSet/>
      <dgm:spPr/>
      <dgm:t>
        <a:bodyPr/>
        <a:lstStyle/>
        <a:p>
          <a:endParaRPr lang="en-US" sz="1400">
            <a:latin typeface="+mj-lt"/>
          </a:endParaRPr>
        </a:p>
      </dgm:t>
    </dgm:pt>
    <dgm:pt modelId="{8862CE7B-AE72-45E8-B982-5279C14F7985}" type="sibTrans" cxnId="{92D3A76D-ADBB-49F3-861D-D2B74F81812E}">
      <dgm:prSet/>
      <dgm:spPr/>
      <dgm:t>
        <a:bodyPr/>
        <a:lstStyle/>
        <a:p>
          <a:endParaRPr lang="en-US" sz="1400">
            <a:latin typeface="+mj-lt"/>
          </a:endParaRPr>
        </a:p>
      </dgm:t>
    </dgm:pt>
    <dgm:pt modelId="{223932EA-8A4D-4270-95C3-913761557237}">
      <dgm:prSet custT="1"/>
      <dgm:spPr>
        <a:xfrm>
          <a:off x="1144111" y="1240170"/>
          <a:ext cx="5868258" cy="990573"/>
        </a:xfrm>
      </dgm:spPr>
      <dgm:t>
        <a:bodyPr/>
        <a:lstStyle/>
        <a:p>
          <a:pPr>
            <a:lnSpc>
              <a:spcPct val="100000"/>
            </a:lnSpc>
            <a:defRPr cap="all"/>
          </a:pPr>
          <a:r>
            <a:rPr lang="en-US" sz="1600" b="1" dirty="0">
              <a:latin typeface="+mj-lt"/>
              <a:ea typeface="+mn-ea"/>
              <a:cs typeface="+mn-cs"/>
            </a:rPr>
            <a:t>Twitter</a:t>
          </a:r>
          <a:br>
            <a:rPr lang="en-US" sz="1600" dirty="0">
              <a:latin typeface="+mj-lt"/>
              <a:ea typeface="+mn-ea"/>
              <a:cs typeface="+mn-cs"/>
            </a:rPr>
          </a:br>
          <a:r>
            <a:rPr lang="en-US" sz="1600" dirty="0">
              <a:latin typeface="+mj-lt"/>
              <a:ea typeface="+mn-ea"/>
              <a:cs typeface="+mn-cs"/>
            </a:rPr>
            <a:t>@</a:t>
          </a:r>
          <a:r>
            <a:rPr lang="en-US" sz="1600" cap="none" dirty="0">
              <a:latin typeface="+mj-lt"/>
              <a:ea typeface="+mn-ea"/>
              <a:cs typeface="+mn-cs"/>
            </a:rPr>
            <a:t>AASTROM</a:t>
          </a:r>
          <a:endParaRPr lang="en-US" sz="1600" dirty="0">
            <a:latin typeface="+mj-lt"/>
            <a:ea typeface="+mn-ea"/>
            <a:cs typeface="+mn-cs"/>
          </a:endParaRPr>
        </a:p>
      </dgm:t>
    </dgm:pt>
    <dgm:pt modelId="{E01D4CB3-97D0-4857-AF09-DED2BE24BAAC}" type="parTrans" cxnId="{E37D9CF8-DFE4-4379-9C72-27346573699A}">
      <dgm:prSet/>
      <dgm:spPr/>
      <dgm:t>
        <a:bodyPr/>
        <a:lstStyle/>
        <a:p>
          <a:endParaRPr lang="en-US" sz="1400">
            <a:latin typeface="+mj-lt"/>
          </a:endParaRPr>
        </a:p>
      </dgm:t>
    </dgm:pt>
    <dgm:pt modelId="{C201C5C8-D4F2-4559-AF23-68BB4B3E7FB1}" type="sibTrans" cxnId="{E37D9CF8-DFE4-4379-9C72-27346573699A}">
      <dgm:prSet/>
      <dgm:spPr/>
      <dgm:t>
        <a:bodyPr/>
        <a:lstStyle/>
        <a:p>
          <a:endParaRPr lang="en-US" sz="1400">
            <a:latin typeface="+mj-lt"/>
          </a:endParaRPr>
        </a:p>
      </dgm:t>
    </dgm:pt>
    <dgm:pt modelId="{BC68B812-A325-41D8-A08E-C2392666DF66}">
      <dgm:prSet custT="1"/>
      <dgm:spPr>
        <a:xfrm>
          <a:off x="1144111" y="2478387"/>
          <a:ext cx="5868258" cy="990573"/>
        </a:xfrm>
      </dgm:spPr>
      <dgm:t>
        <a:bodyPr/>
        <a:lstStyle/>
        <a:p>
          <a:pPr>
            <a:lnSpc>
              <a:spcPct val="100000"/>
            </a:lnSpc>
            <a:defRPr cap="all"/>
          </a:pPr>
          <a:r>
            <a:rPr lang="en-US" sz="1600" b="1" dirty="0">
              <a:latin typeface="+mj-lt"/>
              <a:ea typeface="+mn-ea"/>
              <a:cs typeface="+mn-cs"/>
            </a:rPr>
            <a:t>Email</a:t>
          </a:r>
          <a:br>
            <a:rPr lang="en-US" sz="1600" dirty="0">
              <a:latin typeface="+mj-lt"/>
              <a:ea typeface="+mn-ea"/>
              <a:cs typeface="+mn-cs"/>
            </a:rPr>
          </a:br>
          <a:r>
            <a:rPr lang="en-US" sz="1600" dirty="0">
              <a:latin typeface="+mj-lt"/>
              <a:ea typeface="+mn-ea"/>
              <a:cs typeface="+mn-cs"/>
            </a:rPr>
            <a:t>ANGELCIA@contoso.com</a:t>
          </a:r>
        </a:p>
      </dgm:t>
    </dgm:pt>
    <dgm:pt modelId="{23A01A1D-B409-49E7-91BA-2321B9A237C2}" type="parTrans" cxnId="{AAD26E9B-C129-46B7-BFCC-98D5999B6B9A}">
      <dgm:prSet/>
      <dgm:spPr/>
      <dgm:t>
        <a:bodyPr/>
        <a:lstStyle/>
        <a:p>
          <a:endParaRPr lang="en-US" sz="1400">
            <a:latin typeface="+mj-lt"/>
          </a:endParaRPr>
        </a:p>
      </dgm:t>
    </dgm:pt>
    <dgm:pt modelId="{E950D3C2-0472-429B-98B0-86C856FA65A1}" type="sibTrans" cxnId="{AAD26E9B-C129-46B7-BFCC-98D5999B6B9A}">
      <dgm:prSet/>
      <dgm:spPr/>
      <dgm:t>
        <a:bodyPr/>
        <a:lstStyle/>
        <a:p>
          <a:endParaRPr lang="en-US" sz="1400">
            <a:latin typeface="+mj-lt"/>
          </a:endParaRPr>
        </a:p>
      </dgm:t>
    </dgm:pt>
    <dgm:pt modelId="{7D1766B6-66CF-40CE-9693-BD20AFFFA3C9}">
      <dgm:prSet custT="1"/>
      <dgm:spPr>
        <a:xfrm>
          <a:off x="1144111" y="3716603"/>
          <a:ext cx="5868258" cy="990573"/>
        </a:xfrm>
      </dgm:spPr>
      <dgm:t>
        <a:bodyPr/>
        <a:lstStyle/>
        <a:p>
          <a:pPr>
            <a:lnSpc>
              <a:spcPct val="100000"/>
            </a:lnSpc>
            <a:defRPr cap="all"/>
          </a:pPr>
          <a:r>
            <a:rPr lang="en-US" sz="1600" b="1" dirty="0">
              <a:latin typeface="+mj-lt"/>
              <a:ea typeface="+mn-ea"/>
              <a:cs typeface="+mn-cs"/>
            </a:rPr>
            <a:t>Phone</a:t>
          </a:r>
          <a:br>
            <a:rPr lang="en-US" sz="1600" dirty="0">
              <a:latin typeface="+mj-lt"/>
              <a:ea typeface="+mn-ea"/>
              <a:cs typeface="+mn-cs"/>
            </a:rPr>
          </a:br>
          <a:r>
            <a:rPr lang="en-US" sz="1600" dirty="0">
              <a:latin typeface="+mj-lt"/>
              <a:ea typeface="+mn-ea"/>
              <a:cs typeface="+mn-cs"/>
            </a:rPr>
            <a:t>231-555-0188</a:t>
          </a:r>
        </a:p>
      </dgm:t>
    </dgm:pt>
    <dgm:pt modelId="{76694DF4-F7BE-4AF1-9E12-BAEDD42D9ED3}" type="parTrans" cxnId="{EA0F618E-4C96-42F0-9E3C-66B0158BCCBE}">
      <dgm:prSet/>
      <dgm:spPr/>
      <dgm:t>
        <a:bodyPr/>
        <a:lstStyle/>
        <a:p>
          <a:endParaRPr lang="en-US" sz="1400">
            <a:latin typeface="+mj-lt"/>
          </a:endParaRPr>
        </a:p>
      </dgm:t>
    </dgm:pt>
    <dgm:pt modelId="{0C6A2CC7-5741-4D63-A8FF-E7E06F0D1222}" type="sibTrans" cxnId="{EA0F618E-4C96-42F0-9E3C-66B0158BCCBE}">
      <dgm:prSet/>
      <dgm:spPr/>
      <dgm:t>
        <a:bodyPr/>
        <a:lstStyle/>
        <a:p>
          <a:endParaRPr lang="en-US" sz="1400">
            <a:latin typeface="+mj-lt"/>
          </a:endParaRPr>
        </a:p>
      </dgm:t>
    </dgm:pt>
    <dgm:pt modelId="{F899A4D3-2C9C-4287-A235-DE3E047E7C22}" type="pres">
      <dgm:prSet presAssocID="{D7951F77-4E36-4893-91C6-3151A6D51694}" presName="root" presStyleCnt="0">
        <dgm:presLayoutVars>
          <dgm:dir/>
          <dgm:resizeHandles val="exact"/>
        </dgm:presLayoutVars>
      </dgm:prSet>
      <dgm:spPr/>
    </dgm:pt>
    <dgm:pt modelId="{0094CD39-7002-4B5E-877D-02B6B0E6C685}" type="pres">
      <dgm:prSet presAssocID="{65B3944D-D926-4D0F-A305-F5740000747A}" presName="compNode" presStyleCnt="0"/>
      <dgm:spPr/>
    </dgm:pt>
    <dgm:pt modelId="{C9BCC0A7-4EA9-444D-A661-6CD0349FA8B7}" type="pres">
      <dgm:prSet presAssocID="{65B3944D-D926-4D0F-A305-F5740000747A}" presName="iconBgRect" presStyleLbl="bgShp" presStyleIdx="0" presStyleCnt="4"/>
      <dgm:spPr>
        <a:noFill/>
      </dgm:spPr>
    </dgm:pt>
    <dgm:pt modelId="{9F9A0A13-80DE-4152-AD0B-F1B57BDDE11D}" type="pres">
      <dgm:prSet presAssocID="{65B3944D-D926-4D0F-A305-F5740000747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nnected"/>
        </a:ext>
      </dgm:extLst>
    </dgm:pt>
    <dgm:pt modelId="{A480AFC6-EE27-4614-AC1B-B7796E444EDF}" type="pres">
      <dgm:prSet presAssocID="{65B3944D-D926-4D0F-A305-F5740000747A}" presName="spaceRect" presStyleCnt="0"/>
      <dgm:spPr/>
    </dgm:pt>
    <dgm:pt modelId="{9053032A-E668-4011-8EE5-5E356FF2FB6B}" type="pres">
      <dgm:prSet presAssocID="{65B3944D-D926-4D0F-A305-F5740000747A}" presName="textRect" presStyleLbl="revTx" presStyleIdx="0" presStyleCnt="4" custScaleX="120071">
        <dgm:presLayoutVars>
          <dgm:chMax val="1"/>
          <dgm:chPref val="1"/>
        </dgm:presLayoutVars>
      </dgm:prSet>
      <dgm:spPr>
        <a:prstGeom prst="rect">
          <a:avLst/>
        </a:prstGeom>
      </dgm:spPr>
    </dgm:pt>
    <dgm:pt modelId="{BC6E504E-B169-4B61-85D7-51520F2B9743}" type="pres">
      <dgm:prSet presAssocID="{8862CE7B-AE72-45E8-B982-5279C14F7985}" presName="sibTrans" presStyleCnt="0"/>
      <dgm:spPr/>
    </dgm:pt>
    <dgm:pt modelId="{14D15476-F474-46D7-B177-F8E40796FE35}" type="pres">
      <dgm:prSet presAssocID="{223932EA-8A4D-4270-95C3-913761557237}" presName="compNode" presStyleCnt="0"/>
      <dgm:spPr/>
    </dgm:pt>
    <dgm:pt modelId="{1FC3D828-343B-42C4-A35E-FB3CAA3FB1B3}" type="pres">
      <dgm:prSet presAssocID="{223932EA-8A4D-4270-95C3-913761557237}" presName="iconBgRect" presStyleLbl="bgShp" presStyleIdx="1" presStyleCnt="4"/>
      <dgm:spPr>
        <a:noFill/>
      </dgm:spPr>
    </dgm:pt>
    <dgm:pt modelId="{902713CB-D896-458F-B8DA-F1C1FC1C9B5E}" type="pres">
      <dgm:prSet presAssocID="{223932EA-8A4D-4270-95C3-91376155723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estions"/>
        </a:ext>
      </dgm:extLst>
    </dgm:pt>
    <dgm:pt modelId="{0C624B3C-0EA4-4983-B87C-0B5532036A83}" type="pres">
      <dgm:prSet presAssocID="{223932EA-8A4D-4270-95C3-913761557237}" presName="spaceRect" presStyleCnt="0"/>
      <dgm:spPr/>
    </dgm:pt>
    <dgm:pt modelId="{1A37C356-0854-4A55-859A-10DB397A3024}" type="pres">
      <dgm:prSet presAssocID="{223932EA-8A4D-4270-95C3-913761557237}" presName="textRect" presStyleLbl="revTx" presStyleIdx="1" presStyleCnt="4">
        <dgm:presLayoutVars>
          <dgm:chMax val="1"/>
          <dgm:chPref val="1"/>
        </dgm:presLayoutVars>
      </dgm:prSet>
      <dgm:spPr>
        <a:prstGeom prst="rect">
          <a:avLst/>
        </a:prstGeom>
      </dgm:spPr>
    </dgm:pt>
    <dgm:pt modelId="{13F17AF8-950C-456F-AC54-760BBE52F290}" type="pres">
      <dgm:prSet presAssocID="{C201C5C8-D4F2-4559-AF23-68BB4B3E7FB1}" presName="sibTrans" presStyleCnt="0"/>
      <dgm:spPr/>
    </dgm:pt>
    <dgm:pt modelId="{EA4BD492-063C-4B67-B2F7-C08CB328337E}" type="pres">
      <dgm:prSet presAssocID="{BC68B812-A325-41D8-A08E-C2392666DF66}" presName="compNode" presStyleCnt="0"/>
      <dgm:spPr/>
    </dgm:pt>
    <dgm:pt modelId="{AA942612-CA7A-414A-8A41-5AF47E8BF18D}" type="pres">
      <dgm:prSet presAssocID="{BC68B812-A325-41D8-A08E-C2392666DF66}" presName="iconBgRect" presStyleLbl="bgShp" presStyleIdx="2" presStyleCnt="4"/>
      <dgm:spPr>
        <a:noFill/>
      </dgm:spPr>
    </dgm:pt>
    <dgm:pt modelId="{501CE67F-3782-42E8-B14B-7322FA3A6AF9}" type="pres">
      <dgm:prSet presAssocID="{BC68B812-A325-41D8-A08E-C2392666DF6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mail"/>
        </a:ext>
      </dgm:extLst>
    </dgm:pt>
    <dgm:pt modelId="{4DD1F19D-F3F5-4EAE-8108-BE4892B97AFD}" type="pres">
      <dgm:prSet presAssocID="{BC68B812-A325-41D8-A08E-C2392666DF66}" presName="spaceRect" presStyleCnt="0"/>
      <dgm:spPr/>
    </dgm:pt>
    <dgm:pt modelId="{9E96DB26-9770-4D6D-9455-A20B7E0EBF8C}" type="pres">
      <dgm:prSet presAssocID="{BC68B812-A325-41D8-A08E-C2392666DF66}" presName="textRect" presStyleLbl="revTx" presStyleIdx="2" presStyleCnt="4" custScaleX="160329">
        <dgm:presLayoutVars>
          <dgm:chMax val="1"/>
          <dgm:chPref val="1"/>
        </dgm:presLayoutVars>
      </dgm:prSet>
      <dgm:spPr>
        <a:prstGeom prst="rect">
          <a:avLst/>
        </a:prstGeom>
      </dgm:spPr>
    </dgm:pt>
    <dgm:pt modelId="{26C2295D-42E0-41C5-8B47-C82164646E5C}" type="pres">
      <dgm:prSet presAssocID="{E950D3C2-0472-429B-98B0-86C856FA65A1}" presName="sibTrans" presStyleCnt="0"/>
      <dgm:spPr/>
    </dgm:pt>
    <dgm:pt modelId="{B35AC086-3D53-473A-9AC9-09E397585F82}" type="pres">
      <dgm:prSet presAssocID="{7D1766B6-66CF-40CE-9693-BD20AFFFA3C9}" presName="compNode" presStyleCnt="0"/>
      <dgm:spPr/>
    </dgm:pt>
    <dgm:pt modelId="{AB9CFA30-80BB-4CBE-9CD8-BDB5E9753036}" type="pres">
      <dgm:prSet presAssocID="{7D1766B6-66CF-40CE-9693-BD20AFFFA3C9}" presName="iconBgRect" presStyleLbl="bgShp" presStyleIdx="3" presStyleCnt="4"/>
      <dgm:spPr>
        <a:noFill/>
      </dgm:spPr>
    </dgm:pt>
    <dgm:pt modelId="{3B505E4C-CA1F-4180-AD3B-9413D55B103E}" type="pres">
      <dgm:prSet presAssocID="{7D1766B6-66CF-40CE-9693-BD20AFFFA3C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mart Phone"/>
        </a:ext>
      </dgm:extLst>
    </dgm:pt>
    <dgm:pt modelId="{2A52F42F-EEA0-44B3-B748-B3BEB14B1E36}" type="pres">
      <dgm:prSet presAssocID="{7D1766B6-66CF-40CE-9693-BD20AFFFA3C9}" presName="spaceRect" presStyleCnt="0"/>
      <dgm:spPr/>
    </dgm:pt>
    <dgm:pt modelId="{7DA92A6E-F038-46D1-A456-33051C764A8B}" type="pres">
      <dgm:prSet presAssocID="{7D1766B6-66CF-40CE-9693-BD20AFFFA3C9}" presName="textRect" presStyleLbl="revTx" presStyleIdx="3" presStyleCnt="4">
        <dgm:presLayoutVars>
          <dgm:chMax val="1"/>
          <dgm:chPref val="1"/>
        </dgm:presLayoutVars>
      </dgm:prSet>
      <dgm:spPr>
        <a:prstGeom prst="rect">
          <a:avLst/>
        </a:prstGeom>
      </dgm:spPr>
    </dgm:pt>
  </dgm:ptLst>
  <dgm:cxnLst>
    <dgm:cxn modelId="{BDC8DB12-5AB2-AD47-84CD-925932D590A0}" type="presOf" srcId="{BC68B812-A325-41D8-A08E-C2392666DF66}" destId="{9E96DB26-9770-4D6D-9455-A20B7E0EBF8C}" srcOrd="0" destOrd="0" presId="urn:microsoft.com/office/officeart/2018/5/layout/IconCircleLabelList"/>
    <dgm:cxn modelId="{11AC1149-7888-014D-BECD-51B658FC0001}" type="presOf" srcId="{7D1766B6-66CF-40CE-9693-BD20AFFFA3C9}" destId="{7DA92A6E-F038-46D1-A456-33051C764A8B}" srcOrd="0" destOrd="0" presId="urn:microsoft.com/office/officeart/2018/5/layout/IconCircleLabelList"/>
    <dgm:cxn modelId="{5069DB61-6041-FD49-8EA7-4EE326F6CE45}" type="presOf" srcId="{65B3944D-D926-4D0F-A305-F5740000747A}" destId="{9053032A-E668-4011-8EE5-5E356FF2FB6B}" srcOrd="0" destOrd="0" presId="urn:microsoft.com/office/officeart/2018/5/layout/IconCircleLabelList"/>
    <dgm:cxn modelId="{027F8C62-5A2E-6F49-9A0F-AA107A238F8A}" type="presOf" srcId="{D7951F77-4E36-4893-91C6-3151A6D51694}" destId="{F899A4D3-2C9C-4287-A235-DE3E047E7C22}" srcOrd="0" destOrd="0" presId="urn:microsoft.com/office/officeart/2018/5/layout/IconCircleLabelList"/>
    <dgm:cxn modelId="{23396E6D-45CC-874B-BBBF-87BB54F113EA}" type="presOf" srcId="{223932EA-8A4D-4270-95C3-913761557237}" destId="{1A37C356-0854-4A55-859A-10DB397A3024}" srcOrd="0" destOrd="0" presId="urn:microsoft.com/office/officeart/2018/5/layout/IconCircleLabelList"/>
    <dgm:cxn modelId="{92D3A76D-ADBB-49F3-861D-D2B74F81812E}" srcId="{D7951F77-4E36-4893-91C6-3151A6D51694}" destId="{65B3944D-D926-4D0F-A305-F5740000747A}" srcOrd="0" destOrd="0" parTransId="{2EA7AC4A-E82B-43F0-A6EA-F599428578FC}" sibTransId="{8862CE7B-AE72-45E8-B982-5279C14F7985}"/>
    <dgm:cxn modelId="{EA0F618E-4C96-42F0-9E3C-66B0158BCCBE}" srcId="{D7951F77-4E36-4893-91C6-3151A6D51694}" destId="{7D1766B6-66CF-40CE-9693-BD20AFFFA3C9}" srcOrd="3" destOrd="0" parTransId="{76694DF4-F7BE-4AF1-9E12-BAEDD42D9ED3}" sibTransId="{0C6A2CC7-5741-4D63-A8FF-E7E06F0D1222}"/>
    <dgm:cxn modelId="{AAD26E9B-C129-46B7-BFCC-98D5999B6B9A}" srcId="{D7951F77-4E36-4893-91C6-3151A6D51694}" destId="{BC68B812-A325-41D8-A08E-C2392666DF66}" srcOrd="2" destOrd="0" parTransId="{23A01A1D-B409-49E7-91BA-2321B9A237C2}" sibTransId="{E950D3C2-0472-429B-98B0-86C856FA65A1}"/>
    <dgm:cxn modelId="{E37D9CF8-DFE4-4379-9C72-27346573699A}" srcId="{D7951F77-4E36-4893-91C6-3151A6D51694}" destId="{223932EA-8A4D-4270-95C3-913761557237}" srcOrd="1" destOrd="0" parTransId="{E01D4CB3-97D0-4857-AF09-DED2BE24BAAC}" sibTransId="{C201C5C8-D4F2-4559-AF23-68BB4B3E7FB1}"/>
    <dgm:cxn modelId="{CE2DF165-EF6B-4F49-B743-915BD92A84E8}" type="presParOf" srcId="{F899A4D3-2C9C-4287-A235-DE3E047E7C22}" destId="{0094CD39-7002-4B5E-877D-02B6B0E6C685}" srcOrd="0" destOrd="0" presId="urn:microsoft.com/office/officeart/2018/5/layout/IconCircleLabelList"/>
    <dgm:cxn modelId="{D63DFB80-8204-8640-A5BC-0C593F3C9E17}" type="presParOf" srcId="{0094CD39-7002-4B5E-877D-02B6B0E6C685}" destId="{C9BCC0A7-4EA9-444D-A661-6CD0349FA8B7}" srcOrd="0" destOrd="0" presId="urn:microsoft.com/office/officeart/2018/5/layout/IconCircleLabelList"/>
    <dgm:cxn modelId="{28F4603F-92A0-EC42-A00D-352034CB19C4}" type="presParOf" srcId="{0094CD39-7002-4B5E-877D-02B6B0E6C685}" destId="{9F9A0A13-80DE-4152-AD0B-F1B57BDDE11D}" srcOrd="1" destOrd="0" presId="urn:microsoft.com/office/officeart/2018/5/layout/IconCircleLabelList"/>
    <dgm:cxn modelId="{0E9C7FA3-9BCD-674B-B402-FFDC2F2B53A9}" type="presParOf" srcId="{0094CD39-7002-4B5E-877D-02B6B0E6C685}" destId="{A480AFC6-EE27-4614-AC1B-B7796E444EDF}" srcOrd="2" destOrd="0" presId="urn:microsoft.com/office/officeart/2018/5/layout/IconCircleLabelList"/>
    <dgm:cxn modelId="{61154DFD-5AAC-6143-A8B2-3E4FF629AFFD}" type="presParOf" srcId="{0094CD39-7002-4B5E-877D-02B6B0E6C685}" destId="{9053032A-E668-4011-8EE5-5E356FF2FB6B}" srcOrd="3" destOrd="0" presId="urn:microsoft.com/office/officeart/2018/5/layout/IconCircleLabelList"/>
    <dgm:cxn modelId="{EBBD2DB7-987F-0E4D-A853-0372CEEF6EC8}" type="presParOf" srcId="{F899A4D3-2C9C-4287-A235-DE3E047E7C22}" destId="{BC6E504E-B169-4B61-85D7-51520F2B9743}" srcOrd="1" destOrd="0" presId="urn:microsoft.com/office/officeart/2018/5/layout/IconCircleLabelList"/>
    <dgm:cxn modelId="{926E0CE0-9690-BC44-9D38-FB25406D6A43}" type="presParOf" srcId="{F899A4D3-2C9C-4287-A235-DE3E047E7C22}" destId="{14D15476-F474-46D7-B177-F8E40796FE35}" srcOrd="2" destOrd="0" presId="urn:microsoft.com/office/officeart/2018/5/layout/IconCircleLabelList"/>
    <dgm:cxn modelId="{89C15D4D-E00E-1649-86CE-A8595175A245}" type="presParOf" srcId="{14D15476-F474-46D7-B177-F8E40796FE35}" destId="{1FC3D828-343B-42C4-A35E-FB3CAA3FB1B3}" srcOrd="0" destOrd="0" presId="urn:microsoft.com/office/officeart/2018/5/layout/IconCircleLabelList"/>
    <dgm:cxn modelId="{2F172121-2A9C-8149-9738-8733E9AF2DEE}" type="presParOf" srcId="{14D15476-F474-46D7-B177-F8E40796FE35}" destId="{902713CB-D896-458F-B8DA-F1C1FC1C9B5E}" srcOrd="1" destOrd="0" presId="urn:microsoft.com/office/officeart/2018/5/layout/IconCircleLabelList"/>
    <dgm:cxn modelId="{B8753A05-1AA5-2242-A86E-4C885D576E40}" type="presParOf" srcId="{14D15476-F474-46D7-B177-F8E40796FE35}" destId="{0C624B3C-0EA4-4983-B87C-0B5532036A83}" srcOrd="2" destOrd="0" presId="urn:microsoft.com/office/officeart/2018/5/layout/IconCircleLabelList"/>
    <dgm:cxn modelId="{DA63C3DD-37CA-AA48-80D9-897D0EC4F8D1}" type="presParOf" srcId="{14D15476-F474-46D7-B177-F8E40796FE35}" destId="{1A37C356-0854-4A55-859A-10DB397A3024}" srcOrd="3" destOrd="0" presId="urn:microsoft.com/office/officeart/2018/5/layout/IconCircleLabelList"/>
    <dgm:cxn modelId="{0DDF2DDA-612B-084C-A66E-A6FA6C68F536}" type="presParOf" srcId="{F899A4D3-2C9C-4287-A235-DE3E047E7C22}" destId="{13F17AF8-950C-456F-AC54-760BBE52F290}" srcOrd="3" destOrd="0" presId="urn:microsoft.com/office/officeart/2018/5/layout/IconCircleLabelList"/>
    <dgm:cxn modelId="{DF06FE87-7390-924D-BE10-631C1BD28152}" type="presParOf" srcId="{F899A4D3-2C9C-4287-A235-DE3E047E7C22}" destId="{EA4BD492-063C-4B67-B2F7-C08CB328337E}" srcOrd="4" destOrd="0" presId="urn:microsoft.com/office/officeart/2018/5/layout/IconCircleLabelList"/>
    <dgm:cxn modelId="{AB1F3E90-4689-0F4D-80B8-0694A84B1E80}" type="presParOf" srcId="{EA4BD492-063C-4B67-B2F7-C08CB328337E}" destId="{AA942612-CA7A-414A-8A41-5AF47E8BF18D}" srcOrd="0" destOrd="0" presId="urn:microsoft.com/office/officeart/2018/5/layout/IconCircleLabelList"/>
    <dgm:cxn modelId="{51230EBC-5F2E-8C4A-87F4-6C71F2AFE095}" type="presParOf" srcId="{EA4BD492-063C-4B67-B2F7-C08CB328337E}" destId="{501CE67F-3782-42E8-B14B-7322FA3A6AF9}" srcOrd="1" destOrd="0" presId="urn:microsoft.com/office/officeart/2018/5/layout/IconCircleLabelList"/>
    <dgm:cxn modelId="{34AA554A-0C79-B840-AD57-C6BC6E00BF8B}" type="presParOf" srcId="{EA4BD492-063C-4B67-B2F7-C08CB328337E}" destId="{4DD1F19D-F3F5-4EAE-8108-BE4892B97AFD}" srcOrd="2" destOrd="0" presId="urn:microsoft.com/office/officeart/2018/5/layout/IconCircleLabelList"/>
    <dgm:cxn modelId="{BF33A1E9-A3ED-9647-B0B0-D5D9C87E6E3D}" type="presParOf" srcId="{EA4BD492-063C-4B67-B2F7-C08CB328337E}" destId="{9E96DB26-9770-4D6D-9455-A20B7E0EBF8C}" srcOrd="3" destOrd="0" presId="urn:microsoft.com/office/officeart/2018/5/layout/IconCircleLabelList"/>
    <dgm:cxn modelId="{859D5017-7230-FB4E-94AD-047D1335E5BD}" type="presParOf" srcId="{F899A4D3-2C9C-4287-A235-DE3E047E7C22}" destId="{26C2295D-42E0-41C5-8B47-C82164646E5C}" srcOrd="5" destOrd="0" presId="urn:microsoft.com/office/officeart/2018/5/layout/IconCircleLabelList"/>
    <dgm:cxn modelId="{AF12D39B-DD68-5A4B-87E0-714C70F4D7C4}" type="presParOf" srcId="{F899A4D3-2C9C-4287-A235-DE3E047E7C22}" destId="{B35AC086-3D53-473A-9AC9-09E397585F82}" srcOrd="6" destOrd="0" presId="urn:microsoft.com/office/officeart/2018/5/layout/IconCircleLabelList"/>
    <dgm:cxn modelId="{E5EE2F91-9E9C-1B45-AA06-EEC3B7942487}" type="presParOf" srcId="{B35AC086-3D53-473A-9AC9-09E397585F82}" destId="{AB9CFA30-80BB-4CBE-9CD8-BDB5E9753036}" srcOrd="0" destOrd="0" presId="urn:microsoft.com/office/officeart/2018/5/layout/IconCircleLabelList"/>
    <dgm:cxn modelId="{2409393D-61F0-2148-90EA-2B7F6A0F538D}" type="presParOf" srcId="{B35AC086-3D53-473A-9AC9-09E397585F82}" destId="{3B505E4C-CA1F-4180-AD3B-9413D55B103E}" srcOrd="1" destOrd="0" presId="urn:microsoft.com/office/officeart/2018/5/layout/IconCircleLabelList"/>
    <dgm:cxn modelId="{91A098FF-0967-A249-9E35-C3C079104C7F}" type="presParOf" srcId="{B35AC086-3D53-473A-9AC9-09E397585F82}" destId="{2A52F42F-EEA0-44B3-B748-B3BEB14B1E36}" srcOrd="2" destOrd="0" presId="urn:microsoft.com/office/officeart/2018/5/layout/IconCircleLabelList"/>
    <dgm:cxn modelId="{9C84FE3F-12E3-2D4D-B7D2-C18633251A01}" type="presParOf" srcId="{B35AC086-3D53-473A-9AC9-09E397585F82}" destId="{7DA92A6E-F038-46D1-A456-33051C764A8B}"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F64B70-47E4-DB4D-A8C7-5E2FD0988225}">
      <dsp:nvSpPr>
        <dsp:cNvPr id="0" name=""/>
        <dsp:cNvSpPr/>
      </dsp:nvSpPr>
      <dsp:spPr>
        <a:xfrm>
          <a:off x="10958" y="13454"/>
          <a:ext cx="3068697" cy="806400"/>
        </a:xfrm>
        <a:prstGeom prst="rect">
          <a:avLst/>
        </a:prstGeom>
        <a:no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u="sng" kern="1200" dirty="0">
              <a:solidFill>
                <a:schemeClr val="tx1"/>
              </a:solidFill>
            </a:rPr>
            <a:t>Approved Payables Finance</a:t>
          </a:r>
        </a:p>
      </dsp:txBody>
      <dsp:txXfrm>
        <a:off x="10958" y="13454"/>
        <a:ext cx="3068697" cy="806400"/>
      </dsp:txXfrm>
    </dsp:sp>
    <dsp:sp modelId="{DAC7862D-86C4-C445-B188-0A6E5BF55E33}">
      <dsp:nvSpPr>
        <dsp:cNvPr id="0" name=""/>
        <dsp:cNvSpPr/>
      </dsp:nvSpPr>
      <dsp:spPr>
        <a:xfrm>
          <a:off x="2265" y="819854"/>
          <a:ext cx="3086085" cy="2613239"/>
        </a:xfrm>
        <a:prstGeom prst="rect">
          <a:avLst/>
        </a:prstGeom>
        <a:solidFill>
          <a:schemeClr val="bg1"/>
        </a:solidFill>
        <a:ln w="15875" cap="flat" cmpd="sng" algn="ctr">
          <a:solidFill>
            <a:schemeClr val="accent6">
              <a:lumMod val="40000"/>
              <a:lumOff val="60000"/>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a:t>Business </a:t>
          </a:r>
          <a:r>
            <a:rPr lang="en-US" sz="1400" b="1" kern="1200" dirty="0"/>
            <a:t>owes</a:t>
          </a:r>
          <a:r>
            <a:rPr lang="en-US" sz="1400" kern="1200" dirty="0"/>
            <a:t> </a:t>
          </a:r>
          <a:r>
            <a:rPr lang="en-US" sz="1400" b="1" kern="1200" dirty="0"/>
            <a:t>money to </a:t>
          </a:r>
          <a:r>
            <a:rPr lang="en-US" sz="1400" kern="1200" dirty="0"/>
            <a:t>X</a:t>
          </a:r>
        </a:p>
        <a:p>
          <a:pPr marL="114300" lvl="1" indent="-114300" algn="l" defTabSz="622300">
            <a:lnSpc>
              <a:spcPct val="90000"/>
            </a:lnSpc>
            <a:spcBef>
              <a:spcPct val="0"/>
            </a:spcBef>
            <a:spcAft>
              <a:spcPct val="15000"/>
            </a:spcAft>
            <a:buChar char="•"/>
          </a:pPr>
          <a:endParaRPr lang="en-US" sz="1400" kern="1200" dirty="0"/>
        </a:p>
        <a:p>
          <a:pPr marL="114300" lvl="1" indent="-114300" algn="l" defTabSz="622300">
            <a:lnSpc>
              <a:spcPct val="90000"/>
            </a:lnSpc>
            <a:spcBef>
              <a:spcPct val="0"/>
            </a:spcBef>
            <a:spcAft>
              <a:spcPct val="15000"/>
            </a:spcAft>
            <a:buChar char="•"/>
          </a:pPr>
          <a:r>
            <a:rPr lang="en-US" sz="1400" kern="1200" dirty="0"/>
            <a:t>“</a:t>
          </a:r>
          <a:r>
            <a:rPr lang="en-US" sz="1400" b="0" i="0" kern="1200" dirty="0"/>
            <a:t>the most effective way for mid-market and large corporations to </a:t>
          </a:r>
          <a:r>
            <a:rPr lang="en-US" sz="1400" b="1" i="0" kern="1200" dirty="0"/>
            <a:t>unlock cash to respond to economic volatility and fuel growth</a:t>
          </a:r>
          <a:r>
            <a:rPr lang="en-US" sz="1400" b="0" i="0" kern="1200" dirty="0"/>
            <a:t>. We’ve helped companies ranging from the middle market to the world’s leading corporations </a:t>
          </a:r>
          <a:r>
            <a:rPr lang="en-US" sz="1400" b="1" i="0" kern="1200" dirty="0"/>
            <a:t>free up billions in working capital</a:t>
          </a:r>
          <a:r>
            <a:rPr lang="en-US" sz="1400" b="0" i="0" kern="1200" dirty="0"/>
            <a:t>”</a:t>
          </a:r>
          <a:endParaRPr lang="en-US" sz="1400" kern="1200" dirty="0"/>
        </a:p>
      </dsp:txBody>
      <dsp:txXfrm>
        <a:off x="2265" y="819854"/>
        <a:ext cx="3086085" cy="2613239"/>
      </dsp:txXfrm>
    </dsp:sp>
    <dsp:sp modelId="{FB77FF7F-4BA8-1341-8C97-B8F0BA4C833F}">
      <dsp:nvSpPr>
        <dsp:cNvPr id="0" name=""/>
        <dsp:cNvSpPr/>
      </dsp:nvSpPr>
      <dsp:spPr>
        <a:xfrm>
          <a:off x="3496088" y="13454"/>
          <a:ext cx="3239889" cy="806400"/>
        </a:xfrm>
        <a:prstGeom prst="rect">
          <a:avLst/>
        </a:prstGeom>
        <a:no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u="sng" kern="1200" dirty="0">
              <a:solidFill>
                <a:schemeClr val="tx1"/>
              </a:solidFill>
            </a:rPr>
            <a:t>Accounts Receivable Finance</a:t>
          </a:r>
        </a:p>
      </dsp:txBody>
      <dsp:txXfrm>
        <a:off x="3496088" y="13454"/>
        <a:ext cx="3239889" cy="806400"/>
      </dsp:txXfrm>
    </dsp:sp>
    <dsp:sp modelId="{858E1977-650E-FE4F-A060-0FAA5F90F823}">
      <dsp:nvSpPr>
        <dsp:cNvPr id="0" name=""/>
        <dsp:cNvSpPr/>
      </dsp:nvSpPr>
      <dsp:spPr>
        <a:xfrm>
          <a:off x="3659824" y="819854"/>
          <a:ext cx="2912417" cy="2613239"/>
        </a:xfrm>
        <a:prstGeom prst="rect">
          <a:avLst/>
        </a:prstGeom>
        <a:solidFill>
          <a:schemeClr val="bg1"/>
        </a:solidFill>
        <a:ln w="15875"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b="0" kern="1200" dirty="0"/>
            <a:t>Business </a:t>
          </a:r>
          <a:r>
            <a:rPr lang="en-US" sz="1400" b="1" kern="1200" dirty="0"/>
            <a:t>owed</a:t>
          </a:r>
          <a:r>
            <a:rPr lang="en-US" sz="1400" b="0" kern="1200" dirty="0"/>
            <a:t> </a:t>
          </a:r>
          <a:r>
            <a:rPr lang="en-US" sz="1400" b="1" kern="1200" dirty="0"/>
            <a:t>money from </a:t>
          </a:r>
          <a:r>
            <a:rPr lang="en-US" sz="1400" b="0" kern="1200" dirty="0"/>
            <a:t>Y</a:t>
          </a:r>
        </a:p>
        <a:p>
          <a:pPr marL="114300" lvl="1" indent="-114300" algn="l" defTabSz="622300">
            <a:lnSpc>
              <a:spcPct val="90000"/>
            </a:lnSpc>
            <a:spcBef>
              <a:spcPct val="0"/>
            </a:spcBef>
            <a:spcAft>
              <a:spcPct val="15000"/>
            </a:spcAft>
            <a:buChar char="•"/>
          </a:pPr>
          <a:endParaRPr lang="en-US" sz="1400" b="0" kern="1200" dirty="0"/>
        </a:p>
        <a:p>
          <a:pPr marL="114300" lvl="1" indent="-114300" algn="l" defTabSz="622300">
            <a:lnSpc>
              <a:spcPct val="90000"/>
            </a:lnSpc>
            <a:spcBef>
              <a:spcPct val="0"/>
            </a:spcBef>
            <a:spcAft>
              <a:spcPct val="15000"/>
            </a:spcAft>
            <a:buChar char="•"/>
          </a:pPr>
          <a:r>
            <a:rPr lang="en-US" sz="1400" b="0" i="0" kern="1200" dirty="0"/>
            <a:t>“As companies seek new ways to solve their cash flow challenges and fund growth, </a:t>
          </a:r>
          <a:r>
            <a:rPr lang="en-US" sz="1400" b="1" i="0" kern="1200" dirty="0"/>
            <a:t>selective receivables finance </a:t>
          </a:r>
          <a:r>
            <a:rPr lang="en-US" sz="1400" b="0" i="0" kern="1200" dirty="0"/>
            <a:t>is an attractive</a:t>
          </a:r>
          <a:r>
            <a:rPr lang="en-US" sz="1400" b="1" i="0" kern="1200" dirty="0"/>
            <a:t>, low-risk option </a:t>
          </a:r>
          <a:r>
            <a:rPr lang="en-US" sz="1400" b="0" i="0" kern="1200" dirty="0"/>
            <a:t>that </a:t>
          </a:r>
          <a:r>
            <a:rPr lang="en-US" sz="1400" b="1" i="0" kern="1200" dirty="0"/>
            <a:t>delivers immediate, material cash flow improvement</a:t>
          </a:r>
          <a:r>
            <a:rPr lang="en-US" sz="1400" b="0" i="0" kern="1200" dirty="0"/>
            <a:t>.“</a:t>
          </a:r>
          <a:endParaRPr lang="en-US" sz="1400" b="0" kern="1200" dirty="0"/>
        </a:p>
      </dsp:txBody>
      <dsp:txXfrm>
        <a:off x="3659824" y="819854"/>
        <a:ext cx="2912417" cy="2613239"/>
      </dsp:txXfrm>
    </dsp:sp>
    <dsp:sp modelId="{BB6205A5-664A-BF4B-93C3-0CFAE6E9D1A4}">
      <dsp:nvSpPr>
        <dsp:cNvPr id="0" name=""/>
        <dsp:cNvSpPr/>
      </dsp:nvSpPr>
      <dsp:spPr>
        <a:xfrm>
          <a:off x="7143717" y="13454"/>
          <a:ext cx="2912417" cy="806400"/>
        </a:xfrm>
        <a:prstGeom prst="rect">
          <a:avLst/>
        </a:prstGeom>
        <a:no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u="sng" kern="1200" dirty="0">
              <a:solidFill>
                <a:schemeClr val="tx1"/>
              </a:solidFill>
            </a:rPr>
            <a:t>Global Funding Network</a:t>
          </a:r>
        </a:p>
      </dsp:txBody>
      <dsp:txXfrm>
        <a:off x="7143717" y="13454"/>
        <a:ext cx="2912417" cy="806400"/>
      </dsp:txXfrm>
    </dsp:sp>
    <dsp:sp modelId="{12968B9F-8D9E-B04C-B4C1-BAEBA8EE3751}">
      <dsp:nvSpPr>
        <dsp:cNvPr id="0" name=""/>
        <dsp:cNvSpPr/>
      </dsp:nvSpPr>
      <dsp:spPr>
        <a:xfrm>
          <a:off x="7143717" y="819854"/>
          <a:ext cx="2912417" cy="2613239"/>
        </a:xfrm>
        <a:prstGeom prst="rect">
          <a:avLst/>
        </a:prstGeom>
        <a:solidFill>
          <a:schemeClr val="bg1"/>
        </a:solidFill>
        <a:ln w="15875" cap="flat" cmpd="sng" algn="ctr">
          <a:solidFill>
            <a:schemeClr val="accent3">
              <a:tint val="40000"/>
              <a:hueOff val="0"/>
              <a:satOff val="0"/>
              <a:lum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b="1" kern="1200" dirty="0"/>
            <a:t>Banks</a:t>
          </a:r>
          <a:r>
            <a:rPr lang="en-US" sz="1400" kern="1200" dirty="0"/>
            <a:t> &amp; others </a:t>
          </a:r>
          <a:r>
            <a:rPr lang="en-US" sz="1400" b="1" kern="1200" dirty="0"/>
            <a:t>supply liquidity</a:t>
          </a:r>
        </a:p>
        <a:p>
          <a:pPr marL="114300" lvl="1" indent="-114300" algn="l" defTabSz="622300">
            <a:lnSpc>
              <a:spcPct val="90000"/>
            </a:lnSpc>
            <a:spcBef>
              <a:spcPct val="0"/>
            </a:spcBef>
            <a:spcAft>
              <a:spcPct val="15000"/>
            </a:spcAft>
            <a:buChar char="•"/>
          </a:pPr>
          <a:endParaRPr lang="en-US" sz="1400" kern="1200" dirty="0"/>
        </a:p>
        <a:p>
          <a:pPr marL="114300" lvl="1" indent="-114300" algn="l" defTabSz="622300">
            <a:lnSpc>
              <a:spcPct val="90000"/>
            </a:lnSpc>
            <a:spcBef>
              <a:spcPct val="0"/>
            </a:spcBef>
            <a:spcAft>
              <a:spcPct val="15000"/>
            </a:spcAft>
            <a:buChar char="•"/>
          </a:pPr>
          <a:r>
            <a:rPr lang="en-US" sz="1400" b="0" i="0" kern="1200" dirty="0"/>
            <a:t>“Our </a:t>
          </a:r>
          <a:r>
            <a:rPr lang="en-US" sz="1400" b="1" i="0" kern="1200" dirty="0"/>
            <a:t>funding partners are an essential key to unlocking cash for our 30,000+ customers</a:t>
          </a:r>
          <a:r>
            <a:rPr lang="en-US" sz="1400" b="0" i="0" kern="1200" dirty="0"/>
            <a:t>. Whether you are a leading financial institution or a non-bank entity, partner with us to diversify your portfolio with a </a:t>
          </a:r>
          <a:r>
            <a:rPr lang="en-US" sz="1400" b="1" i="0" kern="1200" dirty="0"/>
            <a:t>high-quality, low-risk asset pool</a:t>
          </a:r>
          <a:r>
            <a:rPr lang="en-US" sz="1400" b="0" i="0" kern="1200" dirty="0"/>
            <a:t>.</a:t>
          </a:r>
          <a:endParaRPr lang="en-US" sz="1400" kern="1200" dirty="0"/>
        </a:p>
      </dsp:txBody>
      <dsp:txXfrm>
        <a:off x="7143717" y="819854"/>
        <a:ext cx="2912417" cy="26132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F64B70-47E4-DB4D-A8C7-5E2FD0988225}">
      <dsp:nvSpPr>
        <dsp:cNvPr id="0" name=""/>
        <dsp:cNvSpPr/>
      </dsp:nvSpPr>
      <dsp:spPr>
        <a:xfrm>
          <a:off x="10958" y="13211"/>
          <a:ext cx="3068697" cy="806400"/>
        </a:xfrm>
        <a:prstGeom prst="rect">
          <a:avLst/>
        </a:prstGeom>
        <a:no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u="sng" kern="1200" dirty="0">
              <a:solidFill>
                <a:schemeClr val="tx1"/>
              </a:solidFill>
            </a:rPr>
            <a:t>Approved Payables Finance</a:t>
          </a:r>
        </a:p>
      </dsp:txBody>
      <dsp:txXfrm>
        <a:off x="10958" y="13211"/>
        <a:ext cx="3068697" cy="806400"/>
      </dsp:txXfrm>
    </dsp:sp>
    <dsp:sp modelId="{DAC7862D-86C4-C445-B188-0A6E5BF55E33}">
      <dsp:nvSpPr>
        <dsp:cNvPr id="0" name=""/>
        <dsp:cNvSpPr/>
      </dsp:nvSpPr>
      <dsp:spPr>
        <a:xfrm>
          <a:off x="2265" y="819611"/>
          <a:ext cx="3086085" cy="3074399"/>
        </a:xfrm>
        <a:prstGeom prst="rect">
          <a:avLst/>
        </a:prstGeom>
        <a:solidFill>
          <a:schemeClr val="bg1"/>
        </a:solidFill>
        <a:ln w="15875" cap="flat" cmpd="sng" algn="ctr">
          <a:solidFill>
            <a:schemeClr val="accent6">
              <a:lumMod val="40000"/>
              <a:lumOff val="60000"/>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a:t> [Buyer] </a:t>
          </a:r>
          <a:r>
            <a:rPr lang="en-US" sz="1400" b="1" kern="1200" dirty="0"/>
            <a:t>owes</a:t>
          </a:r>
          <a:r>
            <a:rPr lang="en-US" sz="1400" kern="1200" dirty="0"/>
            <a:t> </a:t>
          </a:r>
          <a:r>
            <a:rPr lang="en-US" sz="1400" b="1" kern="1200" dirty="0"/>
            <a:t>money to </a:t>
          </a:r>
          <a:r>
            <a:rPr lang="en-US" sz="1400" kern="1200" dirty="0"/>
            <a:t>X</a:t>
          </a:r>
        </a:p>
        <a:p>
          <a:pPr marL="114300" lvl="1" indent="-114300" algn="l" defTabSz="622300">
            <a:lnSpc>
              <a:spcPct val="90000"/>
            </a:lnSpc>
            <a:spcBef>
              <a:spcPct val="0"/>
            </a:spcBef>
            <a:spcAft>
              <a:spcPct val="15000"/>
            </a:spcAft>
            <a:buChar char="•"/>
          </a:pPr>
          <a:endParaRPr lang="en-US" sz="1400" kern="1200" dirty="0"/>
        </a:p>
        <a:p>
          <a:pPr marL="114300" lvl="1" indent="-114300" algn="l" defTabSz="622300">
            <a:lnSpc>
              <a:spcPct val="90000"/>
            </a:lnSpc>
            <a:spcBef>
              <a:spcPct val="0"/>
            </a:spcBef>
            <a:spcAft>
              <a:spcPct val="15000"/>
            </a:spcAft>
            <a:buChar char="•"/>
          </a:pPr>
          <a:r>
            <a:rPr lang="en-US" sz="1400" kern="1200" dirty="0"/>
            <a:t>Liquidity Provider (LP) injects excess cash flow to the Buyer’s bank account with </a:t>
          </a:r>
          <a:r>
            <a:rPr lang="en-US" sz="1400" b="1" kern="1200" dirty="0"/>
            <a:t>extended repayment terms</a:t>
          </a:r>
        </a:p>
        <a:p>
          <a:pPr marL="114300" lvl="1" indent="-114300" algn="l" defTabSz="622300">
            <a:lnSpc>
              <a:spcPct val="90000"/>
            </a:lnSpc>
            <a:spcBef>
              <a:spcPct val="0"/>
            </a:spcBef>
            <a:spcAft>
              <a:spcPct val="15000"/>
            </a:spcAft>
            <a:buChar char="•"/>
          </a:pPr>
          <a:r>
            <a:rPr lang="en-US" sz="1400" kern="1200" dirty="0"/>
            <a:t>The Buyer eventually owes this money plus interest to the LP, but in the meantime has freed up working capital needed to operate and grow</a:t>
          </a:r>
        </a:p>
        <a:p>
          <a:pPr marL="114300" lvl="1" indent="-114300" algn="l" defTabSz="622300">
            <a:lnSpc>
              <a:spcPct val="90000"/>
            </a:lnSpc>
            <a:spcBef>
              <a:spcPct val="0"/>
            </a:spcBef>
            <a:spcAft>
              <a:spcPct val="15000"/>
            </a:spcAft>
            <a:buChar char="•"/>
          </a:pPr>
          <a:r>
            <a:rPr lang="en-US" sz="1400" b="1" kern="1200" dirty="0" err="1"/>
            <a:t>PrimeRevenue</a:t>
          </a:r>
          <a:r>
            <a:rPr lang="en-US" sz="1400" b="1" kern="1200" dirty="0"/>
            <a:t> takes a % </a:t>
          </a:r>
          <a:r>
            <a:rPr lang="en-US" sz="1400" kern="1200" dirty="0"/>
            <a:t>of the interest paid to the LP as a service fee</a:t>
          </a:r>
        </a:p>
      </dsp:txBody>
      <dsp:txXfrm>
        <a:off x="2265" y="819611"/>
        <a:ext cx="3086085" cy="3074399"/>
      </dsp:txXfrm>
    </dsp:sp>
    <dsp:sp modelId="{FB77FF7F-4BA8-1341-8C97-B8F0BA4C833F}">
      <dsp:nvSpPr>
        <dsp:cNvPr id="0" name=""/>
        <dsp:cNvSpPr/>
      </dsp:nvSpPr>
      <dsp:spPr>
        <a:xfrm>
          <a:off x="3496088" y="13211"/>
          <a:ext cx="3239889" cy="806400"/>
        </a:xfrm>
        <a:prstGeom prst="rect">
          <a:avLst/>
        </a:prstGeom>
        <a:no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u="sng" kern="1200" dirty="0">
              <a:solidFill>
                <a:schemeClr val="tx1"/>
              </a:solidFill>
            </a:rPr>
            <a:t>Accounts Receivable Finance</a:t>
          </a:r>
        </a:p>
      </dsp:txBody>
      <dsp:txXfrm>
        <a:off x="3496088" y="13211"/>
        <a:ext cx="3239889" cy="806400"/>
      </dsp:txXfrm>
    </dsp:sp>
    <dsp:sp modelId="{858E1977-650E-FE4F-A060-0FAA5F90F823}">
      <dsp:nvSpPr>
        <dsp:cNvPr id="0" name=""/>
        <dsp:cNvSpPr/>
      </dsp:nvSpPr>
      <dsp:spPr>
        <a:xfrm>
          <a:off x="3659824" y="819611"/>
          <a:ext cx="2912417" cy="3074399"/>
        </a:xfrm>
        <a:prstGeom prst="rect">
          <a:avLst/>
        </a:prstGeom>
        <a:solidFill>
          <a:schemeClr val="bg1"/>
        </a:solidFill>
        <a:ln w="15875"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b="0" kern="1200" dirty="0"/>
            <a:t>[Supplier] </a:t>
          </a:r>
          <a:r>
            <a:rPr lang="en-US" sz="1400" b="1" kern="1200" dirty="0"/>
            <a:t>owed</a:t>
          </a:r>
          <a:r>
            <a:rPr lang="en-US" sz="1400" b="0" kern="1200" dirty="0"/>
            <a:t> </a:t>
          </a:r>
          <a:r>
            <a:rPr lang="en-US" sz="1400" b="1" kern="1200" dirty="0"/>
            <a:t>money from </a:t>
          </a:r>
          <a:r>
            <a:rPr lang="en-US" sz="1400" b="0" kern="1200" dirty="0"/>
            <a:t>Y</a:t>
          </a:r>
        </a:p>
        <a:p>
          <a:pPr marL="114300" lvl="1" indent="-114300" algn="l" defTabSz="622300">
            <a:lnSpc>
              <a:spcPct val="90000"/>
            </a:lnSpc>
            <a:spcBef>
              <a:spcPct val="0"/>
            </a:spcBef>
            <a:spcAft>
              <a:spcPct val="15000"/>
            </a:spcAft>
            <a:buChar char="•"/>
          </a:pPr>
          <a:endParaRPr lang="en-US" sz="1400" b="0" kern="1200" dirty="0"/>
        </a:p>
        <a:p>
          <a:pPr marL="114300" lvl="1" indent="-114300" algn="l" defTabSz="622300">
            <a:lnSpc>
              <a:spcPct val="90000"/>
            </a:lnSpc>
            <a:spcBef>
              <a:spcPct val="0"/>
            </a:spcBef>
            <a:spcAft>
              <a:spcPct val="15000"/>
            </a:spcAft>
            <a:buChar char="•"/>
          </a:pPr>
          <a:r>
            <a:rPr lang="en-US" sz="1400" b="0" kern="1200" dirty="0"/>
            <a:t>LP enables </a:t>
          </a:r>
          <a:r>
            <a:rPr lang="en-US" sz="1400" b="1" kern="1200" dirty="0"/>
            <a:t>suppliers to get paid early</a:t>
          </a:r>
        </a:p>
        <a:p>
          <a:pPr marL="114300" lvl="1" indent="-114300" algn="l" defTabSz="622300">
            <a:lnSpc>
              <a:spcPct val="90000"/>
            </a:lnSpc>
            <a:spcBef>
              <a:spcPct val="0"/>
            </a:spcBef>
            <a:spcAft>
              <a:spcPct val="15000"/>
            </a:spcAft>
            <a:buChar char="•"/>
          </a:pPr>
          <a:r>
            <a:rPr lang="en-US" sz="1400" b="1" kern="1200" dirty="0"/>
            <a:t>100% of the invoice payment minus a nominal fee </a:t>
          </a:r>
          <a:r>
            <a:rPr lang="en-US" sz="1400" b="0" kern="1200" dirty="0"/>
            <a:t>is distributed to the Supplier’s bank account</a:t>
          </a:r>
        </a:p>
        <a:p>
          <a:pPr marL="114300" lvl="1" indent="-114300" algn="l" defTabSz="622300">
            <a:lnSpc>
              <a:spcPct val="90000"/>
            </a:lnSpc>
            <a:spcBef>
              <a:spcPct val="0"/>
            </a:spcBef>
            <a:spcAft>
              <a:spcPct val="15000"/>
            </a:spcAft>
            <a:buChar char="•"/>
          </a:pPr>
          <a:r>
            <a:rPr lang="en-US" sz="1400" b="1" kern="1200" dirty="0"/>
            <a:t>Burden of collection is then transferred to the LP</a:t>
          </a:r>
        </a:p>
        <a:p>
          <a:pPr marL="114300" lvl="1" indent="-114300" algn="l" defTabSz="622300">
            <a:lnSpc>
              <a:spcPct val="90000"/>
            </a:lnSpc>
            <a:spcBef>
              <a:spcPct val="0"/>
            </a:spcBef>
            <a:spcAft>
              <a:spcPct val="15000"/>
            </a:spcAft>
            <a:buChar char="•"/>
          </a:pPr>
          <a:r>
            <a:rPr lang="en-US" sz="1400" b="1" kern="1200" dirty="0" err="1"/>
            <a:t>PrimeRevenue</a:t>
          </a:r>
          <a:r>
            <a:rPr lang="en-US" sz="1400" b="1" kern="1200" dirty="0"/>
            <a:t> takes a %</a:t>
          </a:r>
          <a:r>
            <a:rPr lang="en-US" sz="1400" b="0" kern="1200" dirty="0"/>
            <a:t> of the nominal fee awarded to the LP entity</a:t>
          </a:r>
        </a:p>
      </dsp:txBody>
      <dsp:txXfrm>
        <a:off x="3659824" y="819611"/>
        <a:ext cx="2912417" cy="3074399"/>
      </dsp:txXfrm>
    </dsp:sp>
    <dsp:sp modelId="{BB6205A5-664A-BF4B-93C3-0CFAE6E9D1A4}">
      <dsp:nvSpPr>
        <dsp:cNvPr id="0" name=""/>
        <dsp:cNvSpPr/>
      </dsp:nvSpPr>
      <dsp:spPr>
        <a:xfrm>
          <a:off x="7143717" y="13211"/>
          <a:ext cx="2912417" cy="806400"/>
        </a:xfrm>
        <a:prstGeom prst="rect">
          <a:avLst/>
        </a:prstGeom>
        <a:no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u="sng" kern="1200" dirty="0">
              <a:solidFill>
                <a:schemeClr val="tx1"/>
              </a:solidFill>
            </a:rPr>
            <a:t>Global Funding Network</a:t>
          </a:r>
        </a:p>
      </dsp:txBody>
      <dsp:txXfrm>
        <a:off x="7143717" y="13211"/>
        <a:ext cx="2912417" cy="806400"/>
      </dsp:txXfrm>
    </dsp:sp>
    <dsp:sp modelId="{12968B9F-8D9E-B04C-B4C1-BAEBA8EE3751}">
      <dsp:nvSpPr>
        <dsp:cNvPr id="0" name=""/>
        <dsp:cNvSpPr/>
      </dsp:nvSpPr>
      <dsp:spPr>
        <a:xfrm>
          <a:off x="7143717" y="819611"/>
          <a:ext cx="2912417" cy="3074399"/>
        </a:xfrm>
        <a:prstGeom prst="rect">
          <a:avLst/>
        </a:prstGeom>
        <a:solidFill>
          <a:schemeClr val="bg1"/>
        </a:solidFill>
        <a:ln w="15875" cap="flat" cmpd="sng" algn="ctr">
          <a:solidFill>
            <a:schemeClr val="accent3">
              <a:tint val="40000"/>
              <a:hueOff val="0"/>
              <a:satOff val="0"/>
              <a:lum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b="1" kern="1200" dirty="0"/>
            <a:t>[LP’s] supply liquidity</a:t>
          </a:r>
        </a:p>
        <a:p>
          <a:pPr marL="114300" lvl="1" indent="-114300" algn="l" defTabSz="622300">
            <a:lnSpc>
              <a:spcPct val="90000"/>
            </a:lnSpc>
            <a:spcBef>
              <a:spcPct val="0"/>
            </a:spcBef>
            <a:spcAft>
              <a:spcPct val="15000"/>
            </a:spcAft>
            <a:buChar char="•"/>
          </a:pPr>
          <a:endParaRPr lang="en-US" sz="1400" kern="1200" dirty="0"/>
        </a:p>
        <a:p>
          <a:pPr marL="114300" lvl="1" indent="-114300" algn="l" defTabSz="622300">
            <a:lnSpc>
              <a:spcPct val="90000"/>
            </a:lnSpc>
            <a:spcBef>
              <a:spcPct val="0"/>
            </a:spcBef>
            <a:spcAft>
              <a:spcPct val="15000"/>
            </a:spcAft>
            <a:buChar char="•"/>
          </a:pPr>
          <a:r>
            <a:rPr lang="en-US" sz="1400" b="0" i="0" kern="1200" dirty="0"/>
            <a:t>“Responsibly implemented supply chain finance should be </a:t>
          </a:r>
          <a:r>
            <a:rPr lang="en-US" sz="1400" b="1" i="0" kern="1200" dirty="0"/>
            <a:t>a transparent, low-risk solution</a:t>
          </a:r>
          <a:r>
            <a:rPr lang="en-US" sz="1400" b="0" i="0" kern="1200" dirty="0"/>
            <a:t> that provides mutual </a:t>
          </a:r>
          <a:r>
            <a:rPr lang="en-US" sz="1400" b="1" i="0" kern="1200" dirty="0"/>
            <a:t>benefits to all parties </a:t>
          </a:r>
          <a:r>
            <a:rPr lang="en-US" sz="1400" b="0" i="0" kern="1200" dirty="0"/>
            <a:t>involved.”</a:t>
          </a:r>
          <a:endParaRPr lang="en-US" sz="1400" kern="1200" dirty="0"/>
        </a:p>
        <a:p>
          <a:pPr marL="114300" lvl="1" indent="-114300" algn="l" defTabSz="622300">
            <a:lnSpc>
              <a:spcPct val="90000"/>
            </a:lnSpc>
            <a:spcBef>
              <a:spcPct val="0"/>
            </a:spcBef>
            <a:spcAft>
              <a:spcPct val="15000"/>
            </a:spcAft>
            <a:buChar char="•"/>
          </a:pPr>
          <a:r>
            <a:rPr lang="en-US" sz="1400" kern="1200" dirty="0"/>
            <a:t>Via </a:t>
          </a:r>
          <a:r>
            <a:rPr lang="en-US" sz="1400" b="1" kern="1200" dirty="0"/>
            <a:t>direct funding models</a:t>
          </a:r>
          <a:r>
            <a:rPr lang="en-US" sz="1400" kern="1200" dirty="0"/>
            <a:t>, buyers and suppliers know where the money comes from</a:t>
          </a:r>
        </a:p>
        <a:p>
          <a:pPr marL="114300" lvl="1" indent="-114300" algn="l" defTabSz="622300">
            <a:lnSpc>
              <a:spcPct val="90000"/>
            </a:lnSpc>
            <a:spcBef>
              <a:spcPct val="0"/>
            </a:spcBef>
            <a:spcAft>
              <a:spcPct val="15000"/>
            </a:spcAft>
            <a:buChar char="•"/>
          </a:pPr>
          <a:r>
            <a:rPr lang="en-US" sz="1400" b="1" kern="1200" dirty="0"/>
            <a:t>All transactions deal exclusively with approved invoices</a:t>
          </a:r>
        </a:p>
      </dsp:txBody>
      <dsp:txXfrm>
        <a:off x="7143717" y="819611"/>
        <a:ext cx="2912417" cy="307439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17DEC4-0687-9546-AFDA-7F63E3E4E63D}">
      <dsp:nvSpPr>
        <dsp:cNvPr id="0" name=""/>
        <dsp:cNvSpPr/>
      </dsp:nvSpPr>
      <dsp:spPr>
        <a:xfrm>
          <a:off x="497445" y="203064"/>
          <a:ext cx="1618740" cy="1614388"/>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dsp:style>
    </dsp:sp>
    <dsp:sp modelId="{F7010F18-F6C1-6244-999C-6F4826BFEE21}">
      <dsp:nvSpPr>
        <dsp:cNvPr id="0" name=""/>
        <dsp:cNvSpPr/>
      </dsp:nvSpPr>
      <dsp:spPr>
        <a:xfrm>
          <a:off x="6487" y="1226269"/>
          <a:ext cx="2660957" cy="2350492"/>
        </a:xfrm>
        <a:prstGeom prst="roundRect">
          <a:avLst>
            <a:gd name="adj" fmla="val 10000"/>
          </a:avLst>
        </a:prstGeom>
        <a:no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solidFill>
            </a:rPr>
            <a:t>Lorem ipsum lorem ipsum lorem</a:t>
          </a:r>
        </a:p>
      </dsp:txBody>
      <dsp:txXfrm>
        <a:off x="75331" y="1295113"/>
        <a:ext cx="2523269" cy="2212804"/>
      </dsp:txXfrm>
    </dsp:sp>
    <dsp:sp modelId="{B48CEBB2-ABEF-3441-AEA3-83AB1BDCA6CB}">
      <dsp:nvSpPr>
        <dsp:cNvPr id="0" name=""/>
        <dsp:cNvSpPr/>
      </dsp:nvSpPr>
      <dsp:spPr>
        <a:xfrm>
          <a:off x="2841908" y="690563"/>
          <a:ext cx="725722" cy="639390"/>
        </a:xfrm>
        <a:prstGeom prst="rightArrow">
          <a:avLst>
            <a:gd name="adj1" fmla="val 60000"/>
            <a:gd name="adj2" fmla="val 50000"/>
          </a:avLst>
        </a:prstGeom>
        <a:solidFill>
          <a:schemeClr val="accent3"/>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lang="en-US" sz="2700" kern="1200" dirty="0">
            <a:solidFill>
              <a:schemeClr val="tx1"/>
            </a:solidFill>
          </a:endParaRPr>
        </a:p>
      </dsp:txBody>
      <dsp:txXfrm>
        <a:off x="2841908" y="818441"/>
        <a:ext cx="533905" cy="383634"/>
      </dsp:txXfrm>
    </dsp:sp>
    <dsp:sp modelId="{E284C749-1295-0C4F-B1FC-783A25129564}">
      <dsp:nvSpPr>
        <dsp:cNvPr id="0" name=""/>
        <dsp:cNvSpPr/>
      </dsp:nvSpPr>
      <dsp:spPr>
        <a:xfrm>
          <a:off x="4189679" y="203064"/>
          <a:ext cx="1618740" cy="1614388"/>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dsp:style>
    </dsp:sp>
    <dsp:sp modelId="{81E0535B-114E-6F49-902E-9793A88FD7A2}">
      <dsp:nvSpPr>
        <dsp:cNvPr id="0" name=""/>
        <dsp:cNvSpPr/>
      </dsp:nvSpPr>
      <dsp:spPr>
        <a:xfrm>
          <a:off x="3698721" y="1226269"/>
          <a:ext cx="2660957" cy="2350492"/>
        </a:xfrm>
        <a:prstGeom prst="roundRect">
          <a:avLst>
            <a:gd name="adj" fmla="val 10000"/>
          </a:avLst>
        </a:prstGeom>
        <a:no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solidFill>
            </a:rPr>
            <a:t>Lorem ipsum lorem ipsum lorem</a:t>
          </a:r>
        </a:p>
      </dsp:txBody>
      <dsp:txXfrm>
        <a:off x="3767565" y="1295113"/>
        <a:ext cx="2523269" cy="2212804"/>
      </dsp:txXfrm>
    </dsp:sp>
    <dsp:sp modelId="{F44E78FC-A2BF-B94F-9C95-C81B202ABE44}">
      <dsp:nvSpPr>
        <dsp:cNvPr id="0" name=""/>
        <dsp:cNvSpPr/>
      </dsp:nvSpPr>
      <dsp:spPr>
        <a:xfrm>
          <a:off x="6601010" y="644847"/>
          <a:ext cx="591986" cy="730823"/>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377950">
            <a:lnSpc>
              <a:spcPct val="90000"/>
            </a:lnSpc>
            <a:spcBef>
              <a:spcPct val="0"/>
            </a:spcBef>
            <a:spcAft>
              <a:spcPct val="35000"/>
            </a:spcAft>
            <a:buNone/>
          </a:pPr>
          <a:endParaRPr lang="en-US" sz="3100" kern="1200" dirty="0">
            <a:solidFill>
              <a:schemeClr val="tx1"/>
            </a:solidFill>
          </a:endParaRPr>
        </a:p>
      </dsp:txBody>
      <dsp:txXfrm>
        <a:off x="6601010" y="791012"/>
        <a:ext cx="414390" cy="438493"/>
      </dsp:txXfrm>
    </dsp:sp>
    <dsp:sp modelId="{1CADC06F-09C6-D742-9130-63CA66649117}">
      <dsp:nvSpPr>
        <dsp:cNvPr id="0" name=""/>
        <dsp:cNvSpPr/>
      </dsp:nvSpPr>
      <dsp:spPr>
        <a:xfrm>
          <a:off x="7881912" y="203064"/>
          <a:ext cx="1618740" cy="1614388"/>
        </a:xfrm>
        <a:prstGeom prst="roundRect">
          <a:avLst>
            <a:gd name="adj" fmla="val 10000"/>
          </a:avLst>
        </a:prstGeom>
        <a:blipFill>
          <a:blip xmlns:r="http://schemas.openxmlformats.org/officeDocument/2006/relationships"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dsp:style>
    </dsp:sp>
    <dsp:sp modelId="{6F26F383-AACD-1A41-8F77-717FC223BEE0}">
      <dsp:nvSpPr>
        <dsp:cNvPr id="0" name=""/>
        <dsp:cNvSpPr/>
      </dsp:nvSpPr>
      <dsp:spPr>
        <a:xfrm>
          <a:off x="7390954" y="1226269"/>
          <a:ext cx="2660957" cy="2350492"/>
        </a:xfrm>
        <a:prstGeom prst="roundRect">
          <a:avLst>
            <a:gd name="adj" fmla="val 10000"/>
          </a:avLst>
        </a:prstGeom>
        <a:no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solidFill>
            </a:rPr>
            <a:t>Lorem ipsum lorem ipsum lorem</a:t>
          </a:r>
        </a:p>
      </dsp:txBody>
      <dsp:txXfrm>
        <a:off x="7459798" y="1295113"/>
        <a:ext cx="2523269" cy="221280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E1D599-5132-544B-9617-7B411AECE87E}">
      <dsp:nvSpPr>
        <dsp:cNvPr id="0" name=""/>
        <dsp:cNvSpPr/>
      </dsp:nvSpPr>
      <dsp:spPr>
        <a:xfrm>
          <a:off x="3486" y="804199"/>
          <a:ext cx="2183085" cy="873234"/>
        </a:xfrm>
        <a:prstGeom prst="chevron">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b="1" kern="1200" dirty="0">
              <a:effectLst/>
              <a:latin typeface="+mj-lt"/>
            </a:rPr>
            <a:t>STAGE 01</a:t>
          </a:r>
        </a:p>
      </dsp:txBody>
      <dsp:txXfrm>
        <a:off x="440103" y="804199"/>
        <a:ext cx="1309851" cy="873234"/>
      </dsp:txXfrm>
    </dsp:sp>
    <dsp:sp modelId="{79CA1122-69FB-0B4E-B2C9-4D2ECE3F8377}">
      <dsp:nvSpPr>
        <dsp:cNvPr id="0" name=""/>
        <dsp:cNvSpPr/>
      </dsp:nvSpPr>
      <dsp:spPr>
        <a:xfrm>
          <a:off x="3486" y="1786588"/>
          <a:ext cx="1746468" cy="117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432000" rIns="182880" bIns="0" numCol="1" spcCol="1270" anchor="t" anchorCtr="0">
          <a:noAutofit/>
        </a:bodyPr>
        <a:lstStyle/>
        <a:p>
          <a:pPr marL="0" lvl="0" indent="0" algn="l" defTabSz="533400">
            <a:lnSpc>
              <a:spcPct val="100000"/>
            </a:lnSpc>
            <a:spcBef>
              <a:spcPct val="0"/>
            </a:spcBef>
            <a:spcAft>
              <a:spcPts val="0"/>
            </a:spcAft>
            <a:buNone/>
          </a:pPr>
          <a:r>
            <a:rPr lang="en-US" sz="1200" kern="1200" dirty="0">
              <a:latin typeface="+mn-lt"/>
              <a:ea typeface="+mn-ea"/>
              <a:cs typeface="+mn-cs"/>
            </a:rPr>
            <a:t>Lorem ipsum dolor sit amet, consectetuer adipiscing elit, </a:t>
          </a:r>
        </a:p>
      </dsp:txBody>
      <dsp:txXfrm>
        <a:off x="3486" y="1786588"/>
        <a:ext cx="1746468" cy="1170000"/>
      </dsp:txXfrm>
    </dsp:sp>
    <dsp:sp modelId="{3FE0BECA-F8E9-F948-9E5B-A2C88CDF4684}">
      <dsp:nvSpPr>
        <dsp:cNvPr id="0" name=""/>
        <dsp:cNvSpPr/>
      </dsp:nvSpPr>
      <dsp:spPr>
        <a:xfrm>
          <a:off x="1970571" y="804199"/>
          <a:ext cx="2183085" cy="873234"/>
        </a:xfrm>
        <a:prstGeom prst="chevron">
          <a:avLst/>
        </a:prstGeom>
        <a:solidFill>
          <a:schemeClr val="accent3">
            <a:hueOff val="-1687435"/>
            <a:satOff val="-506"/>
            <a:lumOff val="-1416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b="1" kern="1200" dirty="0">
              <a:effectLst/>
              <a:latin typeface="+mj-lt"/>
            </a:rPr>
            <a:t>STAGE 02</a:t>
          </a:r>
        </a:p>
      </dsp:txBody>
      <dsp:txXfrm>
        <a:off x="2407188" y="804199"/>
        <a:ext cx="1309851" cy="873234"/>
      </dsp:txXfrm>
    </dsp:sp>
    <dsp:sp modelId="{E0B80017-40D4-A441-897E-5DB40659239C}">
      <dsp:nvSpPr>
        <dsp:cNvPr id="0" name=""/>
        <dsp:cNvSpPr/>
      </dsp:nvSpPr>
      <dsp:spPr>
        <a:xfrm>
          <a:off x="1970571" y="1786588"/>
          <a:ext cx="1746468" cy="117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432000" rIns="0" bIns="0" numCol="1" spcCol="1270" anchor="t" anchorCtr="0">
          <a:noAutofit/>
        </a:bodyPr>
        <a:lstStyle/>
        <a:p>
          <a:pPr marL="17463" lvl="1" indent="0" algn="l" defTabSz="533400">
            <a:lnSpc>
              <a:spcPct val="90000"/>
            </a:lnSpc>
            <a:spcBef>
              <a:spcPct val="0"/>
            </a:spcBef>
            <a:spcAft>
              <a:spcPct val="15000"/>
            </a:spcAft>
            <a:buNone/>
            <a:tabLst/>
          </a:pPr>
          <a:r>
            <a:rPr lang="en-US" sz="1200" kern="1200" dirty="0">
              <a:latin typeface="+mn-lt"/>
              <a:ea typeface="+mn-ea"/>
              <a:cs typeface="+mn-cs"/>
            </a:rPr>
            <a:t>Lorem ipsum dolor sit amet, consectetuer adipiscing elit, </a:t>
          </a:r>
          <a:endParaRPr lang="en-US" sz="1200" kern="1200" dirty="0"/>
        </a:p>
      </dsp:txBody>
      <dsp:txXfrm>
        <a:off x="1970571" y="1786588"/>
        <a:ext cx="1746468" cy="1170000"/>
      </dsp:txXfrm>
    </dsp:sp>
    <dsp:sp modelId="{81520718-E0A3-F74D-A443-828F2E61E496}">
      <dsp:nvSpPr>
        <dsp:cNvPr id="0" name=""/>
        <dsp:cNvSpPr/>
      </dsp:nvSpPr>
      <dsp:spPr>
        <a:xfrm>
          <a:off x="3937657" y="804199"/>
          <a:ext cx="2183085" cy="873234"/>
        </a:xfrm>
        <a:prstGeom prst="chevron">
          <a:avLst/>
        </a:prstGeom>
        <a:solidFill>
          <a:schemeClr val="accent3">
            <a:hueOff val="-3374869"/>
            <a:satOff val="-1013"/>
            <a:lumOff val="-2833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b="1" kern="1200" dirty="0">
              <a:effectLst/>
              <a:latin typeface="+mj-lt"/>
            </a:rPr>
            <a:t>STAGE 03</a:t>
          </a:r>
        </a:p>
      </dsp:txBody>
      <dsp:txXfrm>
        <a:off x="4374274" y="804199"/>
        <a:ext cx="1309851" cy="873234"/>
      </dsp:txXfrm>
    </dsp:sp>
    <dsp:sp modelId="{8A27EB0C-FEE2-BE49-9979-EC1C219DE78D}">
      <dsp:nvSpPr>
        <dsp:cNvPr id="0" name=""/>
        <dsp:cNvSpPr/>
      </dsp:nvSpPr>
      <dsp:spPr>
        <a:xfrm>
          <a:off x="3937657" y="1786588"/>
          <a:ext cx="1746468" cy="117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432000" rIns="182880" bIns="0" numCol="1" spcCol="1270" anchor="t" anchorCtr="0">
          <a:noAutofit/>
        </a:bodyPr>
        <a:lstStyle/>
        <a:p>
          <a:pPr marL="17463" lvl="1" indent="0" algn="l" defTabSz="533400">
            <a:lnSpc>
              <a:spcPct val="90000"/>
            </a:lnSpc>
            <a:spcBef>
              <a:spcPct val="0"/>
            </a:spcBef>
            <a:spcAft>
              <a:spcPct val="15000"/>
            </a:spcAft>
            <a:buNone/>
            <a:tabLst/>
          </a:pPr>
          <a:r>
            <a:rPr lang="en-US" sz="1200" kern="1200" dirty="0">
              <a:latin typeface="+mn-lt"/>
              <a:ea typeface="+mn-ea"/>
              <a:cs typeface="+mn-cs"/>
            </a:rPr>
            <a:t>Lorem ipsum dolor sit amet, consectetuer adipiscing elit, </a:t>
          </a:r>
          <a:endParaRPr lang="en-US" sz="1200" kern="1200" dirty="0"/>
        </a:p>
      </dsp:txBody>
      <dsp:txXfrm>
        <a:off x="3937657" y="1786588"/>
        <a:ext cx="1746468" cy="1170000"/>
      </dsp:txXfrm>
    </dsp:sp>
    <dsp:sp modelId="{0CD56FB9-D72E-9940-8548-010CDB0C9363}">
      <dsp:nvSpPr>
        <dsp:cNvPr id="0" name=""/>
        <dsp:cNvSpPr/>
      </dsp:nvSpPr>
      <dsp:spPr>
        <a:xfrm>
          <a:off x="5904742" y="804199"/>
          <a:ext cx="2183085" cy="873234"/>
        </a:xfrm>
        <a:prstGeom prst="chevron">
          <a:avLst/>
        </a:prstGeom>
        <a:solidFill>
          <a:schemeClr val="accent3">
            <a:hueOff val="-5062304"/>
            <a:satOff val="-1519"/>
            <a:lumOff val="-4249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b="1" kern="1200" dirty="0">
              <a:effectLst/>
              <a:latin typeface="+mj-lt"/>
            </a:rPr>
            <a:t>STAGE 04</a:t>
          </a:r>
          <a:endParaRPr lang="ru-RU" sz="1600" b="1" kern="1200" dirty="0">
            <a:effectLst/>
            <a:latin typeface="+mj-lt"/>
          </a:endParaRPr>
        </a:p>
      </dsp:txBody>
      <dsp:txXfrm>
        <a:off x="6341359" y="804199"/>
        <a:ext cx="1309851" cy="873234"/>
      </dsp:txXfrm>
    </dsp:sp>
    <dsp:sp modelId="{F38F5139-7DF1-3240-BF8A-0D0B02C34E33}">
      <dsp:nvSpPr>
        <dsp:cNvPr id="0" name=""/>
        <dsp:cNvSpPr/>
      </dsp:nvSpPr>
      <dsp:spPr>
        <a:xfrm>
          <a:off x="5904742" y="1786588"/>
          <a:ext cx="1746468" cy="117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432000" rIns="182880" bIns="0" numCol="1" spcCol="1270" anchor="t" anchorCtr="0">
          <a:noAutofit/>
        </a:bodyPr>
        <a:lstStyle/>
        <a:p>
          <a:pPr marL="0" lvl="0" indent="0" algn="l" defTabSz="533400">
            <a:lnSpc>
              <a:spcPct val="90000"/>
            </a:lnSpc>
            <a:spcBef>
              <a:spcPct val="0"/>
            </a:spcBef>
            <a:spcAft>
              <a:spcPts val="0"/>
            </a:spcAft>
            <a:buNone/>
          </a:pPr>
          <a:r>
            <a:rPr lang="en-US" sz="1200" kern="1200" dirty="0">
              <a:latin typeface="+mn-lt"/>
              <a:ea typeface="+mn-ea"/>
              <a:cs typeface="+mn-cs"/>
            </a:rPr>
            <a:t>Lorem ipsum dolor sit amet, consectetuer adipiscing elit, </a:t>
          </a:r>
        </a:p>
      </dsp:txBody>
      <dsp:txXfrm>
        <a:off x="5904742" y="1786588"/>
        <a:ext cx="1746468" cy="1170000"/>
      </dsp:txXfrm>
    </dsp:sp>
    <dsp:sp modelId="{BB3B3198-26D7-164E-981A-C5A96DD0DBEF}">
      <dsp:nvSpPr>
        <dsp:cNvPr id="0" name=""/>
        <dsp:cNvSpPr/>
      </dsp:nvSpPr>
      <dsp:spPr>
        <a:xfrm>
          <a:off x="7871828" y="804199"/>
          <a:ext cx="2183085" cy="873234"/>
        </a:xfrm>
        <a:prstGeom prst="chevron">
          <a:avLst/>
        </a:prstGeom>
        <a:solidFill>
          <a:schemeClr val="accent3">
            <a:hueOff val="-6749738"/>
            <a:satOff val="-2025"/>
            <a:lumOff val="-5666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b="1" kern="1200" dirty="0">
              <a:effectLst/>
              <a:latin typeface="+mj-lt"/>
            </a:rPr>
            <a:t>STAGE 05</a:t>
          </a:r>
          <a:endParaRPr lang="ru-RU" sz="1600" b="1" kern="1200" dirty="0">
            <a:effectLst/>
            <a:latin typeface="+mj-lt"/>
          </a:endParaRPr>
        </a:p>
      </dsp:txBody>
      <dsp:txXfrm>
        <a:off x="8308445" y="804199"/>
        <a:ext cx="1309851" cy="873234"/>
      </dsp:txXfrm>
    </dsp:sp>
    <dsp:sp modelId="{7DDD8217-14DA-AF4E-9FE3-03C109C46553}">
      <dsp:nvSpPr>
        <dsp:cNvPr id="0" name=""/>
        <dsp:cNvSpPr/>
      </dsp:nvSpPr>
      <dsp:spPr>
        <a:xfrm>
          <a:off x="7871828" y="1786588"/>
          <a:ext cx="1746468" cy="117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432000" rIns="0" bIns="0" numCol="1" spcCol="1270" anchor="t" anchorCtr="0">
          <a:noAutofit/>
        </a:bodyPr>
        <a:lstStyle/>
        <a:p>
          <a:pPr marL="0" lvl="0" indent="0" algn="l" defTabSz="533400">
            <a:lnSpc>
              <a:spcPct val="90000"/>
            </a:lnSpc>
            <a:spcBef>
              <a:spcPct val="0"/>
            </a:spcBef>
            <a:spcAft>
              <a:spcPts val="0"/>
            </a:spcAft>
            <a:buNone/>
          </a:pPr>
          <a:r>
            <a:rPr lang="en-US" sz="1100" kern="1200" dirty="0">
              <a:latin typeface="+mn-lt"/>
              <a:ea typeface="+mn-ea"/>
              <a:cs typeface="+mn-cs"/>
            </a:rPr>
            <a:t>Lorem ipsum dolor sit amet, consectetuer adipiscing elit, </a:t>
          </a:r>
        </a:p>
      </dsp:txBody>
      <dsp:txXfrm>
        <a:off x="7871828" y="1786588"/>
        <a:ext cx="1746468" cy="117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BCC0A7-4EA9-444D-A661-6CD0349FA8B7}">
      <dsp:nvSpPr>
        <dsp:cNvPr id="0" name=""/>
        <dsp:cNvSpPr/>
      </dsp:nvSpPr>
      <dsp:spPr>
        <a:xfrm>
          <a:off x="764738" y="788430"/>
          <a:ext cx="1098000" cy="1098000"/>
        </a:xfrm>
        <a:prstGeom prst="ellipse">
          <a:avLst/>
        </a:prstGeom>
        <a:noFill/>
        <a:ln>
          <a:noFill/>
        </a:ln>
        <a:effectLst/>
      </dsp:spPr>
      <dsp:style>
        <a:lnRef idx="0">
          <a:scrgbClr r="0" g="0" b="0"/>
        </a:lnRef>
        <a:fillRef idx="1">
          <a:scrgbClr r="0" g="0" b="0"/>
        </a:fillRef>
        <a:effectRef idx="0">
          <a:scrgbClr r="0" g="0" b="0"/>
        </a:effectRef>
        <a:fontRef idx="minor"/>
      </dsp:style>
    </dsp:sp>
    <dsp:sp modelId="{9F9A0A13-80DE-4152-AD0B-F1B57BDDE11D}">
      <dsp:nvSpPr>
        <dsp:cNvPr id="0" name=""/>
        <dsp:cNvSpPr/>
      </dsp:nvSpPr>
      <dsp:spPr>
        <a:xfrm>
          <a:off x="998738" y="1022430"/>
          <a:ext cx="630000" cy="630000"/>
        </a:xfrm>
        <a:prstGeom prst="rect">
          <a:avLst/>
        </a:prstGeom>
        <a:blipFill>
          <a:blip xmlns:r="http://schemas.openxmlformats.org/officeDocument/2006/relationships" r:embed="rId1">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053032A-E668-4011-8EE5-5E356FF2FB6B}">
      <dsp:nvSpPr>
        <dsp:cNvPr id="0" name=""/>
        <dsp:cNvSpPr/>
      </dsp:nvSpPr>
      <dsp:spPr>
        <a:xfrm>
          <a:off x="233099" y="2228430"/>
          <a:ext cx="2161278" cy="7439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1" kern="1200" dirty="0">
              <a:latin typeface="+mj-lt"/>
              <a:ea typeface="+mn-ea"/>
              <a:cs typeface="+mn-cs"/>
            </a:rPr>
            <a:t>LinkedIn</a:t>
          </a:r>
          <a:br>
            <a:rPr lang="en-US" sz="1600" kern="1200" dirty="0">
              <a:latin typeface="+mj-lt"/>
              <a:ea typeface="+mn-ea"/>
              <a:cs typeface="+mn-cs"/>
            </a:rPr>
          </a:br>
          <a:r>
            <a:rPr lang="en-US" sz="1600" kern="1200" cap="none" dirty="0">
              <a:latin typeface="+mj-lt"/>
              <a:ea typeface="+mn-ea"/>
              <a:cs typeface="+mn-cs"/>
            </a:rPr>
            <a:t>ANGELICAASTROM</a:t>
          </a:r>
          <a:endParaRPr lang="en-US" sz="1600" kern="1200" dirty="0">
            <a:latin typeface="+mj-lt"/>
            <a:ea typeface="+mn-ea"/>
            <a:cs typeface="+mn-cs"/>
          </a:endParaRPr>
        </a:p>
      </dsp:txBody>
      <dsp:txXfrm>
        <a:off x="233099" y="2228430"/>
        <a:ext cx="2161278" cy="743927"/>
      </dsp:txXfrm>
    </dsp:sp>
    <dsp:sp modelId="{1FC3D828-343B-42C4-A35E-FB3CAA3FB1B3}">
      <dsp:nvSpPr>
        <dsp:cNvPr id="0" name=""/>
        <dsp:cNvSpPr/>
      </dsp:nvSpPr>
      <dsp:spPr>
        <a:xfrm>
          <a:off x="3060377" y="788430"/>
          <a:ext cx="1098000" cy="1098000"/>
        </a:xfrm>
        <a:prstGeom prst="ellipse">
          <a:avLst/>
        </a:prstGeom>
        <a:noFill/>
        <a:ln>
          <a:noFill/>
        </a:ln>
        <a:effectLst/>
      </dsp:spPr>
      <dsp:style>
        <a:lnRef idx="0">
          <a:scrgbClr r="0" g="0" b="0"/>
        </a:lnRef>
        <a:fillRef idx="1">
          <a:scrgbClr r="0" g="0" b="0"/>
        </a:fillRef>
        <a:effectRef idx="0">
          <a:scrgbClr r="0" g="0" b="0"/>
        </a:effectRef>
        <a:fontRef idx="minor"/>
      </dsp:style>
    </dsp:sp>
    <dsp:sp modelId="{902713CB-D896-458F-B8DA-F1C1FC1C9B5E}">
      <dsp:nvSpPr>
        <dsp:cNvPr id="0" name=""/>
        <dsp:cNvSpPr/>
      </dsp:nvSpPr>
      <dsp:spPr>
        <a:xfrm>
          <a:off x="3294377" y="1022430"/>
          <a:ext cx="630000" cy="630000"/>
        </a:xfrm>
        <a:prstGeom prst="rect">
          <a:avLst/>
        </a:prstGeom>
        <a:blipFill>
          <a:blip xmlns:r="http://schemas.openxmlformats.org/officeDocument/2006/relationships"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37C356-0854-4A55-859A-10DB397A3024}">
      <dsp:nvSpPr>
        <dsp:cNvPr id="0" name=""/>
        <dsp:cNvSpPr/>
      </dsp:nvSpPr>
      <dsp:spPr>
        <a:xfrm>
          <a:off x="2709377" y="2228430"/>
          <a:ext cx="1800000" cy="7439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1" kern="1200" dirty="0">
              <a:latin typeface="+mj-lt"/>
              <a:ea typeface="+mn-ea"/>
              <a:cs typeface="+mn-cs"/>
            </a:rPr>
            <a:t>Twitter</a:t>
          </a:r>
          <a:br>
            <a:rPr lang="en-US" sz="1600" kern="1200" dirty="0">
              <a:latin typeface="+mj-lt"/>
              <a:ea typeface="+mn-ea"/>
              <a:cs typeface="+mn-cs"/>
            </a:rPr>
          </a:br>
          <a:r>
            <a:rPr lang="en-US" sz="1600" kern="1200" dirty="0">
              <a:latin typeface="+mj-lt"/>
              <a:ea typeface="+mn-ea"/>
              <a:cs typeface="+mn-cs"/>
            </a:rPr>
            <a:t>@</a:t>
          </a:r>
          <a:r>
            <a:rPr lang="en-US" sz="1600" kern="1200" cap="none" dirty="0">
              <a:latin typeface="+mj-lt"/>
              <a:ea typeface="+mn-ea"/>
              <a:cs typeface="+mn-cs"/>
            </a:rPr>
            <a:t>AASTROM</a:t>
          </a:r>
          <a:endParaRPr lang="en-US" sz="1600" kern="1200" dirty="0">
            <a:latin typeface="+mj-lt"/>
            <a:ea typeface="+mn-ea"/>
            <a:cs typeface="+mn-cs"/>
          </a:endParaRPr>
        </a:p>
      </dsp:txBody>
      <dsp:txXfrm>
        <a:off x="2709377" y="2228430"/>
        <a:ext cx="1800000" cy="743927"/>
      </dsp:txXfrm>
    </dsp:sp>
    <dsp:sp modelId="{AA942612-CA7A-414A-8A41-5AF47E8BF18D}">
      <dsp:nvSpPr>
        <dsp:cNvPr id="0" name=""/>
        <dsp:cNvSpPr/>
      </dsp:nvSpPr>
      <dsp:spPr>
        <a:xfrm>
          <a:off x="5718339" y="788430"/>
          <a:ext cx="1098000" cy="1098000"/>
        </a:xfrm>
        <a:prstGeom prst="ellipse">
          <a:avLst/>
        </a:prstGeom>
        <a:noFill/>
        <a:ln>
          <a:noFill/>
        </a:ln>
        <a:effectLst/>
      </dsp:spPr>
      <dsp:style>
        <a:lnRef idx="0">
          <a:scrgbClr r="0" g="0" b="0"/>
        </a:lnRef>
        <a:fillRef idx="1">
          <a:scrgbClr r="0" g="0" b="0"/>
        </a:fillRef>
        <a:effectRef idx="0">
          <a:scrgbClr r="0" g="0" b="0"/>
        </a:effectRef>
        <a:fontRef idx="minor"/>
      </dsp:style>
    </dsp:sp>
    <dsp:sp modelId="{501CE67F-3782-42E8-B14B-7322FA3A6AF9}">
      <dsp:nvSpPr>
        <dsp:cNvPr id="0" name=""/>
        <dsp:cNvSpPr/>
      </dsp:nvSpPr>
      <dsp:spPr>
        <a:xfrm>
          <a:off x="5952339" y="1022430"/>
          <a:ext cx="630000" cy="630000"/>
        </a:xfrm>
        <a:prstGeom prst="rect">
          <a:avLst/>
        </a:prstGeom>
        <a:blipFill>
          <a:blip xmlns:r="http://schemas.openxmlformats.org/officeDocument/2006/relationships"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E96DB26-9770-4D6D-9455-A20B7E0EBF8C}">
      <dsp:nvSpPr>
        <dsp:cNvPr id="0" name=""/>
        <dsp:cNvSpPr/>
      </dsp:nvSpPr>
      <dsp:spPr>
        <a:xfrm>
          <a:off x="4824378" y="2228430"/>
          <a:ext cx="2885922" cy="7439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1" kern="1200" dirty="0">
              <a:latin typeface="+mj-lt"/>
              <a:ea typeface="+mn-ea"/>
              <a:cs typeface="+mn-cs"/>
            </a:rPr>
            <a:t>Email</a:t>
          </a:r>
          <a:br>
            <a:rPr lang="en-US" sz="1600" kern="1200" dirty="0">
              <a:latin typeface="+mj-lt"/>
              <a:ea typeface="+mn-ea"/>
              <a:cs typeface="+mn-cs"/>
            </a:rPr>
          </a:br>
          <a:r>
            <a:rPr lang="en-US" sz="1600" kern="1200" dirty="0">
              <a:latin typeface="+mj-lt"/>
              <a:ea typeface="+mn-ea"/>
              <a:cs typeface="+mn-cs"/>
            </a:rPr>
            <a:t>ANGELCIA@contoso.com</a:t>
          </a:r>
        </a:p>
      </dsp:txBody>
      <dsp:txXfrm>
        <a:off x="4824378" y="2228430"/>
        <a:ext cx="2885922" cy="743927"/>
      </dsp:txXfrm>
    </dsp:sp>
    <dsp:sp modelId="{AB9CFA30-80BB-4CBE-9CD8-BDB5E9753036}">
      <dsp:nvSpPr>
        <dsp:cNvPr id="0" name=""/>
        <dsp:cNvSpPr/>
      </dsp:nvSpPr>
      <dsp:spPr>
        <a:xfrm>
          <a:off x="8376300" y="788430"/>
          <a:ext cx="1098000" cy="1098000"/>
        </a:xfrm>
        <a:prstGeom prst="ellipse">
          <a:avLst/>
        </a:prstGeom>
        <a:noFill/>
        <a:ln>
          <a:noFill/>
        </a:ln>
        <a:effectLst/>
      </dsp:spPr>
      <dsp:style>
        <a:lnRef idx="0">
          <a:scrgbClr r="0" g="0" b="0"/>
        </a:lnRef>
        <a:fillRef idx="1">
          <a:scrgbClr r="0" g="0" b="0"/>
        </a:fillRef>
        <a:effectRef idx="0">
          <a:scrgbClr r="0" g="0" b="0"/>
        </a:effectRef>
        <a:fontRef idx="minor"/>
      </dsp:style>
    </dsp:sp>
    <dsp:sp modelId="{3B505E4C-CA1F-4180-AD3B-9413D55B103E}">
      <dsp:nvSpPr>
        <dsp:cNvPr id="0" name=""/>
        <dsp:cNvSpPr/>
      </dsp:nvSpPr>
      <dsp:spPr>
        <a:xfrm>
          <a:off x="8610300" y="1022430"/>
          <a:ext cx="630000" cy="630000"/>
        </a:xfrm>
        <a:prstGeom prst="rect">
          <a:avLst/>
        </a:prstGeom>
        <a:blipFill>
          <a:blip xmlns:r="http://schemas.openxmlformats.org/officeDocument/2006/relationships" r:embed="rId7">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DA92A6E-F038-46D1-A456-33051C764A8B}">
      <dsp:nvSpPr>
        <dsp:cNvPr id="0" name=""/>
        <dsp:cNvSpPr/>
      </dsp:nvSpPr>
      <dsp:spPr>
        <a:xfrm>
          <a:off x="8025300" y="2228430"/>
          <a:ext cx="1800000" cy="7439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1" kern="1200" dirty="0">
              <a:latin typeface="+mj-lt"/>
              <a:ea typeface="+mn-ea"/>
              <a:cs typeface="+mn-cs"/>
            </a:rPr>
            <a:t>Phone</a:t>
          </a:r>
          <a:br>
            <a:rPr lang="en-US" sz="1600" kern="1200" dirty="0">
              <a:latin typeface="+mj-lt"/>
              <a:ea typeface="+mn-ea"/>
              <a:cs typeface="+mn-cs"/>
            </a:rPr>
          </a:br>
          <a:r>
            <a:rPr lang="en-US" sz="1600" kern="1200" dirty="0">
              <a:latin typeface="+mj-lt"/>
              <a:ea typeface="+mn-ea"/>
              <a:cs typeface="+mn-cs"/>
            </a:rPr>
            <a:t>231-555-0188</a:t>
          </a:r>
        </a:p>
      </dsp:txBody>
      <dsp:txXfrm>
        <a:off x="8025300" y="2228430"/>
        <a:ext cx="1800000" cy="74392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BCC0A7-4EA9-444D-A661-6CD0349FA8B7}">
      <dsp:nvSpPr>
        <dsp:cNvPr id="0" name=""/>
        <dsp:cNvSpPr/>
      </dsp:nvSpPr>
      <dsp:spPr>
        <a:xfrm>
          <a:off x="764738" y="788430"/>
          <a:ext cx="1098000" cy="1098000"/>
        </a:xfrm>
        <a:prstGeom prst="ellipse">
          <a:avLst/>
        </a:prstGeom>
        <a:noFill/>
        <a:ln>
          <a:noFill/>
        </a:ln>
        <a:effectLst/>
      </dsp:spPr>
      <dsp:style>
        <a:lnRef idx="0">
          <a:scrgbClr r="0" g="0" b="0"/>
        </a:lnRef>
        <a:fillRef idx="1">
          <a:scrgbClr r="0" g="0" b="0"/>
        </a:fillRef>
        <a:effectRef idx="0">
          <a:scrgbClr r="0" g="0" b="0"/>
        </a:effectRef>
        <a:fontRef idx="minor"/>
      </dsp:style>
    </dsp:sp>
    <dsp:sp modelId="{9F9A0A13-80DE-4152-AD0B-F1B57BDDE11D}">
      <dsp:nvSpPr>
        <dsp:cNvPr id="0" name=""/>
        <dsp:cNvSpPr/>
      </dsp:nvSpPr>
      <dsp:spPr>
        <a:xfrm>
          <a:off x="998738" y="1022430"/>
          <a:ext cx="630000" cy="630000"/>
        </a:xfrm>
        <a:prstGeom prst="rect">
          <a:avLst/>
        </a:prstGeom>
        <a:blipFill>
          <a:blip xmlns:r="http://schemas.openxmlformats.org/officeDocument/2006/relationships" r:embed="rId1">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053032A-E668-4011-8EE5-5E356FF2FB6B}">
      <dsp:nvSpPr>
        <dsp:cNvPr id="0" name=""/>
        <dsp:cNvSpPr/>
      </dsp:nvSpPr>
      <dsp:spPr>
        <a:xfrm>
          <a:off x="233099" y="2228430"/>
          <a:ext cx="2161278" cy="7439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1" kern="1200" dirty="0">
              <a:latin typeface="+mj-lt"/>
              <a:ea typeface="+mn-ea"/>
              <a:cs typeface="+mn-cs"/>
            </a:rPr>
            <a:t>LinkedIn</a:t>
          </a:r>
          <a:br>
            <a:rPr lang="en-US" sz="1600" kern="1200" dirty="0">
              <a:latin typeface="+mj-lt"/>
              <a:ea typeface="+mn-ea"/>
              <a:cs typeface="+mn-cs"/>
            </a:rPr>
          </a:br>
          <a:r>
            <a:rPr lang="en-US" sz="1600" kern="1200" cap="none" dirty="0">
              <a:latin typeface="+mj-lt"/>
              <a:ea typeface="+mn-ea"/>
              <a:cs typeface="+mn-cs"/>
            </a:rPr>
            <a:t>ANGELICAASTROM</a:t>
          </a:r>
          <a:endParaRPr lang="en-US" sz="1600" kern="1200" dirty="0">
            <a:latin typeface="+mj-lt"/>
            <a:ea typeface="+mn-ea"/>
            <a:cs typeface="+mn-cs"/>
          </a:endParaRPr>
        </a:p>
      </dsp:txBody>
      <dsp:txXfrm>
        <a:off x="233099" y="2228430"/>
        <a:ext cx="2161278" cy="743927"/>
      </dsp:txXfrm>
    </dsp:sp>
    <dsp:sp modelId="{1FC3D828-343B-42C4-A35E-FB3CAA3FB1B3}">
      <dsp:nvSpPr>
        <dsp:cNvPr id="0" name=""/>
        <dsp:cNvSpPr/>
      </dsp:nvSpPr>
      <dsp:spPr>
        <a:xfrm>
          <a:off x="3060377" y="788430"/>
          <a:ext cx="1098000" cy="1098000"/>
        </a:xfrm>
        <a:prstGeom prst="ellipse">
          <a:avLst/>
        </a:prstGeom>
        <a:noFill/>
        <a:ln>
          <a:noFill/>
        </a:ln>
        <a:effectLst/>
      </dsp:spPr>
      <dsp:style>
        <a:lnRef idx="0">
          <a:scrgbClr r="0" g="0" b="0"/>
        </a:lnRef>
        <a:fillRef idx="1">
          <a:scrgbClr r="0" g="0" b="0"/>
        </a:fillRef>
        <a:effectRef idx="0">
          <a:scrgbClr r="0" g="0" b="0"/>
        </a:effectRef>
        <a:fontRef idx="minor"/>
      </dsp:style>
    </dsp:sp>
    <dsp:sp modelId="{902713CB-D896-458F-B8DA-F1C1FC1C9B5E}">
      <dsp:nvSpPr>
        <dsp:cNvPr id="0" name=""/>
        <dsp:cNvSpPr/>
      </dsp:nvSpPr>
      <dsp:spPr>
        <a:xfrm>
          <a:off x="3294377" y="1022430"/>
          <a:ext cx="630000" cy="630000"/>
        </a:xfrm>
        <a:prstGeom prst="rect">
          <a:avLst/>
        </a:prstGeom>
        <a:blipFill>
          <a:blip xmlns:r="http://schemas.openxmlformats.org/officeDocument/2006/relationships"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37C356-0854-4A55-859A-10DB397A3024}">
      <dsp:nvSpPr>
        <dsp:cNvPr id="0" name=""/>
        <dsp:cNvSpPr/>
      </dsp:nvSpPr>
      <dsp:spPr>
        <a:xfrm>
          <a:off x="2709377" y="2228430"/>
          <a:ext cx="1800000" cy="7439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1" kern="1200" dirty="0">
              <a:latin typeface="+mj-lt"/>
              <a:ea typeface="+mn-ea"/>
              <a:cs typeface="+mn-cs"/>
            </a:rPr>
            <a:t>Twitter</a:t>
          </a:r>
          <a:br>
            <a:rPr lang="en-US" sz="1600" kern="1200" dirty="0">
              <a:latin typeface="+mj-lt"/>
              <a:ea typeface="+mn-ea"/>
              <a:cs typeface="+mn-cs"/>
            </a:rPr>
          </a:br>
          <a:r>
            <a:rPr lang="en-US" sz="1600" kern="1200" dirty="0">
              <a:latin typeface="+mj-lt"/>
              <a:ea typeface="+mn-ea"/>
              <a:cs typeface="+mn-cs"/>
            </a:rPr>
            <a:t>@</a:t>
          </a:r>
          <a:r>
            <a:rPr lang="en-US" sz="1600" kern="1200" cap="none" dirty="0">
              <a:latin typeface="+mj-lt"/>
              <a:ea typeface="+mn-ea"/>
              <a:cs typeface="+mn-cs"/>
            </a:rPr>
            <a:t>AASTROM</a:t>
          </a:r>
          <a:endParaRPr lang="en-US" sz="1600" kern="1200" dirty="0">
            <a:latin typeface="+mj-lt"/>
            <a:ea typeface="+mn-ea"/>
            <a:cs typeface="+mn-cs"/>
          </a:endParaRPr>
        </a:p>
      </dsp:txBody>
      <dsp:txXfrm>
        <a:off x="2709377" y="2228430"/>
        <a:ext cx="1800000" cy="743927"/>
      </dsp:txXfrm>
    </dsp:sp>
    <dsp:sp modelId="{AA942612-CA7A-414A-8A41-5AF47E8BF18D}">
      <dsp:nvSpPr>
        <dsp:cNvPr id="0" name=""/>
        <dsp:cNvSpPr/>
      </dsp:nvSpPr>
      <dsp:spPr>
        <a:xfrm>
          <a:off x="5718339" y="788430"/>
          <a:ext cx="1098000" cy="1098000"/>
        </a:xfrm>
        <a:prstGeom prst="ellipse">
          <a:avLst/>
        </a:prstGeom>
        <a:noFill/>
        <a:ln>
          <a:noFill/>
        </a:ln>
        <a:effectLst/>
      </dsp:spPr>
      <dsp:style>
        <a:lnRef idx="0">
          <a:scrgbClr r="0" g="0" b="0"/>
        </a:lnRef>
        <a:fillRef idx="1">
          <a:scrgbClr r="0" g="0" b="0"/>
        </a:fillRef>
        <a:effectRef idx="0">
          <a:scrgbClr r="0" g="0" b="0"/>
        </a:effectRef>
        <a:fontRef idx="minor"/>
      </dsp:style>
    </dsp:sp>
    <dsp:sp modelId="{501CE67F-3782-42E8-B14B-7322FA3A6AF9}">
      <dsp:nvSpPr>
        <dsp:cNvPr id="0" name=""/>
        <dsp:cNvSpPr/>
      </dsp:nvSpPr>
      <dsp:spPr>
        <a:xfrm>
          <a:off x="5952339" y="1022430"/>
          <a:ext cx="630000" cy="630000"/>
        </a:xfrm>
        <a:prstGeom prst="rect">
          <a:avLst/>
        </a:prstGeom>
        <a:blipFill>
          <a:blip xmlns:r="http://schemas.openxmlformats.org/officeDocument/2006/relationships"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E96DB26-9770-4D6D-9455-A20B7E0EBF8C}">
      <dsp:nvSpPr>
        <dsp:cNvPr id="0" name=""/>
        <dsp:cNvSpPr/>
      </dsp:nvSpPr>
      <dsp:spPr>
        <a:xfrm>
          <a:off x="4824378" y="2228430"/>
          <a:ext cx="2885922" cy="7439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1" kern="1200" dirty="0">
              <a:latin typeface="+mj-lt"/>
              <a:ea typeface="+mn-ea"/>
              <a:cs typeface="+mn-cs"/>
            </a:rPr>
            <a:t>Email</a:t>
          </a:r>
          <a:br>
            <a:rPr lang="en-US" sz="1600" kern="1200" dirty="0">
              <a:latin typeface="+mj-lt"/>
              <a:ea typeface="+mn-ea"/>
              <a:cs typeface="+mn-cs"/>
            </a:rPr>
          </a:br>
          <a:r>
            <a:rPr lang="en-US" sz="1600" kern="1200" dirty="0">
              <a:latin typeface="+mj-lt"/>
              <a:ea typeface="+mn-ea"/>
              <a:cs typeface="+mn-cs"/>
            </a:rPr>
            <a:t>ANGELCIA@contoso.com</a:t>
          </a:r>
        </a:p>
      </dsp:txBody>
      <dsp:txXfrm>
        <a:off x="4824378" y="2228430"/>
        <a:ext cx="2885922" cy="743927"/>
      </dsp:txXfrm>
    </dsp:sp>
    <dsp:sp modelId="{AB9CFA30-80BB-4CBE-9CD8-BDB5E9753036}">
      <dsp:nvSpPr>
        <dsp:cNvPr id="0" name=""/>
        <dsp:cNvSpPr/>
      </dsp:nvSpPr>
      <dsp:spPr>
        <a:xfrm>
          <a:off x="8376300" y="788430"/>
          <a:ext cx="1098000" cy="1098000"/>
        </a:xfrm>
        <a:prstGeom prst="ellipse">
          <a:avLst/>
        </a:prstGeom>
        <a:noFill/>
        <a:ln>
          <a:noFill/>
        </a:ln>
        <a:effectLst/>
      </dsp:spPr>
      <dsp:style>
        <a:lnRef idx="0">
          <a:scrgbClr r="0" g="0" b="0"/>
        </a:lnRef>
        <a:fillRef idx="1">
          <a:scrgbClr r="0" g="0" b="0"/>
        </a:fillRef>
        <a:effectRef idx="0">
          <a:scrgbClr r="0" g="0" b="0"/>
        </a:effectRef>
        <a:fontRef idx="minor"/>
      </dsp:style>
    </dsp:sp>
    <dsp:sp modelId="{3B505E4C-CA1F-4180-AD3B-9413D55B103E}">
      <dsp:nvSpPr>
        <dsp:cNvPr id="0" name=""/>
        <dsp:cNvSpPr/>
      </dsp:nvSpPr>
      <dsp:spPr>
        <a:xfrm>
          <a:off x="8610300" y="1022430"/>
          <a:ext cx="630000" cy="630000"/>
        </a:xfrm>
        <a:prstGeom prst="rect">
          <a:avLst/>
        </a:prstGeom>
        <a:blipFill>
          <a:blip xmlns:r="http://schemas.openxmlformats.org/officeDocument/2006/relationships" r:embed="rId7">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DA92A6E-F038-46D1-A456-33051C764A8B}">
      <dsp:nvSpPr>
        <dsp:cNvPr id="0" name=""/>
        <dsp:cNvSpPr/>
      </dsp:nvSpPr>
      <dsp:spPr>
        <a:xfrm>
          <a:off x="8025300" y="2228430"/>
          <a:ext cx="1800000" cy="7439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1" kern="1200" dirty="0">
              <a:latin typeface="+mj-lt"/>
              <a:ea typeface="+mn-ea"/>
              <a:cs typeface="+mn-cs"/>
            </a:rPr>
            <a:t>Phone</a:t>
          </a:r>
          <a:br>
            <a:rPr lang="en-US" sz="1600" kern="1200" dirty="0">
              <a:latin typeface="+mj-lt"/>
              <a:ea typeface="+mn-ea"/>
              <a:cs typeface="+mn-cs"/>
            </a:rPr>
          </a:br>
          <a:r>
            <a:rPr lang="en-US" sz="1600" kern="1200" dirty="0">
              <a:latin typeface="+mj-lt"/>
              <a:ea typeface="+mn-ea"/>
              <a:cs typeface="+mn-cs"/>
            </a:rPr>
            <a:t>231-555-0188</a:t>
          </a:r>
        </a:p>
      </dsp:txBody>
      <dsp:txXfrm>
        <a:off x="8025300" y="2228430"/>
        <a:ext cx="1800000" cy="743927"/>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10">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3D5257-8D4A-C040-9329-10EA49425732}" type="datetimeFigureOut">
              <a:rPr lang="en-US" smtClean="0"/>
              <a:t>5/19/21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21EC81-367D-3D45-8C43-449A40A4ED12}" type="slidenum">
              <a:rPr lang="en-US" smtClean="0"/>
              <a:t>‹#›</a:t>
            </a:fld>
            <a:endParaRPr lang="en-US"/>
          </a:p>
        </p:txBody>
      </p:sp>
    </p:spTree>
    <p:extLst>
      <p:ext uri="{BB962C8B-B14F-4D97-AF65-F5344CB8AC3E}">
        <p14:creationId xmlns:p14="http://schemas.microsoft.com/office/powerpoint/2010/main" val="35174658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000" dirty="0"/>
              <a:t>Borrower needs a short term loan</a:t>
            </a:r>
          </a:p>
          <a:p>
            <a:pPr marL="285750" indent="-285750">
              <a:buFont typeface="Arial" panose="020B0604020202020204" pitchFamily="34" charset="0"/>
              <a:buChar char="•"/>
            </a:pPr>
            <a:r>
              <a:rPr lang="en-US" sz="1000" dirty="0"/>
              <a:t>Borrower can put current </a:t>
            </a:r>
            <a:r>
              <a:rPr lang="en-US" sz="1000" dirty="0" err="1"/>
              <a:t>btc</a:t>
            </a:r>
            <a:r>
              <a:rPr lang="en-US" sz="1000" dirty="0"/>
              <a:t> holdings to work as collateral</a:t>
            </a:r>
          </a:p>
          <a:p>
            <a:pPr marL="285750" indent="-285750">
              <a:buFont typeface="Arial" panose="020B0604020202020204" pitchFamily="34" charset="0"/>
              <a:buChar char="•"/>
            </a:pPr>
            <a:r>
              <a:rPr lang="en-US" sz="1000" dirty="0"/>
              <a:t>LP (single user) holds </a:t>
            </a:r>
            <a:r>
              <a:rPr lang="en-US" sz="1000" dirty="0" err="1"/>
              <a:t>xUSD</a:t>
            </a:r>
            <a:endParaRPr lang="en-US" sz="1000" dirty="0"/>
          </a:p>
          <a:p>
            <a:pPr marL="285750" indent="-285750">
              <a:buFont typeface="Arial" panose="020B0604020202020204" pitchFamily="34" charset="0"/>
              <a:buChar char="•"/>
            </a:pPr>
            <a:endParaRPr lang="en-US" sz="1000" dirty="0"/>
          </a:p>
          <a:p>
            <a:r>
              <a:rPr lang="en-US" sz="1000" dirty="0"/>
              <a:t>Steps:</a:t>
            </a:r>
          </a:p>
          <a:p>
            <a:pPr marL="342900" indent="-342900">
              <a:buFont typeface="+mj-lt"/>
              <a:buAutoNum type="arabicPeriod"/>
            </a:pPr>
            <a:r>
              <a:rPr lang="en-US" sz="1000" dirty="0"/>
              <a:t>Borrower posts desired TLV (total loan value) in </a:t>
            </a:r>
            <a:r>
              <a:rPr lang="en-US" sz="1000" dirty="0" err="1"/>
              <a:t>xUSD</a:t>
            </a:r>
            <a:r>
              <a:rPr lang="en-US" sz="1000" dirty="0"/>
              <a:t>, and selects acceptable terms</a:t>
            </a:r>
          </a:p>
          <a:p>
            <a:pPr marL="342900" indent="-342900">
              <a:buFont typeface="+mj-lt"/>
              <a:buAutoNum type="arabicPeriod"/>
            </a:pPr>
            <a:r>
              <a:rPr lang="en-US" sz="1000" dirty="0"/>
              <a:t>A LP with matching terms signals they are ready to initialize the loan by …</a:t>
            </a:r>
          </a:p>
          <a:p>
            <a:pPr lvl="1"/>
            <a:r>
              <a:rPr lang="en-US" sz="1000" dirty="0"/>
              <a:t>	2A. Locking up </a:t>
            </a:r>
            <a:r>
              <a:rPr lang="en-US" sz="1000" dirty="0" err="1"/>
              <a:t>xUSD</a:t>
            </a:r>
            <a:r>
              <a:rPr lang="en-US" sz="1000" dirty="0"/>
              <a:t> in the SC equal to desired TLV</a:t>
            </a:r>
          </a:p>
          <a:p>
            <a:pPr lvl="1"/>
            <a:r>
              <a:rPr lang="en-US" sz="1000" dirty="0"/>
              <a:t>	2B.  Locking up </a:t>
            </a:r>
            <a:r>
              <a:rPr lang="en-US" sz="1000" dirty="0" err="1"/>
              <a:t>xUSD</a:t>
            </a:r>
            <a:r>
              <a:rPr lang="en-US" sz="1000" dirty="0"/>
              <a:t> in the SC equal to ~4X the TLV </a:t>
            </a:r>
          </a:p>
          <a:p>
            <a:pPr marL="342900" indent="-342900">
              <a:buFont typeface="+mj-lt"/>
              <a:buAutoNum type="arabicPeriod"/>
            </a:pPr>
            <a:r>
              <a:rPr lang="en-US" sz="1000" dirty="0"/>
              <a:t>Borrower sends the </a:t>
            </a:r>
            <a:r>
              <a:rPr lang="en-US" sz="1000" dirty="0" err="1"/>
              <a:t>btc</a:t>
            </a:r>
            <a:r>
              <a:rPr lang="en-US" sz="1000" dirty="0"/>
              <a:t> to the LP address and SC awaits validation</a:t>
            </a:r>
          </a:p>
          <a:p>
            <a:pPr marL="342900" indent="-342900">
              <a:buFont typeface="+mj-lt"/>
              <a:buAutoNum type="arabicPeriod"/>
            </a:pPr>
            <a:r>
              <a:rPr lang="en-US" sz="1000" dirty="0"/>
              <a:t>SC triggers release of the TLV amount of </a:t>
            </a:r>
            <a:r>
              <a:rPr lang="en-US" sz="1000" dirty="0" err="1"/>
              <a:t>xUSD</a:t>
            </a:r>
            <a:r>
              <a:rPr lang="en-US" sz="1000" dirty="0"/>
              <a:t> locked in SC, sends to Buyer’s wallet</a:t>
            </a:r>
          </a:p>
          <a:p>
            <a:pPr marL="342900" indent="-342900">
              <a:buFont typeface="+mj-lt"/>
              <a:buAutoNum type="arabicPeriod"/>
            </a:pPr>
            <a:r>
              <a:rPr lang="en-US" sz="1000" dirty="0"/>
              <a:t>When Borrower repays </a:t>
            </a:r>
            <a:r>
              <a:rPr lang="en-US" sz="1000" dirty="0" err="1"/>
              <a:t>xUSD</a:t>
            </a:r>
            <a:r>
              <a:rPr lang="en-US" sz="1000" dirty="0"/>
              <a:t> to LP on or before agreed upon block, B…</a:t>
            </a:r>
          </a:p>
          <a:p>
            <a:pPr lvl="1"/>
            <a:r>
              <a:rPr lang="en-US" sz="1000" dirty="0"/>
              <a:t>	5A. IF LP returns </a:t>
            </a:r>
            <a:r>
              <a:rPr lang="en-US" sz="1000" dirty="0" err="1"/>
              <a:t>btc</a:t>
            </a:r>
            <a:r>
              <a:rPr lang="en-US" sz="1000" dirty="0"/>
              <a:t> to Borrower </a:t>
            </a:r>
            <a:r>
              <a:rPr lang="en-US" sz="1000" dirty="0">
                <a:sym typeface="Wingdings" pitchFamily="2" charset="2"/>
              </a:rPr>
              <a:t> SC triggered to release all remaining </a:t>
            </a:r>
            <a:r>
              <a:rPr lang="en-US" sz="1000" dirty="0" err="1">
                <a:sym typeface="Wingdings" pitchFamily="2" charset="2"/>
              </a:rPr>
              <a:t>xUSD</a:t>
            </a:r>
            <a:r>
              <a:rPr lang="en-US" sz="1000" dirty="0">
                <a:sym typeface="Wingdings" pitchFamily="2" charset="2"/>
              </a:rPr>
              <a:t> to LP</a:t>
            </a:r>
            <a:endParaRPr lang="en-US" sz="1000" dirty="0"/>
          </a:p>
          <a:p>
            <a:pPr lvl="1"/>
            <a:r>
              <a:rPr lang="en-US" sz="1000" dirty="0"/>
              <a:t>	5B.  IF LP keeps  </a:t>
            </a:r>
            <a:r>
              <a:rPr lang="en-US" sz="1000" dirty="0" err="1"/>
              <a:t>btc</a:t>
            </a:r>
            <a:r>
              <a:rPr lang="en-US" sz="1000" dirty="0"/>
              <a:t>……………... </a:t>
            </a:r>
            <a:r>
              <a:rPr lang="en-US" sz="1000" dirty="0">
                <a:sym typeface="Wingdings" pitchFamily="2" charset="2"/>
              </a:rPr>
              <a:t> SC triggered to release all remaining </a:t>
            </a:r>
            <a:r>
              <a:rPr lang="en-US" sz="1000" dirty="0" err="1">
                <a:sym typeface="Wingdings" pitchFamily="2" charset="2"/>
              </a:rPr>
              <a:t>xUSD</a:t>
            </a:r>
            <a:r>
              <a:rPr lang="en-US" sz="1000" dirty="0">
                <a:sym typeface="Wingdings" pitchFamily="2" charset="2"/>
              </a:rPr>
              <a:t> to Borrower</a:t>
            </a:r>
          </a:p>
          <a:p>
            <a:pPr lvl="1"/>
            <a:r>
              <a:rPr lang="en-US" sz="1000" dirty="0">
                <a:sym typeface="Wingdings" pitchFamily="2" charset="2"/>
              </a:rPr>
              <a:t>	(Timing a function of B + agreed upon BTC return timeline after repayment)</a:t>
            </a:r>
            <a:endParaRPr lang="en-US" sz="1000" dirty="0"/>
          </a:p>
          <a:p>
            <a:pPr marL="342900" indent="-342900">
              <a:buFont typeface="+mj-lt"/>
              <a:buAutoNum type="arabicPeriod"/>
            </a:pPr>
            <a:endParaRPr lang="en-US" sz="1000" dirty="0"/>
          </a:p>
          <a:p>
            <a:pPr marL="342900" indent="-342900">
              <a:buFont typeface="+mj-lt"/>
              <a:buAutoNum type="arabicPeriod"/>
            </a:pPr>
            <a:r>
              <a:rPr lang="en-US" sz="1000" dirty="0"/>
              <a:t>When Borrower fails to repay </a:t>
            </a:r>
            <a:r>
              <a:rPr lang="en-US" sz="1000" dirty="0" err="1"/>
              <a:t>xUSD</a:t>
            </a:r>
            <a:r>
              <a:rPr lang="en-US" sz="1000" dirty="0"/>
              <a:t> to the LP by agreed upon block, B... The SC is triggered to release all remaining </a:t>
            </a:r>
            <a:r>
              <a:rPr lang="en-US" sz="1000" dirty="0" err="1"/>
              <a:t>xUSD</a:t>
            </a:r>
            <a:r>
              <a:rPr lang="en-US" sz="1000" dirty="0"/>
              <a:t> in the SC to the LP and the LP has no incentive to return the </a:t>
            </a:r>
            <a:r>
              <a:rPr lang="en-US" sz="1000" dirty="0" err="1"/>
              <a:t>btc</a:t>
            </a:r>
            <a:r>
              <a:rPr lang="en-US" sz="1000" dirty="0"/>
              <a:t> sent by Borrower</a:t>
            </a:r>
          </a:p>
          <a:p>
            <a:endParaRPr lang="en-US" dirty="0"/>
          </a:p>
        </p:txBody>
      </p:sp>
      <p:sp>
        <p:nvSpPr>
          <p:cNvPr id="4" name="Slide Number Placeholder 3"/>
          <p:cNvSpPr>
            <a:spLocks noGrp="1"/>
          </p:cNvSpPr>
          <p:nvPr>
            <p:ph type="sldNum" sz="quarter" idx="5"/>
          </p:nvPr>
        </p:nvSpPr>
        <p:spPr/>
        <p:txBody>
          <a:bodyPr/>
          <a:lstStyle/>
          <a:p>
            <a:fld id="{D321EC81-367D-3D45-8C43-449A40A4ED12}" type="slidenum">
              <a:rPr lang="en-US" smtClean="0"/>
              <a:t>15</a:t>
            </a:fld>
            <a:endParaRPr lang="en-US"/>
          </a:p>
        </p:txBody>
      </p:sp>
    </p:spTree>
    <p:extLst>
      <p:ext uri="{BB962C8B-B14F-4D97-AF65-F5344CB8AC3E}">
        <p14:creationId xmlns:p14="http://schemas.microsoft.com/office/powerpoint/2010/main" val="2655645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000" dirty="0"/>
              <a:t>Borrower needs a short term loan</a:t>
            </a:r>
          </a:p>
          <a:p>
            <a:pPr marL="285750" indent="-285750">
              <a:buFont typeface="Arial" panose="020B0604020202020204" pitchFamily="34" charset="0"/>
              <a:buChar char="•"/>
            </a:pPr>
            <a:r>
              <a:rPr lang="en-US" sz="1000" dirty="0"/>
              <a:t>Borrower can put current </a:t>
            </a:r>
            <a:r>
              <a:rPr lang="en-US" sz="1000" dirty="0" err="1"/>
              <a:t>btc</a:t>
            </a:r>
            <a:r>
              <a:rPr lang="en-US" sz="1000" dirty="0"/>
              <a:t> holdings to work as collateral</a:t>
            </a:r>
          </a:p>
          <a:p>
            <a:pPr marL="285750" indent="-285750">
              <a:buFont typeface="Arial" panose="020B0604020202020204" pitchFamily="34" charset="0"/>
              <a:buChar char="•"/>
            </a:pPr>
            <a:r>
              <a:rPr lang="en-US" sz="1000" dirty="0"/>
              <a:t>LP (single user) holds </a:t>
            </a:r>
            <a:r>
              <a:rPr lang="en-US" sz="1000" dirty="0" err="1"/>
              <a:t>xUSD</a:t>
            </a:r>
            <a:endParaRPr lang="en-US" sz="1000" dirty="0"/>
          </a:p>
          <a:p>
            <a:pPr marL="285750" indent="-285750">
              <a:buFont typeface="Arial" panose="020B0604020202020204" pitchFamily="34" charset="0"/>
              <a:buChar char="•"/>
            </a:pPr>
            <a:endParaRPr lang="en-US" sz="1000" dirty="0"/>
          </a:p>
          <a:p>
            <a:r>
              <a:rPr lang="en-US" sz="1000" dirty="0"/>
              <a:t>Steps:</a:t>
            </a:r>
          </a:p>
          <a:p>
            <a:pPr marL="342900" indent="-342900">
              <a:buFont typeface="+mj-lt"/>
              <a:buAutoNum type="arabicPeriod"/>
            </a:pPr>
            <a:r>
              <a:rPr lang="en-US" sz="1000" dirty="0"/>
              <a:t>Borrower posts desired TLV (total loan value) in </a:t>
            </a:r>
            <a:r>
              <a:rPr lang="en-US" sz="1000" dirty="0" err="1"/>
              <a:t>xUSD</a:t>
            </a:r>
            <a:r>
              <a:rPr lang="en-US" sz="1000" dirty="0"/>
              <a:t>, and selects acceptable terms</a:t>
            </a:r>
          </a:p>
          <a:p>
            <a:pPr marL="342900" indent="-342900">
              <a:buFont typeface="+mj-lt"/>
              <a:buAutoNum type="arabicPeriod"/>
            </a:pPr>
            <a:r>
              <a:rPr lang="en-US" sz="1000" dirty="0"/>
              <a:t>A LP with matching terms signals they are ready to initialize the loan by …</a:t>
            </a:r>
          </a:p>
          <a:p>
            <a:pPr lvl="1"/>
            <a:r>
              <a:rPr lang="en-US" sz="1000" dirty="0"/>
              <a:t>	2A. Locking up </a:t>
            </a:r>
            <a:r>
              <a:rPr lang="en-US" sz="1000" dirty="0" err="1"/>
              <a:t>xUSD</a:t>
            </a:r>
            <a:r>
              <a:rPr lang="en-US" sz="1000" dirty="0"/>
              <a:t> in the SC equal to desired TLV</a:t>
            </a:r>
          </a:p>
          <a:p>
            <a:pPr lvl="1"/>
            <a:r>
              <a:rPr lang="en-US" sz="1000" dirty="0"/>
              <a:t>	2B.  Locking up </a:t>
            </a:r>
            <a:r>
              <a:rPr lang="en-US" sz="1000" dirty="0" err="1"/>
              <a:t>xUSD</a:t>
            </a:r>
            <a:r>
              <a:rPr lang="en-US" sz="1000" dirty="0"/>
              <a:t> in the SC equal to ~4X the TLV </a:t>
            </a:r>
          </a:p>
          <a:p>
            <a:pPr marL="342900" indent="-342900">
              <a:buFont typeface="+mj-lt"/>
              <a:buAutoNum type="arabicPeriod"/>
            </a:pPr>
            <a:r>
              <a:rPr lang="en-US" sz="1000" dirty="0"/>
              <a:t>Borrower sends the </a:t>
            </a:r>
            <a:r>
              <a:rPr lang="en-US" sz="1000" dirty="0" err="1"/>
              <a:t>btc</a:t>
            </a:r>
            <a:r>
              <a:rPr lang="en-US" sz="1000" dirty="0"/>
              <a:t> to the LP address and SC awaits validation</a:t>
            </a:r>
          </a:p>
          <a:p>
            <a:pPr marL="342900" indent="-342900">
              <a:buFont typeface="+mj-lt"/>
              <a:buAutoNum type="arabicPeriod"/>
            </a:pPr>
            <a:r>
              <a:rPr lang="en-US" sz="1000" dirty="0"/>
              <a:t>SC triggers release of the TLV amount of </a:t>
            </a:r>
            <a:r>
              <a:rPr lang="en-US" sz="1000" dirty="0" err="1"/>
              <a:t>xUSD</a:t>
            </a:r>
            <a:r>
              <a:rPr lang="en-US" sz="1000" dirty="0"/>
              <a:t> locked in SC, sends to Buyer’s wallet</a:t>
            </a:r>
          </a:p>
          <a:p>
            <a:pPr marL="342900" indent="-342900">
              <a:buFont typeface="+mj-lt"/>
              <a:buAutoNum type="arabicPeriod"/>
            </a:pPr>
            <a:r>
              <a:rPr lang="en-US" sz="1000" dirty="0"/>
              <a:t>When Borrower repays </a:t>
            </a:r>
            <a:r>
              <a:rPr lang="en-US" sz="1000" dirty="0" err="1"/>
              <a:t>xUSD</a:t>
            </a:r>
            <a:r>
              <a:rPr lang="en-US" sz="1000" dirty="0"/>
              <a:t> to LP on or before agreed upon block, B…</a:t>
            </a:r>
          </a:p>
          <a:p>
            <a:pPr lvl="1"/>
            <a:r>
              <a:rPr lang="en-US" sz="1000" dirty="0"/>
              <a:t>	5A. IF LP returns </a:t>
            </a:r>
            <a:r>
              <a:rPr lang="en-US" sz="1000" dirty="0" err="1"/>
              <a:t>btc</a:t>
            </a:r>
            <a:r>
              <a:rPr lang="en-US" sz="1000" dirty="0"/>
              <a:t> to Borrower </a:t>
            </a:r>
            <a:r>
              <a:rPr lang="en-US" sz="1000" dirty="0">
                <a:sym typeface="Wingdings" pitchFamily="2" charset="2"/>
              </a:rPr>
              <a:t> SC triggered to release all remaining </a:t>
            </a:r>
            <a:r>
              <a:rPr lang="en-US" sz="1000" dirty="0" err="1">
                <a:sym typeface="Wingdings" pitchFamily="2" charset="2"/>
              </a:rPr>
              <a:t>xUSD</a:t>
            </a:r>
            <a:r>
              <a:rPr lang="en-US" sz="1000" dirty="0">
                <a:sym typeface="Wingdings" pitchFamily="2" charset="2"/>
              </a:rPr>
              <a:t> to LP</a:t>
            </a:r>
            <a:endParaRPr lang="en-US" sz="1000" dirty="0"/>
          </a:p>
          <a:p>
            <a:pPr lvl="1"/>
            <a:r>
              <a:rPr lang="en-US" sz="1000" dirty="0"/>
              <a:t>	5B.  IF LP keeps  </a:t>
            </a:r>
            <a:r>
              <a:rPr lang="en-US" sz="1000" dirty="0" err="1"/>
              <a:t>btc</a:t>
            </a:r>
            <a:r>
              <a:rPr lang="en-US" sz="1000" dirty="0"/>
              <a:t>……………... </a:t>
            </a:r>
            <a:r>
              <a:rPr lang="en-US" sz="1000" dirty="0">
                <a:sym typeface="Wingdings" pitchFamily="2" charset="2"/>
              </a:rPr>
              <a:t> SC triggered to release all remaining </a:t>
            </a:r>
            <a:r>
              <a:rPr lang="en-US" sz="1000" dirty="0" err="1">
                <a:sym typeface="Wingdings" pitchFamily="2" charset="2"/>
              </a:rPr>
              <a:t>xUSD</a:t>
            </a:r>
            <a:r>
              <a:rPr lang="en-US" sz="1000" dirty="0">
                <a:sym typeface="Wingdings" pitchFamily="2" charset="2"/>
              </a:rPr>
              <a:t> to Borrower</a:t>
            </a:r>
          </a:p>
          <a:p>
            <a:pPr lvl="1"/>
            <a:r>
              <a:rPr lang="en-US" sz="1000" dirty="0">
                <a:sym typeface="Wingdings" pitchFamily="2" charset="2"/>
              </a:rPr>
              <a:t>	(Timing a function of B + agreed upon BTC return timeline after repayment)</a:t>
            </a:r>
            <a:endParaRPr lang="en-US" sz="1000" dirty="0"/>
          </a:p>
          <a:p>
            <a:pPr marL="342900" indent="-342900">
              <a:buFont typeface="+mj-lt"/>
              <a:buAutoNum type="arabicPeriod"/>
            </a:pPr>
            <a:endParaRPr lang="en-US" sz="1000" dirty="0"/>
          </a:p>
          <a:p>
            <a:pPr marL="342900" indent="-342900">
              <a:buFont typeface="+mj-lt"/>
              <a:buAutoNum type="arabicPeriod"/>
            </a:pPr>
            <a:r>
              <a:rPr lang="en-US" sz="1000" dirty="0"/>
              <a:t>When Borrower fails to repay </a:t>
            </a:r>
            <a:r>
              <a:rPr lang="en-US" sz="1000" dirty="0" err="1"/>
              <a:t>xUSD</a:t>
            </a:r>
            <a:r>
              <a:rPr lang="en-US" sz="1000" dirty="0"/>
              <a:t> to the LP by agreed upon block, B... The SC is triggered to release all remaining </a:t>
            </a:r>
            <a:r>
              <a:rPr lang="en-US" sz="1000" dirty="0" err="1"/>
              <a:t>xUSD</a:t>
            </a:r>
            <a:r>
              <a:rPr lang="en-US" sz="1000" dirty="0"/>
              <a:t> in the SC to the LP and the LP has no incentive to return the </a:t>
            </a:r>
            <a:r>
              <a:rPr lang="en-US" sz="1000" dirty="0" err="1"/>
              <a:t>btc</a:t>
            </a:r>
            <a:r>
              <a:rPr lang="en-US" sz="1000" dirty="0"/>
              <a:t> sent by Borrower</a:t>
            </a:r>
          </a:p>
          <a:p>
            <a:endParaRPr lang="en-US" dirty="0"/>
          </a:p>
        </p:txBody>
      </p:sp>
      <p:sp>
        <p:nvSpPr>
          <p:cNvPr id="4" name="Slide Number Placeholder 3"/>
          <p:cNvSpPr>
            <a:spLocks noGrp="1"/>
          </p:cNvSpPr>
          <p:nvPr>
            <p:ph type="sldNum" sz="quarter" idx="5"/>
          </p:nvPr>
        </p:nvSpPr>
        <p:spPr/>
        <p:txBody>
          <a:bodyPr/>
          <a:lstStyle/>
          <a:p>
            <a:fld id="{D321EC81-367D-3D45-8C43-449A40A4ED12}" type="slidenum">
              <a:rPr lang="en-US" smtClean="0"/>
              <a:t>16</a:t>
            </a:fld>
            <a:endParaRPr lang="en-US"/>
          </a:p>
        </p:txBody>
      </p:sp>
    </p:spTree>
    <p:extLst>
      <p:ext uri="{BB962C8B-B14F-4D97-AF65-F5344CB8AC3E}">
        <p14:creationId xmlns:p14="http://schemas.microsoft.com/office/powerpoint/2010/main" val="41760283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9512BDE-EEA0-404B-8D45-8AA93D61DABC}"/>
              </a:ext>
            </a:extLst>
          </p:cNvPr>
          <p:cNvSpPr/>
          <p:nvPr userDrawn="1"/>
        </p:nvSpPr>
        <p:spPr>
          <a:xfrm flipH="1">
            <a:off x="-1" y="4450188"/>
            <a:ext cx="12192000" cy="2407811"/>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1" name="Rectangle">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noProof="0" smtClean="0"/>
              <a:t>5/19/21</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723584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Agenda">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5/19/21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AA314B25-B4AF-394E-BBDA-7E6BAD315F39}"/>
              </a:ext>
            </a:extLst>
          </p:cNvPr>
          <p:cNvSpPr/>
          <p:nvPr userDrawn="1"/>
        </p:nvSpPr>
        <p:spPr>
          <a:xfrm>
            <a:off x="3351057" y="0"/>
            <a:ext cx="8840943"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37575EF-0D14-6140-A91B-260C9C9DFE4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Title Placeholder 1">
            <a:extLst>
              <a:ext uri="{FF2B5EF4-FFF2-40B4-BE49-F238E27FC236}">
                <a16:creationId xmlns:a16="http://schemas.microsoft.com/office/drawing/2014/main" id="{82544261-8049-494B-A93D-BDFF1BB84722}"/>
              </a:ext>
            </a:extLst>
          </p:cNvPr>
          <p:cNvSpPr>
            <a:spLocks noGrp="1"/>
          </p:cNvSpPr>
          <p:nvPr>
            <p:ph type="title" hasCustomPrompt="1"/>
          </p:nvPr>
        </p:nvSpPr>
        <p:spPr>
          <a:xfrm>
            <a:off x="635000" y="3135207"/>
            <a:ext cx="4886854" cy="587584"/>
          </a:xfrm>
          <a:prstGeom prst="rect">
            <a:avLst/>
          </a:prstGeom>
        </p:spPr>
        <p:txBody>
          <a:bodyPr vert="horz" lIns="91440" tIns="45720" rIns="91440" bIns="45720" rtlCol="0" anchor="ctr">
            <a:normAutofit/>
          </a:bodyPr>
          <a:lstStyle>
            <a:lvl1pPr algn="ct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9214786D-83EE-814C-A5E4-D0EC7D29D0C4}"/>
              </a:ext>
            </a:extLst>
          </p:cNvPr>
          <p:cNvSpPr>
            <a:spLocks noGrp="1"/>
          </p:cNvSpPr>
          <p:nvPr>
            <p:ph sz="half" idx="2"/>
          </p:nvPr>
        </p:nvSpPr>
        <p:spPr>
          <a:xfrm>
            <a:off x="5575829" y="633875"/>
            <a:ext cx="5981171" cy="5590250"/>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solidFill>
                  <a:schemeClr val="tx1"/>
                </a:solidFill>
              </a:defRPr>
            </a:lvl2pPr>
            <a:lvl3pPr marL="612648" indent="-228600">
              <a:buClr>
                <a:schemeClr val="tx1"/>
              </a:buClr>
              <a:buFont typeface="+mj-lt"/>
              <a:buAutoNum type="arabicPeriod"/>
              <a:defRPr sz="1100">
                <a:solidFill>
                  <a:schemeClr val="tx1"/>
                </a:solidFill>
              </a:defRPr>
            </a:lvl3pPr>
            <a:lvl4pPr marL="795528" indent="-228600">
              <a:buClr>
                <a:schemeClr val="tx1"/>
              </a:buClr>
              <a:buFont typeface="+mj-lt"/>
              <a:buAutoNum type="arabicPeriod"/>
              <a:defRPr sz="1100">
                <a:solidFill>
                  <a:schemeClr val="tx1"/>
                </a:solidFill>
              </a:defRPr>
            </a:lvl4pPr>
            <a:lvl5pPr marL="978408" indent="-228600">
              <a:buClr>
                <a:schemeClr val="tx1"/>
              </a:buClr>
              <a:buFont typeface="+mj-lt"/>
              <a:buAutoNum type="arabicPeriod"/>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079185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wo 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5/19/21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2E148DD3-DD87-154B-80B4-2421965D3C83}"/>
              </a:ext>
            </a:extLst>
          </p:cNvPr>
          <p:cNvSpPr/>
          <p:nvPr userDrawn="1"/>
        </p:nvSpPr>
        <p:spPr>
          <a:xfrm>
            <a:off x="1" y="17145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42E4732-0E8F-7B46-BD08-0F2EE0DA8786}"/>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7" name="Title Placeholder 1">
            <a:extLst>
              <a:ext uri="{FF2B5EF4-FFF2-40B4-BE49-F238E27FC236}">
                <a16:creationId xmlns:a16="http://schemas.microsoft.com/office/drawing/2014/main" id="{6E73F81A-7260-5C4F-A7FF-CA2CC731BC33}"/>
              </a:ext>
            </a:extLst>
          </p:cNvPr>
          <p:cNvSpPr>
            <a:spLocks noGrp="1"/>
          </p:cNvSpPr>
          <p:nvPr>
            <p:ph type="title" hasCustomPrompt="1"/>
          </p:nvPr>
        </p:nvSpPr>
        <p:spPr>
          <a:xfrm>
            <a:off x="5443870" y="942871"/>
            <a:ext cx="5711810" cy="587584"/>
          </a:xfrm>
          <a:prstGeom prst="rect">
            <a:avLst/>
          </a:prstGeom>
        </p:spPr>
        <p:txBody>
          <a:bodyPr vert="horz" lIns="91440" tIns="45720" rIns="91440" bIns="45720" rtlCol="0" anchor="ctr">
            <a:normAutofit/>
          </a:bodyPr>
          <a:lstStyle/>
          <a:p>
            <a:r>
              <a:rPr lang="en-US" noProof="0"/>
              <a:t>CLICK TO EDIT MASTER TITLE STYLE</a:t>
            </a:r>
          </a:p>
        </p:txBody>
      </p:sp>
      <p:sp>
        <p:nvSpPr>
          <p:cNvPr id="9" name="Content Placeholder 3">
            <a:extLst>
              <a:ext uri="{FF2B5EF4-FFF2-40B4-BE49-F238E27FC236}">
                <a16:creationId xmlns:a16="http://schemas.microsoft.com/office/drawing/2014/main" id="{4CD13CD4-3E4F-2E41-ACF4-2446257D236F}"/>
              </a:ext>
            </a:extLst>
          </p:cNvPr>
          <p:cNvSpPr>
            <a:spLocks noGrp="1"/>
          </p:cNvSpPr>
          <p:nvPr>
            <p:ph sz="half" idx="2"/>
          </p:nvPr>
        </p:nvSpPr>
        <p:spPr>
          <a:xfrm>
            <a:off x="5443870" y="1973589"/>
            <a:ext cx="5711810" cy="3941540"/>
          </a:xfrm>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Content Placeholder 3">
            <a:extLst>
              <a:ext uri="{FF2B5EF4-FFF2-40B4-BE49-F238E27FC236}">
                <a16:creationId xmlns:a16="http://schemas.microsoft.com/office/drawing/2014/main" id="{D8E69886-8907-DB47-87C2-0621AF156D9F}"/>
              </a:ext>
            </a:extLst>
          </p:cNvPr>
          <p:cNvSpPr>
            <a:spLocks noGrp="1"/>
          </p:cNvSpPr>
          <p:nvPr>
            <p:ph sz="half" idx="14"/>
          </p:nvPr>
        </p:nvSpPr>
        <p:spPr>
          <a:xfrm>
            <a:off x="605170" y="621039"/>
            <a:ext cx="4589130" cy="5603086"/>
          </a:xfrm>
          <a:solidFill>
            <a:srgbClr val="EDEFF7"/>
          </a:solidFill>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6263102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9C88DF2D-0421-A94C-82C1-867E1E5E4907}"/>
              </a:ext>
            </a:extLst>
          </p:cNvPr>
          <p:cNvSpPr/>
          <p:nvPr userDrawn="1"/>
        </p:nvSpPr>
        <p:spPr>
          <a:xfrm>
            <a:off x="10993582" y="0"/>
            <a:ext cx="1198418"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334D05A3-7A20-9447-8D39-F2980D85413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8" name="Rectangle 7">
            <a:extLst>
              <a:ext uri="{FF2B5EF4-FFF2-40B4-BE49-F238E27FC236}">
                <a16:creationId xmlns:a16="http://schemas.microsoft.com/office/drawing/2014/main" id="{DA134939-39C0-4522-A125-A13DFDA66490}"/>
              </a:ext>
            </a:extLst>
          </p:cNvPr>
          <p:cNvSpPr/>
          <p:nvPr/>
        </p:nvSpPr>
        <p:spPr>
          <a:xfrm>
            <a:off x="634999" y="3927894"/>
            <a:ext cx="10922000" cy="2326856"/>
          </a:xfrm>
          <a:prstGeom prst="rect">
            <a:avLst/>
          </a:prstGeom>
          <a:solidFill>
            <a:srgbClr val="F6F9F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35001" y="603250"/>
            <a:ext cx="10921998" cy="3294019"/>
          </a:xfrm>
          <a:solidFill>
            <a:schemeClr val="bg1"/>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 name="Title 1"/>
          <p:cNvSpPr>
            <a:spLocks noGrp="1"/>
          </p:cNvSpPr>
          <p:nvPr>
            <p:ph type="title"/>
          </p:nvPr>
        </p:nvSpPr>
        <p:spPr>
          <a:xfrm>
            <a:off x="1097279" y="4298078"/>
            <a:ext cx="10113645" cy="743682"/>
          </a:xfrm>
          <a:prstGeom prst="rect">
            <a:avLst/>
          </a:prstGeom>
        </p:spPr>
        <p:txBody>
          <a:bodyPr tIns="0" bIns="0" anchor="b">
            <a:noAutofit/>
          </a:bodyPr>
          <a:lstStyle>
            <a:lvl1pPr>
              <a:defRPr sz="3600" b="0">
                <a:solidFill>
                  <a:schemeClr val="tx1"/>
                </a:solidFill>
              </a:defRPr>
            </a:lvl1pPr>
          </a:lstStyle>
          <a:p>
            <a:r>
              <a:rPr lang="en-US" noProof="0"/>
              <a:t>Click to edit Master title style</a:t>
            </a:r>
          </a:p>
        </p:txBody>
      </p:sp>
      <p:sp>
        <p:nvSpPr>
          <p:cNvPr id="4" name="Text Placeholder 3"/>
          <p:cNvSpPr>
            <a:spLocks noGrp="1"/>
          </p:cNvSpPr>
          <p:nvPr>
            <p:ph type="body" sz="half" idx="2"/>
          </p:nvPr>
        </p:nvSpPr>
        <p:spPr>
          <a:xfrm>
            <a:off x="1097279" y="5213716"/>
            <a:ext cx="10113264" cy="609600"/>
          </a:xfrm>
        </p:spPr>
        <p:txBody>
          <a:bodyPr lIns="91440" tIns="0" rIns="91440" bIns="0">
            <a:normAutofit/>
          </a:bodyPr>
          <a:lstStyle>
            <a:lvl1pPr marL="0" indent="0">
              <a:spcBef>
                <a:spcPts val="0"/>
              </a:spcBef>
              <a:spcAft>
                <a:spcPts val="600"/>
              </a:spcAft>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noProof="0" smtClean="0"/>
              <a:t>5/19/21</a:t>
            </a:fld>
            <a:endParaRPr lang="en-US" noProof="0"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noProof="0" dirty="0"/>
          </a:p>
        </p:txBody>
      </p:sp>
      <p:sp>
        <p:nvSpPr>
          <p:cNvPr id="7" name="Slide Number Placeholder 6"/>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4046387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Section Header">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9512BDE-EEA0-404B-8D45-8AA93D61DABC}"/>
              </a:ext>
            </a:extLst>
          </p:cNvPr>
          <p:cNvSpPr/>
          <p:nvPr userDrawn="1"/>
        </p:nvSpPr>
        <p:spPr>
          <a:xfrm flipH="1">
            <a:off x="4217870" y="0"/>
            <a:ext cx="3599236" cy="6857999"/>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1" name="Rectangle">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noProof="0" smtClean="0"/>
              <a:t>5/19/21</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397075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202A34A5-A029-A246-82C6-D288185EB396}"/>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3" name="Rectangle">
            <a:extLst>
              <a:ext uri="{FF2B5EF4-FFF2-40B4-BE49-F238E27FC236}">
                <a16:creationId xmlns:a16="http://schemas.microsoft.com/office/drawing/2014/main" id="{2773E1D8-C87F-EE46-8284-575DCA498E8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noProof="0" smtClean="0"/>
              <a:t>5/19/21</a:t>
            </a:fld>
            <a:endParaRPr lang="en-US" noProof="0"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noProof="0"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1" name="Title Placeholder 1">
            <a:extLst>
              <a:ext uri="{FF2B5EF4-FFF2-40B4-BE49-F238E27FC236}">
                <a16:creationId xmlns:a16="http://schemas.microsoft.com/office/drawing/2014/main" id="{C429A40D-770E-C144-A5B5-6A4442C09C24}"/>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3432407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bg1"/>
        </a:solidFill>
        <a:effectLst/>
      </p:bgPr>
    </p:bg>
    <p:spTree>
      <p:nvGrpSpPr>
        <p:cNvPr id="1" name=""/>
        <p:cNvGrpSpPr/>
        <p:nvPr/>
      </p:nvGrpSpPr>
      <p:grpSpPr>
        <a:xfrm>
          <a:off x="0" y="0"/>
          <a:ext cx="0" cy="0"/>
          <a:chOff x="0" y="0"/>
          <a:chExt cx="0" cy="0"/>
        </a:xfrm>
      </p:grpSpPr>
      <p:sp>
        <p:nvSpPr>
          <p:cNvPr id="15" name="Rectangle">
            <a:extLst>
              <a:ext uri="{FF2B5EF4-FFF2-40B4-BE49-F238E27FC236}">
                <a16:creationId xmlns:a16="http://schemas.microsoft.com/office/drawing/2014/main" id="{64248D99-2B30-464D-B9B7-4E5C3A1F3FB2}"/>
              </a:ext>
            </a:extLst>
          </p:cNvPr>
          <p:cNvSpPr/>
          <p:nvPr userDrawn="1"/>
        </p:nvSpPr>
        <p:spPr>
          <a:xfrm flipH="1">
            <a:off x="0" y="0"/>
            <a:ext cx="6096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6" name="Rectangle">
            <a:extLst>
              <a:ext uri="{FF2B5EF4-FFF2-40B4-BE49-F238E27FC236}">
                <a16:creationId xmlns:a16="http://schemas.microsoft.com/office/drawing/2014/main" id="{3FAFF55B-FDE6-394B-A39B-22627D8FB6E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1097280" y="2958274"/>
            <a:ext cx="4639736" cy="2910821"/>
          </a:xfrm>
        </p:spPr>
        <p:txBody>
          <a:bodyPr>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515944" y="2958273"/>
            <a:ext cx="4639736" cy="2910821"/>
          </a:xfrm>
        </p:spPr>
        <p:txBody>
          <a:bodyPr>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noProof="0" smtClean="0"/>
              <a:t>5/19/21</a:t>
            </a:fld>
            <a:endParaRPr lang="en-US" noProof="0"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noProof="0"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7" name="Title Placeholder 1">
            <a:extLst>
              <a:ext uri="{FF2B5EF4-FFF2-40B4-BE49-F238E27FC236}">
                <a16:creationId xmlns:a16="http://schemas.microsoft.com/office/drawing/2014/main" id="{99E345E4-E77C-484E-9FBB-E4EC71F08545}"/>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2423224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83ACCAC0-2C8A-CE43-8C55-22BB53C73920}"/>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noProof="0" smtClean="0"/>
              <a:t>5/19/21</a:t>
            </a:fld>
            <a:endParaRPr lang="en-US" noProof="0"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noProof="0"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4" name="Title Placeholder 1">
            <a:extLst>
              <a:ext uri="{FF2B5EF4-FFF2-40B4-BE49-F238E27FC236}">
                <a16:creationId xmlns:a16="http://schemas.microsoft.com/office/drawing/2014/main" id="{D4076461-FF7A-8843-B7F9-D041F3FB22FC}"/>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3020399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am ">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35FB147F-5DC4-B24C-B8CB-D3DA74290381}"/>
              </a:ext>
            </a:extLst>
          </p:cNvPr>
          <p:cNvSpPr/>
          <p:nvPr userDrawn="1"/>
        </p:nvSpPr>
        <p:spPr>
          <a:xfrm>
            <a:off x="1" y="34290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noProof="0" smtClean="0"/>
              <a:t>5/19/21</a:t>
            </a:fld>
            <a:endParaRPr lang="en-US" noProof="0"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noProof="0"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9" name="Picture Placeholder 3">
            <a:extLst>
              <a:ext uri="{FF2B5EF4-FFF2-40B4-BE49-F238E27FC236}">
                <a16:creationId xmlns:a16="http://schemas.microsoft.com/office/drawing/2014/main" id="{B9308E97-4F89-394E-856A-5B4EFCB2E73D}"/>
              </a:ext>
            </a:extLst>
          </p:cNvPr>
          <p:cNvSpPr>
            <a:spLocks noGrp="1"/>
          </p:cNvSpPr>
          <p:nvPr>
            <p:ph type="pic" sz="quarter" idx="13"/>
          </p:nvPr>
        </p:nvSpPr>
        <p:spPr>
          <a:xfrm>
            <a:off x="1097279"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0" name="Picture Placeholder 3">
            <a:extLst>
              <a:ext uri="{FF2B5EF4-FFF2-40B4-BE49-F238E27FC236}">
                <a16:creationId xmlns:a16="http://schemas.microsoft.com/office/drawing/2014/main" id="{A50BECA0-8817-964B-AEDB-A45669684C37}"/>
              </a:ext>
            </a:extLst>
          </p:cNvPr>
          <p:cNvSpPr>
            <a:spLocks noGrp="1"/>
          </p:cNvSpPr>
          <p:nvPr>
            <p:ph type="pic" sz="quarter" idx="14"/>
          </p:nvPr>
        </p:nvSpPr>
        <p:spPr>
          <a:xfrm>
            <a:off x="4659186"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1" name="Picture Placeholder 3">
            <a:extLst>
              <a:ext uri="{FF2B5EF4-FFF2-40B4-BE49-F238E27FC236}">
                <a16:creationId xmlns:a16="http://schemas.microsoft.com/office/drawing/2014/main" id="{EF399F4D-B67A-4C4B-BCF3-36FE110603F1}"/>
              </a:ext>
            </a:extLst>
          </p:cNvPr>
          <p:cNvSpPr>
            <a:spLocks noGrp="1"/>
          </p:cNvSpPr>
          <p:nvPr>
            <p:ph type="pic" sz="quarter" idx="15"/>
          </p:nvPr>
        </p:nvSpPr>
        <p:spPr>
          <a:xfrm>
            <a:off x="8221093"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2" name="Text Placeholder 3">
            <a:extLst>
              <a:ext uri="{FF2B5EF4-FFF2-40B4-BE49-F238E27FC236}">
                <a16:creationId xmlns:a16="http://schemas.microsoft.com/office/drawing/2014/main" id="{08305C84-E25F-EC49-8F2B-4C0181FD3ABF}"/>
              </a:ext>
            </a:extLst>
          </p:cNvPr>
          <p:cNvSpPr>
            <a:spLocks noGrp="1"/>
          </p:cNvSpPr>
          <p:nvPr>
            <p:ph type="body" sz="half" idx="2" hasCustomPrompt="1"/>
          </p:nvPr>
        </p:nvSpPr>
        <p:spPr>
          <a:xfrm>
            <a:off x="1097279"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3" name="Text Placeholder 3">
            <a:extLst>
              <a:ext uri="{FF2B5EF4-FFF2-40B4-BE49-F238E27FC236}">
                <a16:creationId xmlns:a16="http://schemas.microsoft.com/office/drawing/2014/main" id="{A57A1FCE-E6BF-3747-9D43-42DBA6656EC0}"/>
              </a:ext>
            </a:extLst>
          </p:cNvPr>
          <p:cNvSpPr>
            <a:spLocks noGrp="1"/>
          </p:cNvSpPr>
          <p:nvPr>
            <p:ph type="body" sz="half" idx="16" hasCustomPrompt="1"/>
          </p:nvPr>
        </p:nvSpPr>
        <p:spPr>
          <a:xfrm>
            <a:off x="4666773"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4" name="Text Placeholder 3">
            <a:extLst>
              <a:ext uri="{FF2B5EF4-FFF2-40B4-BE49-F238E27FC236}">
                <a16:creationId xmlns:a16="http://schemas.microsoft.com/office/drawing/2014/main" id="{5B4B74C8-96E7-684F-91B9-8CE56CD10F1E}"/>
              </a:ext>
            </a:extLst>
          </p:cNvPr>
          <p:cNvSpPr>
            <a:spLocks noGrp="1"/>
          </p:cNvSpPr>
          <p:nvPr>
            <p:ph type="body" sz="half" idx="17" hasCustomPrompt="1"/>
          </p:nvPr>
        </p:nvSpPr>
        <p:spPr>
          <a:xfrm>
            <a:off x="8236267"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5" name="Title Placeholder 1">
            <a:extLst>
              <a:ext uri="{FF2B5EF4-FFF2-40B4-BE49-F238E27FC236}">
                <a16:creationId xmlns:a16="http://schemas.microsoft.com/office/drawing/2014/main" id="{D522564E-B348-544F-A8E5-CFCAFA48B54B}"/>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1418890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5/19/21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2472297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ntent and Imag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5/19/21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05BFC727-5650-B049-AA2A-2511C08FB35B}"/>
              </a:ext>
            </a:extLst>
          </p:cNvPr>
          <p:cNvSpPr/>
          <p:nvPr userDrawn="1"/>
        </p:nvSpPr>
        <p:spPr>
          <a:xfrm flipH="1">
            <a:off x="0" y="0"/>
            <a:ext cx="1195754"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E700C598-C823-744D-BE16-5114B7625057}"/>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Picture Placeholder 8">
            <a:extLst>
              <a:ext uri="{FF2B5EF4-FFF2-40B4-BE49-F238E27FC236}">
                <a16:creationId xmlns:a16="http://schemas.microsoft.com/office/drawing/2014/main" id="{21BED569-C9C5-8F4D-A42A-ED4914579D63}"/>
              </a:ext>
            </a:extLst>
          </p:cNvPr>
          <p:cNvSpPr>
            <a:spLocks noGrp="1"/>
          </p:cNvSpPr>
          <p:nvPr>
            <p:ph type="pic" sz="quarter" idx="13"/>
          </p:nvPr>
        </p:nvSpPr>
        <p:spPr>
          <a:xfrm>
            <a:off x="5924550" y="633875"/>
            <a:ext cx="5632450" cy="5591175"/>
          </a:xfrm>
          <a:solidFill>
            <a:schemeClr val="tx2"/>
          </a:solidFill>
        </p:spPr>
        <p:txBody>
          <a:bodyPr anchor="ctr"/>
          <a:lstStyle>
            <a:lvl1pPr algn="ctr">
              <a:defRPr>
                <a:solidFill>
                  <a:schemeClr val="bg1"/>
                </a:solidFill>
              </a:defRPr>
            </a:lvl1pPr>
          </a:lstStyle>
          <a:p>
            <a:r>
              <a:rPr lang="en-US" noProof="0"/>
              <a:t>Click icon to add picture</a:t>
            </a:r>
            <a:endParaRPr lang="en-US" noProof="0" dirty="0"/>
          </a:p>
        </p:txBody>
      </p:sp>
      <p:sp>
        <p:nvSpPr>
          <p:cNvPr id="11" name="Title Placeholder 1">
            <a:extLst>
              <a:ext uri="{FF2B5EF4-FFF2-40B4-BE49-F238E27FC236}">
                <a16:creationId xmlns:a16="http://schemas.microsoft.com/office/drawing/2014/main" id="{ACB6E588-2EB7-9A41-A93A-7757596EF9D6}"/>
              </a:ext>
            </a:extLst>
          </p:cNvPr>
          <p:cNvSpPr>
            <a:spLocks noGrp="1"/>
          </p:cNvSpPr>
          <p:nvPr>
            <p:ph type="title" hasCustomPrompt="1"/>
          </p:nvPr>
        </p:nvSpPr>
        <p:spPr>
          <a:xfrm>
            <a:off x="1195754" y="942870"/>
            <a:ext cx="4157296" cy="1292750"/>
          </a:xfrm>
          <a:prstGeom prst="rect">
            <a:avLst/>
          </a:prstGeom>
        </p:spPr>
        <p:txBody>
          <a:bodyPr vert="horz" lIns="91440" tIns="45720" rIns="91440" bIns="45720" rtlCol="0" anchor="ctr">
            <a:normAutofit/>
          </a:bodyPr>
          <a:lstStyle>
            <a:lvl1pP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A6C0FE70-F6BB-3D40-AD3C-E704CABE499C}"/>
              </a:ext>
            </a:extLst>
          </p:cNvPr>
          <p:cNvSpPr>
            <a:spLocks noGrp="1"/>
          </p:cNvSpPr>
          <p:nvPr>
            <p:ph sz="half" idx="2"/>
          </p:nvPr>
        </p:nvSpPr>
        <p:spPr>
          <a:xfrm>
            <a:off x="1195754" y="2281657"/>
            <a:ext cx="4157296" cy="3633471"/>
          </a:xfrm>
        </p:spPr>
        <p:txBody>
          <a:bodyPr>
            <a:normAutofit/>
          </a:bodyPr>
          <a:lstStyle>
            <a:lvl1pPr marL="0" indent="0">
              <a:buClr>
                <a:schemeClr val="tx1"/>
              </a:buClr>
              <a:buNone/>
              <a:defRPr sz="1600">
                <a:solidFill>
                  <a:schemeClr val="tx1"/>
                </a:solidFill>
              </a:defRPr>
            </a:lvl1pPr>
            <a:lvl2pPr marL="201168" indent="0">
              <a:buClr>
                <a:schemeClr val="tx1"/>
              </a:buClr>
              <a:buFont typeface="Arial" panose="020B0604020202020204" pitchFamily="34" charset="0"/>
              <a:buNone/>
              <a:defRPr sz="1400">
                <a:solidFill>
                  <a:schemeClr val="tx1"/>
                </a:solidFill>
              </a:defRPr>
            </a:lvl2pPr>
            <a:lvl3pPr marL="384048" indent="0">
              <a:buClr>
                <a:schemeClr val="tx1"/>
              </a:buClr>
              <a:buFont typeface="Arial" panose="020B0604020202020204" pitchFamily="34" charset="0"/>
              <a:buNone/>
              <a:defRPr sz="1100">
                <a:solidFill>
                  <a:schemeClr val="tx1"/>
                </a:solidFill>
              </a:defRPr>
            </a:lvl3pPr>
            <a:lvl4pPr marL="566928" indent="0">
              <a:buClr>
                <a:schemeClr val="tx1"/>
              </a:buClr>
              <a:buFont typeface="Arial" panose="020B0604020202020204" pitchFamily="34" charset="0"/>
              <a:buNone/>
              <a:defRPr sz="1100">
                <a:solidFill>
                  <a:schemeClr val="tx1"/>
                </a:solidFill>
              </a:defRPr>
            </a:lvl4pPr>
            <a:lvl5pPr marL="749808" indent="0">
              <a:buClr>
                <a:schemeClr val="tx1"/>
              </a:buClr>
              <a:buFont typeface="Arial" panose="020B0604020202020204" pitchFamily="34" charset="0"/>
              <a:buNone/>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701714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5/19/21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0AB10FFC-D586-994D-8D3D-F4042255CB72}"/>
              </a:ext>
            </a:extLst>
          </p:cNvPr>
          <p:cNvSpPr/>
          <p:nvPr userDrawn="1"/>
        </p:nvSpPr>
        <p:spPr>
          <a:xfrm flipH="1">
            <a:off x="0" y="0"/>
            <a:ext cx="12192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C7B0C08A-E831-D242-B2CE-2DEB004F982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cxnSp>
        <p:nvCxnSpPr>
          <p:cNvPr id="7" name="Straight Connector 6">
            <a:extLst>
              <a:ext uri="{FF2B5EF4-FFF2-40B4-BE49-F238E27FC236}">
                <a16:creationId xmlns:a16="http://schemas.microsoft.com/office/drawing/2014/main" id="{105C2191-88F7-4148-96FD-E129F707E038}"/>
              </a:ext>
            </a:extLst>
          </p:cNvPr>
          <p:cNvCxnSpPr/>
          <p:nvPr userDrawn="1"/>
        </p:nvCxnSpPr>
        <p:spPr>
          <a:xfrm>
            <a:off x="6818393" y="999565"/>
            <a:ext cx="0" cy="48588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itle Placeholder 1">
            <a:extLst>
              <a:ext uri="{FF2B5EF4-FFF2-40B4-BE49-F238E27FC236}">
                <a16:creationId xmlns:a16="http://schemas.microsoft.com/office/drawing/2014/main" id="{61FB2196-E251-5A40-86F7-6092CEBFA133}"/>
              </a:ext>
            </a:extLst>
          </p:cNvPr>
          <p:cNvSpPr>
            <a:spLocks noGrp="1"/>
          </p:cNvSpPr>
          <p:nvPr>
            <p:ph type="title" hasCustomPrompt="1"/>
          </p:nvPr>
        </p:nvSpPr>
        <p:spPr>
          <a:xfrm>
            <a:off x="635000" y="3135207"/>
            <a:ext cx="5460992" cy="587584"/>
          </a:xfrm>
          <a:prstGeom prst="rect">
            <a:avLst/>
          </a:prstGeom>
        </p:spPr>
        <p:txBody>
          <a:bodyPr vert="horz" lIns="91440" tIns="45720" rIns="91440" bIns="45720" rtlCol="0" anchor="ctr">
            <a:noAutofit/>
          </a:bodyPr>
          <a:lstStyle>
            <a:lvl1pPr algn="r">
              <a:defRPr sz="4800" cap="all" baseline="0"/>
            </a:lvl1pPr>
          </a:lstStyle>
          <a:p>
            <a:r>
              <a:rPr lang="en-US" noProof="0"/>
              <a:t>Title goes here</a:t>
            </a:r>
          </a:p>
        </p:txBody>
      </p:sp>
      <p:sp>
        <p:nvSpPr>
          <p:cNvPr id="12" name="Content Placeholder 3">
            <a:extLst>
              <a:ext uri="{FF2B5EF4-FFF2-40B4-BE49-F238E27FC236}">
                <a16:creationId xmlns:a16="http://schemas.microsoft.com/office/drawing/2014/main" id="{C2FACD1B-0D9C-A547-98A0-D66C341D3D74}"/>
              </a:ext>
            </a:extLst>
          </p:cNvPr>
          <p:cNvSpPr>
            <a:spLocks noGrp="1"/>
          </p:cNvSpPr>
          <p:nvPr>
            <p:ph sz="half" idx="2" hasCustomPrompt="1"/>
          </p:nvPr>
        </p:nvSpPr>
        <p:spPr>
          <a:xfrm>
            <a:off x="7540794" y="831286"/>
            <a:ext cx="4016206" cy="5195425"/>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lvl2pPr>
            <a:lvl3pPr marL="612648" indent="-228600">
              <a:buClr>
                <a:schemeClr val="tx1"/>
              </a:buClr>
              <a:buFont typeface="+mj-lt"/>
              <a:buAutoNum type="arabicPeriod"/>
              <a:defRPr sz="1100"/>
            </a:lvl3pPr>
            <a:lvl4pPr marL="795528" indent="-228600">
              <a:buClr>
                <a:schemeClr val="tx1"/>
              </a:buClr>
              <a:buFont typeface="+mj-lt"/>
              <a:buAutoNum type="arabicPeriod"/>
              <a:defRPr sz="1100"/>
            </a:lvl4pPr>
            <a:lvl5pPr marL="978408" indent="-228600">
              <a:buClr>
                <a:schemeClr val="tx1"/>
              </a:buClr>
              <a:buFont typeface="+mj-lt"/>
              <a:buAutoNum type="arabicPeriod"/>
              <a:defRPr sz="1100"/>
            </a:lvl5pPr>
          </a:lstStyle>
          <a:p>
            <a:pPr lvl="0"/>
            <a:r>
              <a:rPr lang="en-US" noProof="0"/>
              <a:t>Quote Goes Here</a:t>
            </a:r>
          </a:p>
        </p:txBody>
      </p:sp>
    </p:spTree>
    <p:extLst>
      <p:ext uri="{BB962C8B-B14F-4D97-AF65-F5344CB8AC3E}">
        <p14:creationId xmlns:p14="http://schemas.microsoft.com/office/powerpoint/2010/main" val="4184935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1552108B-1F90-0044-A7D4-0956E919F29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Placeholder 1"/>
          <p:cNvSpPr>
            <a:spLocks noGrp="1"/>
          </p:cNvSpPr>
          <p:nvPr>
            <p:ph type="title"/>
          </p:nvPr>
        </p:nvSpPr>
        <p:spPr>
          <a:xfrm>
            <a:off x="1097280" y="942871"/>
            <a:ext cx="10058400" cy="587584"/>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noProof="0" smtClean="0"/>
              <a:t>5/19/21</a:t>
            </a:fld>
            <a:endParaRPr lang="en-US" noProof="0"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noProof="0"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394360962"/>
      </p:ext>
    </p:extLst>
  </p:cSld>
  <p:clrMap bg1="lt1" tx1="dk1" bg2="lt2" tx2="dk2" accent1="accent1" accent2="accent2" accent3="accent3" accent4="accent4" accent5="accent5" accent6="accent6" hlink="hlink" folHlink="folHlink"/>
  <p:sldLayoutIdLst>
    <p:sldLayoutId id="2147483674" r:id="rId1"/>
    <p:sldLayoutId id="2147483693" r:id="rId2"/>
    <p:sldLayoutId id="2147483675" r:id="rId3"/>
    <p:sldLayoutId id="2147483684" r:id="rId4"/>
    <p:sldLayoutId id="2147483678" r:id="rId5"/>
    <p:sldLayoutId id="2147483688" r:id="rId6"/>
    <p:sldLayoutId id="2147483679" r:id="rId7"/>
    <p:sldLayoutId id="2147483692" r:id="rId8"/>
    <p:sldLayoutId id="2147483691" r:id="rId9"/>
    <p:sldLayoutId id="2147483690" r:id="rId10"/>
    <p:sldLayoutId id="2147483689" r:id="rId11"/>
    <p:sldLayoutId id="2147483683" r:id="rId12"/>
  </p:sldLayoutIdLst>
  <p:hf sldNum="0" hdr="0" ftr="0" dt="0"/>
  <p:txStyles>
    <p:titleStyle>
      <a:lvl1pPr algn="l" defTabSz="914400" rtl="0" eaLnBrk="1" latinLnBrk="0" hangingPunct="1">
        <a:lnSpc>
          <a:spcPct val="90000"/>
        </a:lnSpc>
        <a:spcBef>
          <a:spcPct val="0"/>
        </a:spcBef>
        <a:buNone/>
        <a:defRPr sz="2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6.xml"/><Relationship Id="rId4" Type="http://schemas.openxmlformats.org/officeDocument/2006/relationships/image" Target="../media/image24.jpeg"/></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7AEFB0-51F2-5449-996C-73382891D2F9}"/>
              </a:ext>
            </a:extLst>
          </p:cNvPr>
          <p:cNvSpPr>
            <a:spLocks noGrp="1"/>
          </p:cNvSpPr>
          <p:nvPr>
            <p:ph type="ctrTitle"/>
          </p:nvPr>
        </p:nvSpPr>
        <p:spPr/>
        <p:txBody>
          <a:bodyPr/>
          <a:lstStyle/>
          <a:p>
            <a:r>
              <a:rPr lang="en-US" dirty="0" err="1"/>
              <a:t>TWoCan</a:t>
            </a:r>
            <a:endParaRPr lang="en-US" dirty="0"/>
          </a:p>
        </p:txBody>
      </p:sp>
      <p:sp>
        <p:nvSpPr>
          <p:cNvPr id="5" name="Subtitle 4">
            <a:extLst>
              <a:ext uri="{FF2B5EF4-FFF2-40B4-BE49-F238E27FC236}">
                <a16:creationId xmlns:a16="http://schemas.microsoft.com/office/drawing/2014/main" id="{B0F6D6CF-8D73-6643-A348-53AAE29FD1C2}"/>
              </a:ext>
            </a:extLst>
          </p:cNvPr>
          <p:cNvSpPr>
            <a:spLocks noGrp="1"/>
          </p:cNvSpPr>
          <p:nvPr>
            <p:ph type="subTitle" idx="1"/>
          </p:nvPr>
        </p:nvSpPr>
        <p:spPr/>
        <p:txBody>
          <a:bodyPr>
            <a:normAutofit/>
          </a:bodyPr>
          <a:lstStyle/>
          <a:p>
            <a:r>
              <a:rPr lang="en-US" dirty="0"/>
              <a:t>built on stacks, secured by bitcoin:</a:t>
            </a:r>
          </a:p>
          <a:p>
            <a:r>
              <a:rPr lang="en-US" dirty="0"/>
              <a:t>A Trustless working capital optimization service </a:t>
            </a:r>
          </a:p>
          <a:p>
            <a:endParaRPr lang="en-US" dirty="0"/>
          </a:p>
        </p:txBody>
      </p:sp>
    </p:spTree>
    <p:extLst>
      <p:ext uri="{BB962C8B-B14F-4D97-AF65-F5344CB8AC3E}">
        <p14:creationId xmlns:p14="http://schemas.microsoft.com/office/powerpoint/2010/main" val="1833365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5BA9AC8-EA60-644D-9DDA-B76203EA1E87}"/>
              </a:ext>
            </a:extLst>
          </p:cNvPr>
          <p:cNvSpPr>
            <a:spLocks noGrp="1"/>
          </p:cNvSpPr>
          <p:nvPr>
            <p:ph type="title"/>
          </p:nvPr>
        </p:nvSpPr>
        <p:spPr/>
        <p:txBody>
          <a:bodyPr>
            <a:normAutofit fontScale="90000"/>
          </a:bodyPr>
          <a:lstStyle/>
          <a:p>
            <a:r>
              <a:rPr lang="en-US" dirty="0">
                <a:solidFill>
                  <a:schemeClr val="tx1"/>
                </a:solidFill>
              </a:rPr>
              <a:t>Trustless</a:t>
            </a:r>
            <a:br>
              <a:rPr lang="en-US" dirty="0">
                <a:solidFill>
                  <a:schemeClr val="tx1"/>
                </a:solidFill>
              </a:rPr>
            </a:br>
            <a:r>
              <a:rPr lang="en-US" dirty="0">
                <a:solidFill>
                  <a:schemeClr val="tx1"/>
                </a:solidFill>
              </a:rPr>
              <a:t>Working capital,</a:t>
            </a:r>
            <a:br>
              <a:rPr lang="en-US" dirty="0">
                <a:solidFill>
                  <a:schemeClr val="tx1"/>
                </a:solidFill>
              </a:rPr>
            </a:br>
            <a:r>
              <a:rPr lang="en-US" dirty="0">
                <a:solidFill>
                  <a:schemeClr val="tx1"/>
                </a:solidFill>
              </a:rPr>
              <a:t> now.</a:t>
            </a:r>
          </a:p>
        </p:txBody>
      </p:sp>
      <p:sp>
        <p:nvSpPr>
          <p:cNvPr id="17" name="Content Placeholder 16">
            <a:extLst>
              <a:ext uri="{FF2B5EF4-FFF2-40B4-BE49-F238E27FC236}">
                <a16:creationId xmlns:a16="http://schemas.microsoft.com/office/drawing/2014/main" id="{8E7591AD-81F4-2E45-AE36-F4DA40C19031}"/>
              </a:ext>
            </a:extLst>
          </p:cNvPr>
          <p:cNvSpPr>
            <a:spLocks noGrp="1"/>
          </p:cNvSpPr>
          <p:nvPr>
            <p:ph sz="half" idx="2"/>
          </p:nvPr>
        </p:nvSpPr>
        <p:spPr/>
        <p:txBody>
          <a:bodyPr/>
          <a:lstStyle/>
          <a:p>
            <a:r>
              <a:rPr lang="en-US" dirty="0">
                <a:solidFill>
                  <a:schemeClr val="accent6">
                    <a:lumMod val="60000"/>
                    <a:lumOff val="40000"/>
                  </a:schemeClr>
                </a:solidFill>
              </a:rPr>
              <a:t>Businesses fail due to suboptimal working capital</a:t>
            </a:r>
          </a:p>
          <a:p>
            <a:r>
              <a:rPr lang="en-US" dirty="0">
                <a:solidFill>
                  <a:schemeClr val="accent6">
                    <a:lumMod val="60000"/>
                    <a:lumOff val="40000"/>
                  </a:schemeClr>
                </a:solidFill>
              </a:rPr>
              <a:t>Adequate services available today</a:t>
            </a:r>
          </a:p>
          <a:p>
            <a:r>
              <a:rPr lang="en-US" dirty="0"/>
              <a:t>Blockchain-market fit: a solution in search of a problem?</a:t>
            </a:r>
          </a:p>
          <a:p>
            <a:r>
              <a:rPr lang="en-US" dirty="0">
                <a:solidFill>
                  <a:schemeClr val="accent6">
                    <a:lumMod val="60000"/>
                    <a:lumOff val="40000"/>
                  </a:schemeClr>
                </a:solidFill>
              </a:rPr>
              <a:t>A proposal built on Stacks and secured by Bitcoin</a:t>
            </a:r>
          </a:p>
          <a:p>
            <a:r>
              <a:rPr lang="en-US" dirty="0">
                <a:solidFill>
                  <a:schemeClr val="accent6">
                    <a:lumMod val="60000"/>
                    <a:lumOff val="40000"/>
                  </a:schemeClr>
                </a:solidFill>
              </a:rPr>
              <a:t>Misbehaving players require aligned incentives </a:t>
            </a:r>
          </a:p>
          <a:p>
            <a:r>
              <a:rPr lang="en-US" dirty="0">
                <a:solidFill>
                  <a:schemeClr val="accent6">
                    <a:lumMod val="60000"/>
                    <a:lumOff val="40000"/>
                  </a:schemeClr>
                </a:solidFill>
              </a:rPr>
              <a:t>Is TWOCAN a vitamin or a painkiller service?</a:t>
            </a:r>
          </a:p>
          <a:p>
            <a:r>
              <a:rPr lang="en-US" dirty="0">
                <a:solidFill>
                  <a:schemeClr val="accent6">
                    <a:lumMod val="60000"/>
                    <a:lumOff val="40000"/>
                  </a:schemeClr>
                </a:solidFill>
              </a:rPr>
              <a:t>Product Roadmap</a:t>
            </a:r>
          </a:p>
          <a:p>
            <a:r>
              <a:rPr lang="en-US" dirty="0">
                <a:solidFill>
                  <a:schemeClr val="accent6">
                    <a:lumMod val="60000"/>
                    <a:lumOff val="40000"/>
                  </a:schemeClr>
                </a:solidFill>
              </a:rPr>
              <a:t>Competition</a:t>
            </a:r>
          </a:p>
          <a:p>
            <a:r>
              <a:rPr lang="en-US" dirty="0">
                <a:solidFill>
                  <a:schemeClr val="accent6">
                    <a:lumMod val="60000"/>
                    <a:lumOff val="40000"/>
                  </a:schemeClr>
                </a:solidFill>
              </a:rPr>
              <a:t>Mitigating Risks by joining the Stacks Accelerator</a:t>
            </a:r>
          </a:p>
          <a:p>
            <a:r>
              <a:rPr lang="en-US" dirty="0">
                <a:solidFill>
                  <a:schemeClr val="accent6">
                    <a:lumMod val="60000"/>
                    <a:lumOff val="40000"/>
                  </a:schemeClr>
                </a:solidFill>
              </a:rPr>
              <a:t>Value Added to Investors and Crypto Community</a:t>
            </a:r>
          </a:p>
          <a:p>
            <a:r>
              <a:rPr lang="en-US" dirty="0">
                <a:solidFill>
                  <a:schemeClr val="accent6">
                    <a:lumMod val="60000"/>
                    <a:lumOff val="40000"/>
                  </a:schemeClr>
                </a:solidFill>
              </a:rPr>
              <a:t>Contact Info</a:t>
            </a:r>
          </a:p>
        </p:txBody>
      </p:sp>
    </p:spTree>
    <p:extLst>
      <p:ext uri="{BB962C8B-B14F-4D97-AF65-F5344CB8AC3E}">
        <p14:creationId xmlns:p14="http://schemas.microsoft.com/office/powerpoint/2010/main" val="3866920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graphicFrame>
        <p:nvGraphicFramePr>
          <p:cNvPr id="18" name="Table 4">
            <a:extLst>
              <a:ext uri="{FF2B5EF4-FFF2-40B4-BE49-F238E27FC236}">
                <a16:creationId xmlns:a16="http://schemas.microsoft.com/office/drawing/2014/main" id="{CEAD8830-262F-F14F-8007-721D1F2C1E87}"/>
              </a:ext>
            </a:extLst>
          </p:cNvPr>
          <p:cNvGraphicFramePr>
            <a:graphicFrameLocks noGrp="1"/>
          </p:cNvGraphicFramePr>
          <p:nvPr>
            <p:ph idx="1"/>
            <p:extLst>
              <p:ext uri="{D42A27DB-BD31-4B8C-83A1-F6EECF244321}">
                <p14:modId xmlns:p14="http://schemas.microsoft.com/office/powerpoint/2010/main" val="2039895146"/>
              </p:ext>
            </p:extLst>
          </p:nvPr>
        </p:nvGraphicFramePr>
        <p:xfrm>
          <a:off x="1096963" y="2108200"/>
          <a:ext cx="10058400" cy="3704730"/>
        </p:xfrm>
        <a:graphic>
          <a:graphicData uri="http://schemas.openxmlformats.org/drawingml/2006/table">
            <a:tbl>
              <a:tblPr firstRow="1" bandRow="1">
                <a:tableStyleId>{B301B821-A1FF-4177-AEE7-76D212191A09}</a:tableStyleId>
              </a:tblPr>
              <a:tblGrid>
                <a:gridCol w="3352800">
                  <a:extLst>
                    <a:ext uri="{9D8B030D-6E8A-4147-A177-3AD203B41FA5}">
                      <a16:colId xmlns:a16="http://schemas.microsoft.com/office/drawing/2014/main" val="3628234326"/>
                    </a:ext>
                  </a:extLst>
                </a:gridCol>
                <a:gridCol w="3352800">
                  <a:extLst>
                    <a:ext uri="{9D8B030D-6E8A-4147-A177-3AD203B41FA5}">
                      <a16:colId xmlns:a16="http://schemas.microsoft.com/office/drawing/2014/main" val="1083199451"/>
                    </a:ext>
                  </a:extLst>
                </a:gridCol>
                <a:gridCol w="3352800">
                  <a:extLst>
                    <a:ext uri="{9D8B030D-6E8A-4147-A177-3AD203B41FA5}">
                      <a16:colId xmlns:a16="http://schemas.microsoft.com/office/drawing/2014/main" val="1334118722"/>
                    </a:ext>
                  </a:extLst>
                </a:gridCol>
              </a:tblGrid>
              <a:tr h="1306708">
                <a:tc>
                  <a:txBody>
                    <a:bodyPr/>
                    <a:lstStyle/>
                    <a:p>
                      <a:pPr algn="ctr"/>
                      <a:r>
                        <a:rPr lang="en-US" sz="2400" cap="all" spc="150" dirty="0"/>
                        <a:t>Lorem ipsum</a:t>
                      </a:r>
                      <a:endParaRPr lang="en-US" sz="2400" b="0" cap="all" spc="150" dirty="0">
                        <a:solidFill>
                          <a:schemeClr val="lt1"/>
                        </a:solidFill>
                      </a:endParaRPr>
                    </a:p>
                  </a:txBody>
                  <a:tcPr marL="224212" marR="224212" marT="224212" marB="224212" anchor="ctr">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cap="all" spc="150" dirty="0"/>
                        <a:t>Lorem ipsum</a:t>
                      </a:r>
                      <a:endParaRPr lang="en-US" sz="2400" b="0" cap="all" spc="150" dirty="0">
                        <a:solidFill>
                          <a:schemeClr val="lt1"/>
                        </a:solidFill>
                      </a:endParaRPr>
                    </a:p>
                  </a:txBody>
                  <a:tcPr marL="224212" marR="224212" marT="224212" marB="224212" anchor="ctr">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cap="all" spc="150" dirty="0"/>
                        <a:t>Lorem ipsum</a:t>
                      </a:r>
                      <a:endParaRPr lang="en-US" sz="2400" b="0" cap="all" spc="150" dirty="0">
                        <a:solidFill>
                          <a:schemeClr val="lt1"/>
                        </a:solidFill>
                      </a:endParaRPr>
                    </a:p>
                  </a:txBody>
                  <a:tcPr marL="224212" marR="224212" marT="224212" marB="224212" anchor="ctr">
                    <a:solidFill>
                      <a:schemeClr val="tx1"/>
                    </a:solidFill>
                  </a:tcPr>
                </a:tc>
                <a:extLst>
                  <a:ext uri="{0D108BD9-81ED-4DB2-BD59-A6C34878D82A}">
                    <a16:rowId xmlns:a16="http://schemas.microsoft.com/office/drawing/2014/main" val="4160608299"/>
                  </a:ext>
                </a:extLst>
              </a:tr>
              <a:tr h="119901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cap="none" spc="0" dirty="0"/>
                        <a:t>Lorem ipsum</a:t>
                      </a:r>
                      <a:endParaRPr lang="en-US" sz="2000" b="0" cap="none" spc="0" dirty="0">
                        <a:solidFill>
                          <a:schemeClr val="tx1"/>
                        </a:solidFill>
                      </a:endParaRPr>
                    </a:p>
                  </a:txBody>
                  <a:tcPr marL="224212" marR="224212" marT="224212" marB="224212" anchor="ctr">
                    <a:solidFill>
                      <a:srgbClr val="F6F9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cap="none" spc="0" dirty="0"/>
                        <a:t>Lorem ipsum</a:t>
                      </a:r>
                      <a:endParaRPr lang="en-US" sz="2000" b="0" cap="none" spc="0" dirty="0">
                        <a:solidFill>
                          <a:schemeClr val="tx1"/>
                        </a:solidFill>
                      </a:endParaRPr>
                    </a:p>
                  </a:txBody>
                  <a:tcPr marL="224212" marR="224212" marT="224212" marB="224212" anchor="ctr">
                    <a:solidFill>
                      <a:srgbClr val="F6F9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cap="none" spc="0" dirty="0"/>
                        <a:t>Lorem ipsum</a:t>
                      </a:r>
                      <a:endParaRPr lang="en-US" sz="2000" b="0" cap="none" spc="0" dirty="0">
                        <a:solidFill>
                          <a:schemeClr val="tx1"/>
                        </a:solidFill>
                      </a:endParaRPr>
                    </a:p>
                  </a:txBody>
                  <a:tcPr marL="224212" marR="224212" marT="224212" marB="224212" anchor="ctr">
                    <a:solidFill>
                      <a:srgbClr val="F6F9FF"/>
                    </a:solidFill>
                  </a:tcPr>
                </a:tc>
                <a:extLst>
                  <a:ext uri="{0D108BD9-81ED-4DB2-BD59-A6C34878D82A}">
                    <a16:rowId xmlns:a16="http://schemas.microsoft.com/office/drawing/2014/main" val="3947518332"/>
                  </a:ext>
                </a:extLst>
              </a:tr>
              <a:tr h="119901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cap="none" spc="0" dirty="0"/>
                        <a:t>Lorem ipsum</a:t>
                      </a:r>
                      <a:endParaRPr lang="en-US" sz="2000" b="0" cap="none" spc="0" dirty="0">
                        <a:solidFill>
                          <a:schemeClr val="tx1"/>
                        </a:solidFill>
                      </a:endParaRPr>
                    </a:p>
                  </a:txBody>
                  <a:tcPr marL="224212" marR="224212" marT="224212" marB="224212" anchor="ctr">
                    <a:solidFill>
                      <a:srgbClr val="EDEFF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cap="none" spc="0" dirty="0"/>
                        <a:t>Lorem ipsum</a:t>
                      </a:r>
                      <a:endParaRPr lang="en-US" sz="2000" b="0" cap="none" spc="0" dirty="0">
                        <a:solidFill>
                          <a:schemeClr val="tx1"/>
                        </a:solidFill>
                      </a:endParaRPr>
                    </a:p>
                  </a:txBody>
                  <a:tcPr marL="224212" marR="224212" marT="224212" marB="224212" anchor="ctr">
                    <a:solidFill>
                      <a:srgbClr val="EDEFF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cap="none" spc="0" dirty="0"/>
                        <a:t>Lorem ipsum</a:t>
                      </a:r>
                      <a:endParaRPr lang="en-US" sz="2000" b="0" cap="none" spc="0" dirty="0">
                        <a:solidFill>
                          <a:schemeClr val="tx1"/>
                        </a:solidFill>
                      </a:endParaRPr>
                    </a:p>
                  </a:txBody>
                  <a:tcPr marL="224212" marR="224212" marT="224212" marB="224212" anchor="ctr">
                    <a:solidFill>
                      <a:srgbClr val="EDEFF7"/>
                    </a:solidFill>
                  </a:tcPr>
                </a:tc>
                <a:extLst>
                  <a:ext uri="{0D108BD9-81ED-4DB2-BD59-A6C34878D82A}">
                    <a16:rowId xmlns:a16="http://schemas.microsoft.com/office/drawing/2014/main" val="1445241155"/>
                  </a:ext>
                </a:extLst>
              </a:tr>
            </a:tbl>
          </a:graphicData>
        </a:graphic>
      </p:graphicFrame>
      <p:sp>
        <p:nvSpPr>
          <p:cNvPr id="16" name="Title 15">
            <a:extLst>
              <a:ext uri="{FF2B5EF4-FFF2-40B4-BE49-F238E27FC236}">
                <a16:creationId xmlns:a16="http://schemas.microsoft.com/office/drawing/2014/main" id="{09E9EE2C-A105-614C-A133-EF7DF2AD004A}"/>
              </a:ext>
            </a:extLst>
          </p:cNvPr>
          <p:cNvSpPr>
            <a:spLocks noGrp="1"/>
          </p:cNvSpPr>
          <p:nvPr>
            <p:ph type="title"/>
          </p:nvPr>
        </p:nvSpPr>
        <p:spPr/>
        <p:txBody>
          <a:bodyPr>
            <a:normAutofit fontScale="90000"/>
          </a:bodyPr>
          <a:lstStyle/>
          <a:p>
            <a:r>
              <a:rPr lang="en-US" dirty="0"/>
              <a:t>Blockchain-market fit: a solution in search of a problem?</a:t>
            </a:r>
          </a:p>
        </p:txBody>
      </p:sp>
    </p:spTree>
    <p:extLst>
      <p:ext uri="{BB962C8B-B14F-4D97-AF65-F5344CB8AC3E}">
        <p14:creationId xmlns:p14="http://schemas.microsoft.com/office/powerpoint/2010/main" val="7074006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5BA9AC8-EA60-644D-9DDA-B76203EA1E87}"/>
              </a:ext>
            </a:extLst>
          </p:cNvPr>
          <p:cNvSpPr>
            <a:spLocks noGrp="1"/>
          </p:cNvSpPr>
          <p:nvPr>
            <p:ph type="title"/>
          </p:nvPr>
        </p:nvSpPr>
        <p:spPr/>
        <p:txBody>
          <a:bodyPr>
            <a:normAutofit fontScale="90000"/>
          </a:bodyPr>
          <a:lstStyle/>
          <a:p>
            <a:r>
              <a:rPr lang="en-US" dirty="0">
                <a:solidFill>
                  <a:schemeClr val="tx1"/>
                </a:solidFill>
              </a:rPr>
              <a:t>Trustless</a:t>
            </a:r>
            <a:br>
              <a:rPr lang="en-US" dirty="0">
                <a:solidFill>
                  <a:schemeClr val="tx1"/>
                </a:solidFill>
              </a:rPr>
            </a:br>
            <a:r>
              <a:rPr lang="en-US" dirty="0">
                <a:solidFill>
                  <a:schemeClr val="tx1"/>
                </a:solidFill>
              </a:rPr>
              <a:t>Working capital,</a:t>
            </a:r>
            <a:br>
              <a:rPr lang="en-US" dirty="0">
                <a:solidFill>
                  <a:schemeClr val="tx1"/>
                </a:solidFill>
              </a:rPr>
            </a:br>
            <a:r>
              <a:rPr lang="en-US" dirty="0">
                <a:solidFill>
                  <a:schemeClr val="tx1"/>
                </a:solidFill>
              </a:rPr>
              <a:t> now.</a:t>
            </a:r>
          </a:p>
        </p:txBody>
      </p:sp>
      <p:sp>
        <p:nvSpPr>
          <p:cNvPr id="17" name="Content Placeholder 16">
            <a:extLst>
              <a:ext uri="{FF2B5EF4-FFF2-40B4-BE49-F238E27FC236}">
                <a16:creationId xmlns:a16="http://schemas.microsoft.com/office/drawing/2014/main" id="{8E7591AD-81F4-2E45-AE36-F4DA40C19031}"/>
              </a:ext>
            </a:extLst>
          </p:cNvPr>
          <p:cNvSpPr>
            <a:spLocks noGrp="1"/>
          </p:cNvSpPr>
          <p:nvPr>
            <p:ph sz="half" idx="2"/>
          </p:nvPr>
        </p:nvSpPr>
        <p:spPr/>
        <p:txBody>
          <a:bodyPr/>
          <a:lstStyle/>
          <a:p>
            <a:r>
              <a:rPr lang="en-US" dirty="0">
                <a:solidFill>
                  <a:schemeClr val="accent6">
                    <a:lumMod val="60000"/>
                    <a:lumOff val="40000"/>
                  </a:schemeClr>
                </a:solidFill>
              </a:rPr>
              <a:t>Businesses fail due to suboptimal working capital</a:t>
            </a:r>
          </a:p>
          <a:p>
            <a:r>
              <a:rPr lang="en-US" dirty="0">
                <a:solidFill>
                  <a:schemeClr val="accent6">
                    <a:lumMod val="60000"/>
                    <a:lumOff val="40000"/>
                  </a:schemeClr>
                </a:solidFill>
              </a:rPr>
              <a:t>Adequate services available today</a:t>
            </a:r>
          </a:p>
          <a:p>
            <a:r>
              <a:rPr lang="en-US" dirty="0">
                <a:solidFill>
                  <a:schemeClr val="accent6">
                    <a:lumMod val="60000"/>
                    <a:lumOff val="40000"/>
                  </a:schemeClr>
                </a:solidFill>
              </a:rPr>
              <a:t>Blockchain-market fit: a solution in search of a problem?</a:t>
            </a:r>
          </a:p>
          <a:p>
            <a:r>
              <a:rPr lang="en-US" dirty="0"/>
              <a:t>A proposal built on Stacks and secured by Bitcoin</a:t>
            </a:r>
          </a:p>
          <a:p>
            <a:r>
              <a:rPr lang="en-US" dirty="0">
                <a:solidFill>
                  <a:schemeClr val="accent6">
                    <a:lumMod val="60000"/>
                    <a:lumOff val="40000"/>
                  </a:schemeClr>
                </a:solidFill>
              </a:rPr>
              <a:t>Misbehaving players require aligned incentives </a:t>
            </a:r>
          </a:p>
          <a:p>
            <a:r>
              <a:rPr lang="en-US" dirty="0">
                <a:solidFill>
                  <a:schemeClr val="accent6">
                    <a:lumMod val="60000"/>
                    <a:lumOff val="40000"/>
                  </a:schemeClr>
                </a:solidFill>
              </a:rPr>
              <a:t>Is TWOCAN a vitamin or a painkiller service?</a:t>
            </a:r>
          </a:p>
          <a:p>
            <a:r>
              <a:rPr lang="en-US" dirty="0">
                <a:solidFill>
                  <a:schemeClr val="accent6">
                    <a:lumMod val="60000"/>
                    <a:lumOff val="40000"/>
                  </a:schemeClr>
                </a:solidFill>
              </a:rPr>
              <a:t>Product Roadmap</a:t>
            </a:r>
          </a:p>
          <a:p>
            <a:r>
              <a:rPr lang="en-US" dirty="0">
                <a:solidFill>
                  <a:schemeClr val="accent6">
                    <a:lumMod val="60000"/>
                    <a:lumOff val="40000"/>
                  </a:schemeClr>
                </a:solidFill>
              </a:rPr>
              <a:t>Competition</a:t>
            </a:r>
          </a:p>
          <a:p>
            <a:r>
              <a:rPr lang="en-US" dirty="0">
                <a:solidFill>
                  <a:schemeClr val="accent6">
                    <a:lumMod val="60000"/>
                    <a:lumOff val="40000"/>
                  </a:schemeClr>
                </a:solidFill>
              </a:rPr>
              <a:t>Mitigating Risks by joining the Stacks Accelerator</a:t>
            </a:r>
          </a:p>
          <a:p>
            <a:r>
              <a:rPr lang="en-US" dirty="0">
                <a:solidFill>
                  <a:schemeClr val="accent6">
                    <a:lumMod val="60000"/>
                    <a:lumOff val="40000"/>
                  </a:schemeClr>
                </a:solidFill>
              </a:rPr>
              <a:t>Value Added to Investors and Crypto Community</a:t>
            </a:r>
          </a:p>
          <a:p>
            <a:r>
              <a:rPr lang="en-US" dirty="0">
                <a:solidFill>
                  <a:schemeClr val="accent6">
                    <a:lumMod val="60000"/>
                    <a:lumOff val="40000"/>
                  </a:schemeClr>
                </a:solidFill>
              </a:rPr>
              <a:t>Contact Info</a:t>
            </a:r>
          </a:p>
        </p:txBody>
      </p:sp>
    </p:spTree>
    <p:extLst>
      <p:ext uri="{BB962C8B-B14F-4D97-AF65-F5344CB8AC3E}">
        <p14:creationId xmlns:p14="http://schemas.microsoft.com/office/powerpoint/2010/main" val="461377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ACFE0-E235-514C-BE65-58D6CE4FF8F5}"/>
              </a:ext>
            </a:extLst>
          </p:cNvPr>
          <p:cNvSpPr>
            <a:spLocks noGrp="1"/>
          </p:cNvSpPr>
          <p:nvPr>
            <p:ph type="title"/>
          </p:nvPr>
        </p:nvSpPr>
        <p:spPr>
          <a:xfrm>
            <a:off x="1859756" y="849206"/>
            <a:ext cx="8472487" cy="587584"/>
          </a:xfrm>
        </p:spPr>
        <p:txBody>
          <a:bodyPr>
            <a:normAutofit fontScale="90000"/>
          </a:bodyPr>
          <a:lstStyle/>
          <a:p>
            <a:r>
              <a:rPr lang="en-US" dirty="0"/>
              <a:t>Using Layer-1 </a:t>
            </a:r>
            <a:r>
              <a:rPr lang="en-US" dirty="0" err="1"/>
              <a:t>btc</a:t>
            </a:r>
            <a:r>
              <a:rPr lang="en-US" dirty="0"/>
              <a:t> as collateral for token loans</a:t>
            </a:r>
          </a:p>
        </p:txBody>
      </p:sp>
      <p:sp>
        <p:nvSpPr>
          <p:cNvPr id="4" name="Title 1">
            <a:extLst>
              <a:ext uri="{FF2B5EF4-FFF2-40B4-BE49-F238E27FC236}">
                <a16:creationId xmlns:a16="http://schemas.microsoft.com/office/drawing/2014/main" id="{FD5B8AB2-4B57-1F45-B84A-3867CA4A4106}"/>
              </a:ext>
            </a:extLst>
          </p:cNvPr>
          <p:cNvSpPr txBox="1">
            <a:spLocks/>
          </p:cNvSpPr>
          <p:nvPr/>
        </p:nvSpPr>
        <p:spPr>
          <a:xfrm>
            <a:off x="983457" y="1501980"/>
            <a:ext cx="4002882" cy="4421085"/>
          </a:xfrm>
          <a:prstGeom prst="rect">
            <a:avLst/>
          </a:prstGeom>
        </p:spPr>
        <p:txBody>
          <a:bodyPr vert="horz" lIns="91440" tIns="45720" rIns="91440" bIns="45720" rtlCol="0" anchor="ctr">
            <a:normAutofit fontScale="97500"/>
          </a:bodyPr>
          <a:lstStyle>
            <a:lvl1pPr algn="ctr" defTabSz="914400" rtl="0" eaLnBrk="1" latinLnBrk="0" hangingPunct="1">
              <a:lnSpc>
                <a:spcPct val="90000"/>
              </a:lnSpc>
              <a:spcBef>
                <a:spcPct val="0"/>
              </a:spcBef>
              <a:buNone/>
              <a:defRPr sz="2800" kern="1200" cap="all" spc="-50" baseline="0">
                <a:solidFill>
                  <a:schemeClr val="tx1">
                    <a:lumMod val="75000"/>
                    <a:lumOff val="25000"/>
                  </a:schemeClr>
                </a:solidFill>
                <a:latin typeface="+mj-lt"/>
                <a:ea typeface="+mj-ea"/>
                <a:cs typeface="+mj-cs"/>
              </a:defRPr>
            </a:lvl1pPr>
          </a:lstStyle>
          <a:p>
            <a:pPr marL="457200" indent="-457200">
              <a:buFont typeface="Arial" panose="020B0604020202020204" pitchFamily="34" charset="0"/>
              <a:buChar char="•"/>
            </a:pPr>
            <a:endParaRPr lang="en-US" dirty="0"/>
          </a:p>
        </p:txBody>
      </p:sp>
      <p:sp>
        <p:nvSpPr>
          <p:cNvPr id="5" name="TextBox 4">
            <a:extLst>
              <a:ext uri="{FF2B5EF4-FFF2-40B4-BE49-F238E27FC236}">
                <a16:creationId xmlns:a16="http://schemas.microsoft.com/office/drawing/2014/main" id="{A66AB4AB-6393-0C4F-88CD-D3835F88325A}"/>
              </a:ext>
            </a:extLst>
          </p:cNvPr>
          <p:cNvSpPr txBox="1"/>
          <p:nvPr/>
        </p:nvSpPr>
        <p:spPr>
          <a:xfrm>
            <a:off x="826296" y="1944893"/>
            <a:ext cx="6560342" cy="3939540"/>
          </a:xfrm>
          <a:prstGeom prst="rect">
            <a:avLst/>
          </a:prstGeom>
          <a:noFill/>
        </p:spPr>
        <p:txBody>
          <a:bodyPr wrap="square" rtlCol="0">
            <a:spAutoFit/>
          </a:bodyPr>
          <a:lstStyle/>
          <a:p>
            <a:pPr marL="285750" indent="-285750">
              <a:buFont typeface="Arial" panose="020B0604020202020204" pitchFamily="34" charset="0"/>
              <a:buChar char="•"/>
            </a:pPr>
            <a:r>
              <a:rPr lang="en-US" sz="1000" dirty="0"/>
              <a:t>Borrower needs a short term loan</a:t>
            </a:r>
          </a:p>
          <a:p>
            <a:pPr marL="285750" indent="-285750">
              <a:buFont typeface="Arial" panose="020B0604020202020204" pitchFamily="34" charset="0"/>
              <a:buChar char="•"/>
            </a:pPr>
            <a:r>
              <a:rPr lang="en-US" sz="1000" dirty="0"/>
              <a:t>Borrower can put current </a:t>
            </a:r>
            <a:r>
              <a:rPr lang="en-US" sz="1000" dirty="0" err="1"/>
              <a:t>btc</a:t>
            </a:r>
            <a:r>
              <a:rPr lang="en-US" sz="1000" dirty="0"/>
              <a:t> holdings to work as collateral</a:t>
            </a:r>
          </a:p>
          <a:p>
            <a:pPr marL="285750" indent="-285750">
              <a:buFont typeface="Arial" panose="020B0604020202020204" pitchFamily="34" charset="0"/>
              <a:buChar char="•"/>
            </a:pPr>
            <a:r>
              <a:rPr lang="en-US" sz="1000" dirty="0"/>
              <a:t>LP (single user) holds </a:t>
            </a:r>
            <a:r>
              <a:rPr lang="en-US" sz="1000" dirty="0" err="1"/>
              <a:t>xUSD</a:t>
            </a:r>
            <a:endParaRPr lang="en-US" sz="1000" dirty="0"/>
          </a:p>
          <a:p>
            <a:pPr marL="285750" indent="-285750">
              <a:buFont typeface="Arial" panose="020B0604020202020204" pitchFamily="34" charset="0"/>
              <a:buChar char="•"/>
            </a:pPr>
            <a:endParaRPr lang="en-US" sz="1000" dirty="0"/>
          </a:p>
          <a:p>
            <a:r>
              <a:rPr lang="en-US" sz="1000" dirty="0"/>
              <a:t>Steps:</a:t>
            </a:r>
          </a:p>
          <a:p>
            <a:pPr marL="342900" indent="-342900">
              <a:buFont typeface="+mj-lt"/>
              <a:buAutoNum type="arabicPeriod"/>
            </a:pPr>
            <a:r>
              <a:rPr lang="en-US" sz="1000" dirty="0"/>
              <a:t>Borrower posts desired TLV (total loan value) in </a:t>
            </a:r>
            <a:r>
              <a:rPr lang="en-US" sz="1000" dirty="0" err="1"/>
              <a:t>xUSD</a:t>
            </a:r>
            <a:r>
              <a:rPr lang="en-US" sz="1000" dirty="0"/>
              <a:t>, and selects acceptable terms</a:t>
            </a:r>
          </a:p>
          <a:p>
            <a:pPr marL="342900" indent="-342900">
              <a:buFont typeface="+mj-lt"/>
              <a:buAutoNum type="arabicPeriod"/>
            </a:pPr>
            <a:r>
              <a:rPr lang="en-US" sz="1000" dirty="0"/>
              <a:t>A LP with matching terms signals they are ready to initialize the loan by …</a:t>
            </a:r>
          </a:p>
          <a:p>
            <a:pPr lvl="1"/>
            <a:r>
              <a:rPr lang="en-US" sz="1000" dirty="0"/>
              <a:t>	2A. Locking up </a:t>
            </a:r>
            <a:r>
              <a:rPr lang="en-US" sz="1000" dirty="0" err="1"/>
              <a:t>xUSD</a:t>
            </a:r>
            <a:r>
              <a:rPr lang="en-US" sz="1000" dirty="0"/>
              <a:t> in the SC equal to desired TLV</a:t>
            </a:r>
          </a:p>
          <a:p>
            <a:pPr lvl="1"/>
            <a:r>
              <a:rPr lang="en-US" sz="1000" dirty="0"/>
              <a:t>	2B.  Locking up </a:t>
            </a:r>
            <a:r>
              <a:rPr lang="en-US" sz="1000" dirty="0" err="1"/>
              <a:t>xUSD</a:t>
            </a:r>
            <a:r>
              <a:rPr lang="en-US" sz="1000" dirty="0"/>
              <a:t> in the SC equal to ~4X the TLV </a:t>
            </a:r>
          </a:p>
          <a:p>
            <a:pPr marL="342900" indent="-342900">
              <a:buFont typeface="+mj-lt"/>
              <a:buAutoNum type="arabicPeriod"/>
            </a:pPr>
            <a:r>
              <a:rPr lang="en-US" sz="1000" dirty="0"/>
              <a:t>Borrower sends the </a:t>
            </a:r>
            <a:r>
              <a:rPr lang="en-US" sz="1000" dirty="0" err="1"/>
              <a:t>btc</a:t>
            </a:r>
            <a:r>
              <a:rPr lang="en-US" sz="1000" dirty="0"/>
              <a:t> to the LP address and SC awaits validation</a:t>
            </a:r>
          </a:p>
          <a:p>
            <a:pPr marL="342900" indent="-342900">
              <a:buFont typeface="+mj-lt"/>
              <a:buAutoNum type="arabicPeriod"/>
            </a:pPr>
            <a:r>
              <a:rPr lang="en-US" sz="1000" dirty="0"/>
              <a:t>SC triggers release of the TLV amount of </a:t>
            </a:r>
            <a:r>
              <a:rPr lang="en-US" sz="1000" dirty="0" err="1"/>
              <a:t>xUSD</a:t>
            </a:r>
            <a:r>
              <a:rPr lang="en-US" sz="1000" dirty="0"/>
              <a:t> locked in SC, sends to Buyer’s wallet</a:t>
            </a:r>
          </a:p>
          <a:p>
            <a:pPr marL="342900" indent="-342900">
              <a:buFont typeface="+mj-lt"/>
              <a:buAutoNum type="arabicPeriod"/>
            </a:pPr>
            <a:r>
              <a:rPr lang="en-US" sz="1000" dirty="0"/>
              <a:t>When Borrower repays </a:t>
            </a:r>
            <a:r>
              <a:rPr lang="en-US" sz="1000" dirty="0" err="1"/>
              <a:t>xUSD</a:t>
            </a:r>
            <a:r>
              <a:rPr lang="en-US" sz="1000" dirty="0"/>
              <a:t> to LP on or before agreed upon block, B…</a:t>
            </a:r>
          </a:p>
          <a:p>
            <a:pPr lvl="1"/>
            <a:r>
              <a:rPr lang="en-US" sz="1000" dirty="0"/>
              <a:t>	5A. IF LP returns </a:t>
            </a:r>
            <a:r>
              <a:rPr lang="en-US" sz="1000" dirty="0" err="1"/>
              <a:t>btc</a:t>
            </a:r>
            <a:r>
              <a:rPr lang="en-US" sz="1000" dirty="0"/>
              <a:t> to Borrower </a:t>
            </a:r>
            <a:r>
              <a:rPr lang="en-US" sz="1000" dirty="0">
                <a:sym typeface="Wingdings" pitchFamily="2" charset="2"/>
              </a:rPr>
              <a:t> SC triggered to release all remaining </a:t>
            </a:r>
            <a:r>
              <a:rPr lang="en-US" sz="1000" dirty="0" err="1">
                <a:sym typeface="Wingdings" pitchFamily="2" charset="2"/>
              </a:rPr>
              <a:t>xUSD</a:t>
            </a:r>
            <a:r>
              <a:rPr lang="en-US" sz="1000" dirty="0">
                <a:sym typeface="Wingdings" pitchFamily="2" charset="2"/>
              </a:rPr>
              <a:t> to LP</a:t>
            </a:r>
            <a:endParaRPr lang="en-US" sz="1000" dirty="0"/>
          </a:p>
          <a:p>
            <a:pPr lvl="1"/>
            <a:r>
              <a:rPr lang="en-US" sz="1000" dirty="0"/>
              <a:t>	5B.  IF LP keeps  </a:t>
            </a:r>
            <a:r>
              <a:rPr lang="en-US" sz="1000" dirty="0" err="1"/>
              <a:t>btc</a:t>
            </a:r>
            <a:r>
              <a:rPr lang="en-US" sz="1000" dirty="0"/>
              <a:t>……………... </a:t>
            </a:r>
            <a:r>
              <a:rPr lang="en-US" sz="1000" dirty="0">
                <a:sym typeface="Wingdings" pitchFamily="2" charset="2"/>
              </a:rPr>
              <a:t> SC triggered to release all remaining </a:t>
            </a:r>
            <a:r>
              <a:rPr lang="en-US" sz="1000" dirty="0" err="1">
                <a:sym typeface="Wingdings" pitchFamily="2" charset="2"/>
              </a:rPr>
              <a:t>xUSD</a:t>
            </a:r>
            <a:r>
              <a:rPr lang="en-US" sz="1000" dirty="0">
                <a:sym typeface="Wingdings" pitchFamily="2" charset="2"/>
              </a:rPr>
              <a:t> to Borrower</a:t>
            </a:r>
          </a:p>
          <a:p>
            <a:pPr lvl="1"/>
            <a:r>
              <a:rPr lang="en-US" sz="1000" dirty="0">
                <a:sym typeface="Wingdings" pitchFamily="2" charset="2"/>
              </a:rPr>
              <a:t>	(Timing a function of B + agreed upon BTC return timeline after repayment)</a:t>
            </a:r>
            <a:endParaRPr lang="en-US" sz="1000" dirty="0"/>
          </a:p>
          <a:p>
            <a:pPr marL="342900" indent="-342900">
              <a:buFont typeface="+mj-lt"/>
              <a:buAutoNum type="arabicPeriod"/>
            </a:pPr>
            <a:endParaRPr lang="en-US" sz="1000" dirty="0"/>
          </a:p>
          <a:p>
            <a:pPr marL="342900" indent="-342900">
              <a:buFont typeface="+mj-lt"/>
              <a:buAutoNum type="arabicPeriod"/>
            </a:pPr>
            <a:r>
              <a:rPr lang="en-US" sz="1000" dirty="0"/>
              <a:t>When Borrower fails to repay </a:t>
            </a:r>
            <a:r>
              <a:rPr lang="en-US" sz="1000" dirty="0" err="1"/>
              <a:t>xUSD</a:t>
            </a:r>
            <a:r>
              <a:rPr lang="en-US" sz="1000" dirty="0"/>
              <a:t> to the LP by agreed upon block, B... The SC is triggered to release all remaining </a:t>
            </a:r>
            <a:r>
              <a:rPr lang="en-US" sz="1000" dirty="0" err="1"/>
              <a:t>xUSD</a:t>
            </a:r>
            <a:r>
              <a:rPr lang="en-US" sz="1000" dirty="0"/>
              <a:t> in the SC to the LP and the LP has no incentive to return the </a:t>
            </a:r>
            <a:r>
              <a:rPr lang="en-US" sz="1000" dirty="0" err="1"/>
              <a:t>btc</a:t>
            </a:r>
            <a:r>
              <a:rPr lang="en-US" sz="1000" dirty="0"/>
              <a:t> sent by Borrower</a:t>
            </a:r>
          </a:p>
          <a:p>
            <a:pPr marL="342900" indent="-342900">
              <a:buFont typeface="+mj-lt"/>
              <a:buAutoNum type="arabicPeriod"/>
            </a:pPr>
            <a:endParaRPr lang="en-US" sz="1000" dirty="0"/>
          </a:p>
          <a:p>
            <a:r>
              <a:rPr lang="en-US" sz="1000" dirty="0"/>
              <a:t>Steps 1-4: Initializing and dispersing the loan</a:t>
            </a:r>
          </a:p>
          <a:p>
            <a:r>
              <a:rPr lang="en-US" sz="1000" dirty="0"/>
              <a:t>Steps 5-6: Handling trustless repayments</a:t>
            </a:r>
          </a:p>
          <a:p>
            <a:endParaRPr lang="en-US" sz="1000" dirty="0"/>
          </a:p>
          <a:p>
            <a:pPr marL="342900" indent="-342900">
              <a:buFont typeface="+mj-lt"/>
              <a:buAutoNum type="arabicPeriod"/>
            </a:pPr>
            <a:endParaRPr lang="en-US" sz="1000" dirty="0"/>
          </a:p>
          <a:p>
            <a:pPr marL="342900" indent="-342900">
              <a:buFont typeface="+mj-lt"/>
              <a:buAutoNum type="arabicPeriod"/>
            </a:pPr>
            <a:endParaRPr lang="en-US" sz="1000" dirty="0"/>
          </a:p>
        </p:txBody>
      </p:sp>
      <p:sp>
        <p:nvSpPr>
          <p:cNvPr id="8" name="Rectangle 7">
            <a:extLst>
              <a:ext uri="{FF2B5EF4-FFF2-40B4-BE49-F238E27FC236}">
                <a16:creationId xmlns:a16="http://schemas.microsoft.com/office/drawing/2014/main" id="{590367DC-E408-694E-B3B0-CE168D9C04E2}"/>
              </a:ext>
            </a:extLst>
          </p:cNvPr>
          <p:cNvSpPr/>
          <p:nvPr/>
        </p:nvSpPr>
        <p:spPr>
          <a:xfrm>
            <a:off x="6662737" y="1694193"/>
            <a:ext cx="842963" cy="965074"/>
          </a:xfrm>
          <a:prstGeom prst="rect">
            <a:avLst/>
          </a:prstGeom>
          <a:solidFill>
            <a:schemeClr val="bg2">
              <a:lumMod val="7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t>Borrower</a:t>
            </a:r>
          </a:p>
        </p:txBody>
      </p:sp>
      <p:sp>
        <p:nvSpPr>
          <p:cNvPr id="9" name="Rectangle 8">
            <a:extLst>
              <a:ext uri="{FF2B5EF4-FFF2-40B4-BE49-F238E27FC236}">
                <a16:creationId xmlns:a16="http://schemas.microsoft.com/office/drawing/2014/main" id="{D262E574-937E-D641-96D3-F8BA42A1DF33}"/>
              </a:ext>
            </a:extLst>
          </p:cNvPr>
          <p:cNvSpPr/>
          <p:nvPr/>
        </p:nvSpPr>
        <p:spPr>
          <a:xfrm>
            <a:off x="8426054" y="1694194"/>
            <a:ext cx="1100136" cy="965074"/>
          </a:xfrm>
          <a:prstGeom prst="rect">
            <a:avLst/>
          </a:prstGeom>
          <a:solidFill>
            <a:schemeClr val="bg2">
              <a:lumMod val="7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t>Clarity SC</a:t>
            </a:r>
          </a:p>
        </p:txBody>
      </p:sp>
      <p:sp>
        <p:nvSpPr>
          <p:cNvPr id="10" name="Rectangle 9">
            <a:extLst>
              <a:ext uri="{FF2B5EF4-FFF2-40B4-BE49-F238E27FC236}">
                <a16:creationId xmlns:a16="http://schemas.microsoft.com/office/drawing/2014/main" id="{0015A95C-9C7A-5844-A0D7-ECD61C9F8416}"/>
              </a:ext>
            </a:extLst>
          </p:cNvPr>
          <p:cNvSpPr/>
          <p:nvPr/>
        </p:nvSpPr>
        <p:spPr>
          <a:xfrm>
            <a:off x="10365580" y="1694194"/>
            <a:ext cx="842963" cy="965074"/>
          </a:xfrm>
          <a:prstGeom prst="rect">
            <a:avLst/>
          </a:prstGeom>
          <a:solidFill>
            <a:schemeClr val="bg2">
              <a:lumMod val="7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t>LP</a:t>
            </a:r>
          </a:p>
        </p:txBody>
      </p:sp>
      <p:cxnSp>
        <p:nvCxnSpPr>
          <p:cNvPr id="12" name="Straight Arrow Connector 11">
            <a:extLst>
              <a:ext uri="{FF2B5EF4-FFF2-40B4-BE49-F238E27FC236}">
                <a16:creationId xmlns:a16="http://schemas.microsoft.com/office/drawing/2014/main" id="{4548F722-5926-454B-B2B3-D1F406C35253}"/>
              </a:ext>
            </a:extLst>
          </p:cNvPr>
          <p:cNvCxnSpPr>
            <a:cxnSpLocks/>
            <a:stCxn id="21" idx="1"/>
          </p:cNvCxnSpPr>
          <p:nvPr/>
        </p:nvCxnSpPr>
        <p:spPr>
          <a:xfrm flipH="1">
            <a:off x="9063036" y="2043063"/>
            <a:ext cx="1429280" cy="5136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0D8EC09-4A6F-6046-9C66-EFA3B25C84B5}"/>
              </a:ext>
            </a:extLst>
          </p:cNvPr>
          <p:cNvCxnSpPr>
            <a:cxnSpLocks/>
            <a:stCxn id="21" idx="1"/>
          </p:cNvCxnSpPr>
          <p:nvPr/>
        </p:nvCxnSpPr>
        <p:spPr>
          <a:xfrm flipH="1">
            <a:off x="9075552" y="2043063"/>
            <a:ext cx="1416764" cy="25510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8F953BF-0196-2F46-A043-6B2869BE2DD4}"/>
              </a:ext>
            </a:extLst>
          </p:cNvPr>
          <p:cNvSpPr txBox="1"/>
          <p:nvPr/>
        </p:nvSpPr>
        <p:spPr>
          <a:xfrm rot="21409433">
            <a:off x="9530775" y="1902972"/>
            <a:ext cx="688975" cy="184666"/>
          </a:xfrm>
          <a:prstGeom prst="rect">
            <a:avLst/>
          </a:prstGeom>
          <a:noFill/>
        </p:spPr>
        <p:txBody>
          <a:bodyPr wrap="square" rtlCol="0">
            <a:spAutoFit/>
          </a:bodyPr>
          <a:lstStyle/>
          <a:p>
            <a:r>
              <a:rPr lang="en-US" sz="600" dirty="0" err="1"/>
              <a:t>xUSD</a:t>
            </a:r>
            <a:r>
              <a:rPr lang="en-US" sz="600" dirty="0"/>
              <a:t> for TLV</a:t>
            </a:r>
          </a:p>
        </p:txBody>
      </p:sp>
      <p:sp>
        <p:nvSpPr>
          <p:cNvPr id="17" name="TextBox 16">
            <a:extLst>
              <a:ext uri="{FF2B5EF4-FFF2-40B4-BE49-F238E27FC236}">
                <a16:creationId xmlns:a16="http://schemas.microsoft.com/office/drawing/2014/main" id="{449B6AB8-30A2-354B-8319-875842E447A9}"/>
              </a:ext>
            </a:extLst>
          </p:cNvPr>
          <p:cNvSpPr txBox="1"/>
          <p:nvPr/>
        </p:nvSpPr>
        <p:spPr>
          <a:xfrm rot="20922209">
            <a:off x="9496940" y="2162846"/>
            <a:ext cx="807433" cy="461665"/>
          </a:xfrm>
          <a:prstGeom prst="rect">
            <a:avLst/>
          </a:prstGeom>
          <a:noFill/>
        </p:spPr>
        <p:txBody>
          <a:bodyPr wrap="square" rtlCol="0">
            <a:spAutoFit/>
          </a:bodyPr>
          <a:lstStyle/>
          <a:p>
            <a:pPr algn="ctr"/>
            <a:r>
              <a:rPr lang="en-US" sz="600" dirty="0" err="1"/>
              <a:t>xUSD</a:t>
            </a:r>
            <a:r>
              <a:rPr lang="en-US" sz="600" dirty="0"/>
              <a:t> for LP’s collateral to incentivize </a:t>
            </a:r>
            <a:r>
              <a:rPr lang="en-US" sz="600" dirty="0" err="1"/>
              <a:t>btc</a:t>
            </a:r>
            <a:r>
              <a:rPr lang="en-US" sz="600" dirty="0"/>
              <a:t> repayment</a:t>
            </a:r>
          </a:p>
        </p:txBody>
      </p:sp>
      <p:sp>
        <p:nvSpPr>
          <p:cNvPr id="18" name="Rectangle 17">
            <a:extLst>
              <a:ext uri="{FF2B5EF4-FFF2-40B4-BE49-F238E27FC236}">
                <a16:creationId xmlns:a16="http://schemas.microsoft.com/office/drawing/2014/main" id="{CFEFB809-5182-5343-9452-9D282B8D6723}"/>
              </a:ext>
            </a:extLst>
          </p:cNvPr>
          <p:cNvSpPr/>
          <p:nvPr/>
        </p:nvSpPr>
        <p:spPr>
          <a:xfrm>
            <a:off x="10492318" y="2428450"/>
            <a:ext cx="619731" cy="19102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600" dirty="0"/>
              <a:t>BTC wallet</a:t>
            </a:r>
          </a:p>
        </p:txBody>
      </p:sp>
      <p:sp>
        <p:nvSpPr>
          <p:cNvPr id="21" name="Rectangle 20">
            <a:extLst>
              <a:ext uri="{FF2B5EF4-FFF2-40B4-BE49-F238E27FC236}">
                <a16:creationId xmlns:a16="http://schemas.microsoft.com/office/drawing/2014/main" id="{1A474E14-7014-AC4B-9973-250410A9EB5C}"/>
              </a:ext>
            </a:extLst>
          </p:cNvPr>
          <p:cNvSpPr/>
          <p:nvPr/>
        </p:nvSpPr>
        <p:spPr>
          <a:xfrm>
            <a:off x="10492316" y="1947548"/>
            <a:ext cx="619731" cy="19102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600" dirty="0" err="1"/>
              <a:t>xUSD</a:t>
            </a:r>
            <a:r>
              <a:rPr lang="en-US" sz="600" dirty="0"/>
              <a:t> wallet</a:t>
            </a:r>
          </a:p>
        </p:txBody>
      </p:sp>
      <p:sp>
        <p:nvSpPr>
          <p:cNvPr id="22" name="Rectangle 21">
            <a:extLst>
              <a:ext uri="{FF2B5EF4-FFF2-40B4-BE49-F238E27FC236}">
                <a16:creationId xmlns:a16="http://schemas.microsoft.com/office/drawing/2014/main" id="{EB4DC5B0-1AB6-9A4F-80B4-C93CD14ABA76}"/>
              </a:ext>
            </a:extLst>
          </p:cNvPr>
          <p:cNvSpPr/>
          <p:nvPr/>
        </p:nvSpPr>
        <p:spPr>
          <a:xfrm>
            <a:off x="10492317" y="2187999"/>
            <a:ext cx="619731" cy="19102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600" dirty="0"/>
              <a:t>STX wallet</a:t>
            </a:r>
          </a:p>
        </p:txBody>
      </p:sp>
      <p:sp>
        <p:nvSpPr>
          <p:cNvPr id="23" name="Can 22">
            <a:extLst>
              <a:ext uri="{FF2B5EF4-FFF2-40B4-BE49-F238E27FC236}">
                <a16:creationId xmlns:a16="http://schemas.microsoft.com/office/drawing/2014/main" id="{A2A17921-DBC9-B549-8293-17B2EAE3C3A1}"/>
              </a:ext>
            </a:extLst>
          </p:cNvPr>
          <p:cNvSpPr/>
          <p:nvPr/>
        </p:nvSpPr>
        <p:spPr>
          <a:xfrm>
            <a:off x="8922499" y="2222489"/>
            <a:ext cx="107245" cy="153450"/>
          </a:xfrm>
          <a:prstGeom prst="can">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an 23">
            <a:extLst>
              <a:ext uri="{FF2B5EF4-FFF2-40B4-BE49-F238E27FC236}">
                <a16:creationId xmlns:a16="http://schemas.microsoft.com/office/drawing/2014/main" id="{418B47FB-B935-EB45-8F5E-F174BDED40BA}"/>
              </a:ext>
            </a:extLst>
          </p:cNvPr>
          <p:cNvSpPr/>
          <p:nvPr/>
        </p:nvSpPr>
        <p:spPr>
          <a:xfrm>
            <a:off x="8922499" y="2004210"/>
            <a:ext cx="107245" cy="153450"/>
          </a:xfrm>
          <a:prstGeom prst="can">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1843295-CBF4-7740-949C-7A45347DD02A}"/>
              </a:ext>
            </a:extLst>
          </p:cNvPr>
          <p:cNvSpPr/>
          <p:nvPr/>
        </p:nvSpPr>
        <p:spPr>
          <a:xfrm>
            <a:off x="6746363" y="1979484"/>
            <a:ext cx="619731" cy="19102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600" dirty="0" err="1"/>
              <a:t>xUSD</a:t>
            </a:r>
            <a:r>
              <a:rPr lang="en-US" sz="600" dirty="0"/>
              <a:t> wallet</a:t>
            </a:r>
          </a:p>
        </p:txBody>
      </p:sp>
      <p:sp>
        <p:nvSpPr>
          <p:cNvPr id="28" name="Rectangle 27">
            <a:extLst>
              <a:ext uri="{FF2B5EF4-FFF2-40B4-BE49-F238E27FC236}">
                <a16:creationId xmlns:a16="http://schemas.microsoft.com/office/drawing/2014/main" id="{02A7008C-9047-0B48-AAF7-1AF6A6CD52DD}"/>
              </a:ext>
            </a:extLst>
          </p:cNvPr>
          <p:cNvSpPr/>
          <p:nvPr/>
        </p:nvSpPr>
        <p:spPr>
          <a:xfrm>
            <a:off x="6745360" y="2321830"/>
            <a:ext cx="619731" cy="19102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600" dirty="0"/>
              <a:t>BTC wallet</a:t>
            </a:r>
          </a:p>
        </p:txBody>
      </p:sp>
      <p:cxnSp>
        <p:nvCxnSpPr>
          <p:cNvPr id="31" name="Straight Arrow Connector 30">
            <a:extLst>
              <a:ext uri="{FF2B5EF4-FFF2-40B4-BE49-F238E27FC236}">
                <a16:creationId xmlns:a16="http://schemas.microsoft.com/office/drawing/2014/main" id="{71518D68-21B2-1341-A1FF-EF750857FB80}"/>
              </a:ext>
            </a:extLst>
          </p:cNvPr>
          <p:cNvCxnSpPr>
            <a:cxnSpLocks/>
          </p:cNvCxnSpPr>
          <p:nvPr/>
        </p:nvCxnSpPr>
        <p:spPr>
          <a:xfrm flipH="1">
            <a:off x="7372129" y="2082138"/>
            <a:ext cx="1502569" cy="2731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F325BD12-D4DC-2D43-871A-F61D1229F457}"/>
              </a:ext>
            </a:extLst>
          </p:cNvPr>
          <p:cNvSpPr txBox="1"/>
          <p:nvPr/>
        </p:nvSpPr>
        <p:spPr>
          <a:xfrm>
            <a:off x="7585122" y="1911877"/>
            <a:ext cx="688975" cy="184666"/>
          </a:xfrm>
          <a:prstGeom prst="rect">
            <a:avLst/>
          </a:prstGeom>
          <a:noFill/>
        </p:spPr>
        <p:txBody>
          <a:bodyPr wrap="square" rtlCol="0">
            <a:spAutoFit/>
          </a:bodyPr>
          <a:lstStyle/>
          <a:p>
            <a:r>
              <a:rPr lang="en-US" sz="600" dirty="0" err="1"/>
              <a:t>xUSD</a:t>
            </a:r>
            <a:r>
              <a:rPr lang="en-US" sz="600" dirty="0"/>
              <a:t> for TLV</a:t>
            </a:r>
          </a:p>
        </p:txBody>
      </p:sp>
      <p:cxnSp>
        <p:nvCxnSpPr>
          <p:cNvPr id="38" name="Elbow Connector 37">
            <a:extLst>
              <a:ext uri="{FF2B5EF4-FFF2-40B4-BE49-F238E27FC236}">
                <a16:creationId xmlns:a16="http://schemas.microsoft.com/office/drawing/2014/main" id="{E6088054-655C-4649-953E-92CE7195B0B7}"/>
              </a:ext>
            </a:extLst>
          </p:cNvPr>
          <p:cNvCxnSpPr>
            <a:stCxn id="8" idx="2"/>
            <a:endCxn id="10" idx="2"/>
          </p:cNvCxnSpPr>
          <p:nvPr/>
        </p:nvCxnSpPr>
        <p:spPr>
          <a:xfrm rot="16200000" flipH="1">
            <a:off x="8935640" y="807845"/>
            <a:ext cx="1" cy="3702843"/>
          </a:xfrm>
          <a:prstGeom prst="bentConnector3">
            <a:avLst>
              <a:gd name="adj1" fmla="val 2286010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6149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3A89AAE-C51D-3948-A97E-94A0005A49CC}"/>
              </a:ext>
            </a:extLst>
          </p:cNvPr>
          <p:cNvSpPr/>
          <p:nvPr/>
        </p:nvSpPr>
        <p:spPr>
          <a:xfrm>
            <a:off x="4198439" y="1958304"/>
            <a:ext cx="1185172" cy="1356855"/>
          </a:xfrm>
          <a:prstGeom prst="rect">
            <a:avLst/>
          </a:prstGeom>
          <a:solidFill>
            <a:schemeClr val="bg2">
              <a:lumMod val="7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t>Borrower</a:t>
            </a:r>
          </a:p>
        </p:txBody>
      </p:sp>
      <p:sp>
        <p:nvSpPr>
          <p:cNvPr id="5" name="Rectangle 4">
            <a:extLst>
              <a:ext uri="{FF2B5EF4-FFF2-40B4-BE49-F238E27FC236}">
                <a16:creationId xmlns:a16="http://schemas.microsoft.com/office/drawing/2014/main" id="{59A4DB22-065B-F946-8007-0C89542B41EA}"/>
              </a:ext>
            </a:extLst>
          </p:cNvPr>
          <p:cNvSpPr/>
          <p:nvPr/>
        </p:nvSpPr>
        <p:spPr>
          <a:xfrm>
            <a:off x="6096000" y="1951520"/>
            <a:ext cx="1546747" cy="1356855"/>
          </a:xfrm>
          <a:prstGeom prst="rect">
            <a:avLst/>
          </a:prstGeom>
          <a:solidFill>
            <a:schemeClr val="bg2">
              <a:lumMod val="7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t>Clarity SC</a:t>
            </a:r>
          </a:p>
        </p:txBody>
      </p:sp>
      <p:sp>
        <p:nvSpPr>
          <p:cNvPr id="6" name="Rectangle 5">
            <a:extLst>
              <a:ext uri="{FF2B5EF4-FFF2-40B4-BE49-F238E27FC236}">
                <a16:creationId xmlns:a16="http://schemas.microsoft.com/office/drawing/2014/main" id="{6E459DB2-051B-D048-B999-0F51C0E3F5F2}"/>
              </a:ext>
            </a:extLst>
          </p:cNvPr>
          <p:cNvSpPr/>
          <p:nvPr/>
        </p:nvSpPr>
        <p:spPr>
          <a:xfrm>
            <a:off x="8629101" y="1944977"/>
            <a:ext cx="1185172" cy="1356855"/>
          </a:xfrm>
          <a:prstGeom prst="rect">
            <a:avLst/>
          </a:prstGeom>
          <a:solidFill>
            <a:schemeClr val="bg2">
              <a:lumMod val="7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t>LP</a:t>
            </a:r>
          </a:p>
        </p:txBody>
      </p:sp>
      <p:cxnSp>
        <p:nvCxnSpPr>
          <p:cNvPr id="7" name="Straight Arrow Connector 6">
            <a:extLst>
              <a:ext uri="{FF2B5EF4-FFF2-40B4-BE49-F238E27FC236}">
                <a16:creationId xmlns:a16="http://schemas.microsoft.com/office/drawing/2014/main" id="{3F32C9FA-DFE8-DC40-8E78-0FCEE5AFB5E0}"/>
              </a:ext>
            </a:extLst>
          </p:cNvPr>
          <p:cNvCxnSpPr>
            <a:cxnSpLocks/>
            <a:stCxn id="12" idx="1"/>
          </p:cNvCxnSpPr>
          <p:nvPr/>
        </p:nvCxnSpPr>
        <p:spPr>
          <a:xfrm flipH="1">
            <a:off x="7029692" y="2386609"/>
            <a:ext cx="1816768" cy="702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4998743D-CA65-6D4E-A847-91D2CFEADC9D}"/>
              </a:ext>
            </a:extLst>
          </p:cNvPr>
          <p:cNvCxnSpPr>
            <a:cxnSpLocks/>
            <a:stCxn id="12" idx="1"/>
          </p:cNvCxnSpPr>
          <p:nvPr/>
        </p:nvCxnSpPr>
        <p:spPr>
          <a:xfrm flipH="1">
            <a:off x="7037314" y="2386609"/>
            <a:ext cx="1809146" cy="40693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3775F62-79F6-E446-A310-974FBECF7022}"/>
              </a:ext>
            </a:extLst>
          </p:cNvPr>
          <p:cNvSpPr txBox="1"/>
          <p:nvPr/>
        </p:nvSpPr>
        <p:spPr>
          <a:xfrm>
            <a:off x="7797166" y="2206001"/>
            <a:ext cx="968671" cy="184666"/>
          </a:xfrm>
          <a:prstGeom prst="rect">
            <a:avLst/>
          </a:prstGeom>
          <a:noFill/>
        </p:spPr>
        <p:txBody>
          <a:bodyPr wrap="square" rtlCol="0">
            <a:spAutoFit/>
          </a:bodyPr>
          <a:lstStyle/>
          <a:p>
            <a:r>
              <a:rPr lang="en-US" sz="600" dirty="0" err="1"/>
              <a:t>xUSD</a:t>
            </a:r>
            <a:r>
              <a:rPr lang="en-US" sz="600" dirty="0"/>
              <a:t> for TLV</a:t>
            </a:r>
          </a:p>
        </p:txBody>
      </p:sp>
      <p:sp>
        <p:nvSpPr>
          <p:cNvPr id="10" name="TextBox 9">
            <a:extLst>
              <a:ext uri="{FF2B5EF4-FFF2-40B4-BE49-F238E27FC236}">
                <a16:creationId xmlns:a16="http://schemas.microsoft.com/office/drawing/2014/main" id="{E1D2B90B-DCEE-244E-ABFB-6946D9B7DA6C}"/>
              </a:ext>
            </a:extLst>
          </p:cNvPr>
          <p:cNvSpPr txBox="1"/>
          <p:nvPr/>
        </p:nvSpPr>
        <p:spPr>
          <a:xfrm rot="20823921">
            <a:off x="7587812" y="2573897"/>
            <a:ext cx="1135218" cy="369332"/>
          </a:xfrm>
          <a:prstGeom prst="rect">
            <a:avLst/>
          </a:prstGeom>
          <a:noFill/>
        </p:spPr>
        <p:txBody>
          <a:bodyPr wrap="square" rtlCol="0">
            <a:spAutoFit/>
          </a:bodyPr>
          <a:lstStyle/>
          <a:p>
            <a:pPr algn="ctr"/>
            <a:r>
              <a:rPr lang="en-US" sz="600" dirty="0" err="1"/>
              <a:t>xUSD</a:t>
            </a:r>
            <a:r>
              <a:rPr lang="en-US" sz="600" dirty="0"/>
              <a:t> for LP’s collateral to incentivize BTC repayment</a:t>
            </a:r>
          </a:p>
        </p:txBody>
      </p:sp>
      <p:sp>
        <p:nvSpPr>
          <p:cNvPr id="11" name="Rectangle 10">
            <a:extLst>
              <a:ext uri="{FF2B5EF4-FFF2-40B4-BE49-F238E27FC236}">
                <a16:creationId xmlns:a16="http://schemas.microsoft.com/office/drawing/2014/main" id="{9F1ABFE3-2F56-A645-8983-19922D70C50C}"/>
              </a:ext>
            </a:extLst>
          </p:cNvPr>
          <p:cNvSpPr/>
          <p:nvPr/>
        </p:nvSpPr>
        <p:spPr>
          <a:xfrm>
            <a:off x="8831626" y="2922747"/>
            <a:ext cx="871317" cy="26857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600" dirty="0"/>
              <a:t>BTC wallet</a:t>
            </a:r>
          </a:p>
        </p:txBody>
      </p:sp>
      <p:sp>
        <p:nvSpPr>
          <p:cNvPr id="12" name="Rectangle 11">
            <a:extLst>
              <a:ext uri="{FF2B5EF4-FFF2-40B4-BE49-F238E27FC236}">
                <a16:creationId xmlns:a16="http://schemas.microsoft.com/office/drawing/2014/main" id="{7D622A25-BFF7-FF40-8D15-92808BC29611}"/>
              </a:ext>
            </a:extLst>
          </p:cNvPr>
          <p:cNvSpPr/>
          <p:nvPr/>
        </p:nvSpPr>
        <p:spPr>
          <a:xfrm>
            <a:off x="8846460" y="2252319"/>
            <a:ext cx="871317" cy="26857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600" dirty="0" err="1"/>
              <a:t>xUSD</a:t>
            </a:r>
            <a:r>
              <a:rPr lang="en-US" sz="600" dirty="0"/>
              <a:t> wallet</a:t>
            </a:r>
          </a:p>
        </p:txBody>
      </p:sp>
      <p:sp>
        <p:nvSpPr>
          <p:cNvPr id="13" name="Rectangle 12">
            <a:extLst>
              <a:ext uri="{FF2B5EF4-FFF2-40B4-BE49-F238E27FC236}">
                <a16:creationId xmlns:a16="http://schemas.microsoft.com/office/drawing/2014/main" id="{59D92501-FECD-AE45-9CAE-DAD0F4DB64FB}"/>
              </a:ext>
            </a:extLst>
          </p:cNvPr>
          <p:cNvSpPr/>
          <p:nvPr/>
        </p:nvSpPr>
        <p:spPr>
          <a:xfrm>
            <a:off x="8831627" y="2590885"/>
            <a:ext cx="871317" cy="26857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600" dirty="0"/>
              <a:t>STX wallet</a:t>
            </a:r>
          </a:p>
        </p:txBody>
      </p:sp>
      <p:sp>
        <p:nvSpPr>
          <p:cNvPr id="15" name="Can 14">
            <a:extLst>
              <a:ext uri="{FF2B5EF4-FFF2-40B4-BE49-F238E27FC236}">
                <a16:creationId xmlns:a16="http://schemas.microsoft.com/office/drawing/2014/main" id="{C9F89D8C-B2B7-9448-9F73-25DE2FF7ABE4}"/>
              </a:ext>
            </a:extLst>
          </p:cNvPr>
          <p:cNvSpPr/>
          <p:nvPr/>
        </p:nvSpPr>
        <p:spPr>
          <a:xfrm>
            <a:off x="6747445" y="2245345"/>
            <a:ext cx="259115" cy="314616"/>
          </a:xfrm>
          <a:prstGeom prst="can">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827310D-3846-F54E-B183-491C234A07B2}"/>
              </a:ext>
            </a:extLst>
          </p:cNvPr>
          <p:cNvSpPr/>
          <p:nvPr/>
        </p:nvSpPr>
        <p:spPr>
          <a:xfrm>
            <a:off x="4367157" y="2281936"/>
            <a:ext cx="871317" cy="26857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600" dirty="0" err="1"/>
              <a:t>xUSD</a:t>
            </a:r>
            <a:r>
              <a:rPr lang="en-US" sz="600" dirty="0"/>
              <a:t> wallet</a:t>
            </a:r>
          </a:p>
        </p:txBody>
      </p:sp>
      <p:sp>
        <p:nvSpPr>
          <p:cNvPr id="17" name="Rectangle 16">
            <a:extLst>
              <a:ext uri="{FF2B5EF4-FFF2-40B4-BE49-F238E27FC236}">
                <a16:creationId xmlns:a16="http://schemas.microsoft.com/office/drawing/2014/main" id="{348E42B7-2537-7146-99A8-BC1F3D0A0DE3}"/>
              </a:ext>
            </a:extLst>
          </p:cNvPr>
          <p:cNvSpPr/>
          <p:nvPr/>
        </p:nvSpPr>
        <p:spPr>
          <a:xfrm>
            <a:off x="4371684" y="2900172"/>
            <a:ext cx="871317" cy="26857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600" dirty="0"/>
              <a:t>BTC wallet</a:t>
            </a:r>
          </a:p>
        </p:txBody>
      </p:sp>
      <p:cxnSp>
        <p:nvCxnSpPr>
          <p:cNvPr id="18" name="Straight Arrow Connector 17">
            <a:extLst>
              <a:ext uri="{FF2B5EF4-FFF2-40B4-BE49-F238E27FC236}">
                <a16:creationId xmlns:a16="http://schemas.microsoft.com/office/drawing/2014/main" id="{2EE07008-E27F-9A42-9C49-C8FD05C7682B}"/>
              </a:ext>
            </a:extLst>
          </p:cNvPr>
          <p:cNvCxnSpPr>
            <a:cxnSpLocks/>
            <a:stCxn id="15" idx="2"/>
            <a:endCxn id="16" idx="3"/>
          </p:cNvCxnSpPr>
          <p:nvPr/>
        </p:nvCxnSpPr>
        <p:spPr>
          <a:xfrm flipH="1">
            <a:off x="5238474" y="2402653"/>
            <a:ext cx="1508971" cy="1357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70E9BA6-884E-5B44-AB06-5A40F2CC70F7}"/>
              </a:ext>
            </a:extLst>
          </p:cNvPr>
          <p:cNvSpPr txBox="1"/>
          <p:nvPr/>
        </p:nvSpPr>
        <p:spPr>
          <a:xfrm>
            <a:off x="5445437" y="2245345"/>
            <a:ext cx="968671" cy="184666"/>
          </a:xfrm>
          <a:prstGeom prst="rect">
            <a:avLst/>
          </a:prstGeom>
          <a:noFill/>
        </p:spPr>
        <p:txBody>
          <a:bodyPr wrap="square" rtlCol="0">
            <a:spAutoFit/>
          </a:bodyPr>
          <a:lstStyle/>
          <a:p>
            <a:r>
              <a:rPr lang="en-US" sz="600" dirty="0" err="1"/>
              <a:t>xUSD</a:t>
            </a:r>
            <a:r>
              <a:rPr lang="en-US" sz="600" dirty="0"/>
              <a:t> for TLV</a:t>
            </a:r>
          </a:p>
        </p:txBody>
      </p:sp>
      <p:cxnSp>
        <p:nvCxnSpPr>
          <p:cNvPr id="20" name="Elbow Connector 19">
            <a:extLst>
              <a:ext uri="{FF2B5EF4-FFF2-40B4-BE49-F238E27FC236}">
                <a16:creationId xmlns:a16="http://schemas.microsoft.com/office/drawing/2014/main" id="{22432D44-D54F-6042-8231-5135E9F5B5DF}"/>
              </a:ext>
            </a:extLst>
          </p:cNvPr>
          <p:cNvCxnSpPr>
            <a:cxnSpLocks/>
            <a:stCxn id="17" idx="2"/>
            <a:endCxn id="11" idx="2"/>
          </p:cNvCxnSpPr>
          <p:nvPr/>
        </p:nvCxnSpPr>
        <p:spPr>
          <a:xfrm rot="16200000" flipH="1">
            <a:off x="7026027" y="950067"/>
            <a:ext cx="22575" cy="4459942"/>
          </a:xfrm>
          <a:prstGeom prst="bentConnector3">
            <a:avLst>
              <a:gd name="adj1" fmla="val 111262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itle 1">
            <a:extLst>
              <a:ext uri="{FF2B5EF4-FFF2-40B4-BE49-F238E27FC236}">
                <a16:creationId xmlns:a16="http://schemas.microsoft.com/office/drawing/2014/main" id="{2F6EA3E2-27D0-634B-895E-B6C94D6655FC}"/>
              </a:ext>
            </a:extLst>
          </p:cNvPr>
          <p:cNvSpPr txBox="1">
            <a:spLocks/>
          </p:cNvSpPr>
          <p:nvPr/>
        </p:nvSpPr>
        <p:spPr>
          <a:xfrm>
            <a:off x="1973761" y="699831"/>
            <a:ext cx="8472487" cy="587584"/>
          </a:xfrm>
          <a:prstGeom prst="rect">
            <a:avLst/>
          </a:prstGeom>
        </p:spPr>
        <p:txBody>
          <a:bodyPr vert="horz" lIns="91440" tIns="45720" rIns="91440" bIns="45720" rtlCol="0" anchor="ctr">
            <a:normAutofit fontScale="90000"/>
          </a:bodyPr>
          <a:lstStyle>
            <a:lvl1pPr algn="ctr" defTabSz="914400" rtl="0" eaLnBrk="1" latinLnBrk="0" hangingPunct="1">
              <a:lnSpc>
                <a:spcPct val="90000"/>
              </a:lnSpc>
              <a:spcBef>
                <a:spcPct val="0"/>
              </a:spcBef>
              <a:buNone/>
              <a:defRPr sz="2800" kern="1200" cap="all" spc="-50" baseline="0">
                <a:solidFill>
                  <a:schemeClr val="tx1">
                    <a:lumMod val="75000"/>
                    <a:lumOff val="25000"/>
                  </a:schemeClr>
                </a:solidFill>
                <a:latin typeface="+mj-lt"/>
                <a:ea typeface="+mj-ea"/>
                <a:cs typeface="+mj-cs"/>
              </a:defRPr>
            </a:lvl1pPr>
          </a:lstStyle>
          <a:p>
            <a:r>
              <a:rPr lang="en-US" dirty="0"/>
              <a:t>Using Layer-1 </a:t>
            </a:r>
            <a:r>
              <a:rPr lang="en-US" dirty="0" err="1"/>
              <a:t>btc</a:t>
            </a:r>
            <a:r>
              <a:rPr lang="en-US" dirty="0"/>
              <a:t> as collateral for token loans</a:t>
            </a:r>
          </a:p>
        </p:txBody>
      </p:sp>
      <p:sp>
        <p:nvSpPr>
          <p:cNvPr id="26" name="Rectangle 25">
            <a:extLst>
              <a:ext uri="{FF2B5EF4-FFF2-40B4-BE49-F238E27FC236}">
                <a16:creationId xmlns:a16="http://schemas.microsoft.com/office/drawing/2014/main" id="{5400DE7E-16C3-334A-BDA2-7E43E25BFDB0}"/>
              </a:ext>
            </a:extLst>
          </p:cNvPr>
          <p:cNvSpPr/>
          <p:nvPr/>
        </p:nvSpPr>
        <p:spPr>
          <a:xfrm>
            <a:off x="967071" y="4352477"/>
            <a:ext cx="1185172" cy="1356855"/>
          </a:xfrm>
          <a:prstGeom prst="rect">
            <a:avLst/>
          </a:prstGeom>
          <a:solidFill>
            <a:schemeClr val="bg2">
              <a:lumMod val="7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t>Borrower</a:t>
            </a:r>
          </a:p>
        </p:txBody>
      </p:sp>
      <p:sp>
        <p:nvSpPr>
          <p:cNvPr id="27" name="Rectangle 26">
            <a:extLst>
              <a:ext uri="{FF2B5EF4-FFF2-40B4-BE49-F238E27FC236}">
                <a16:creationId xmlns:a16="http://schemas.microsoft.com/office/drawing/2014/main" id="{E1514BAF-2540-BF4B-A6C6-0D46EC6B5CD5}"/>
              </a:ext>
            </a:extLst>
          </p:cNvPr>
          <p:cNvSpPr/>
          <p:nvPr/>
        </p:nvSpPr>
        <p:spPr>
          <a:xfrm>
            <a:off x="2625985" y="4352478"/>
            <a:ext cx="1546747" cy="1356855"/>
          </a:xfrm>
          <a:prstGeom prst="rect">
            <a:avLst/>
          </a:prstGeom>
          <a:solidFill>
            <a:schemeClr val="bg2">
              <a:lumMod val="7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t>Clarity SC</a:t>
            </a:r>
          </a:p>
        </p:txBody>
      </p:sp>
      <p:sp>
        <p:nvSpPr>
          <p:cNvPr id="28" name="Rectangle 27">
            <a:extLst>
              <a:ext uri="{FF2B5EF4-FFF2-40B4-BE49-F238E27FC236}">
                <a16:creationId xmlns:a16="http://schemas.microsoft.com/office/drawing/2014/main" id="{B1BBBE88-44B9-C247-A0FB-D2C6B277708C}"/>
              </a:ext>
            </a:extLst>
          </p:cNvPr>
          <p:cNvSpPr/>
          <p:nvPr/>
        </p:nvSpPr>
        <p:spPr>
          <a:xfrm>
            <a:off x="4669914" y="4352478"/>
            <a:ext cx="1185172" cy="1356855"/>
          </a:xfrm>
          <a:prstGeom prst="rect">
            <a:avLst/>
          </a:prstGeom>
          <a:solidFill>
            <a:schemeClr val="bg2">
              <a:lumMod val="7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t>LP</a:t>
            </a:r>
          </a:p>
        </p:txBody>
      </p:sp>
      <p:cxnSp>
        <p:nvCxnSpPr>
          <p:cNvPr id="30" name="Straight Arrow Connector 29">
            <a:extLst>
              <a:ext uri="{FF2B5EF4-FFF2-40B4-BE49-F238E27FC236}">
                <a16:creationId xmlns:a16="http://schemas.microsoft.com/office/drawing/2014/main" id="{3DAA55BC-8B60-C443-A608-4B2CF9475C6E}"/>
              </a:ext>
            </a:extLst>
          </p:cNvPr>
          <p:cNvCxnSpPr>
            <a:cxnSpLocks/>
            <a:endCxn id="34" idx="1"/>
          </p:cNvCxnSpPr>
          <p:nvPr/>
        </p:nvCxnSpPr>
        <p:spPr>
          <a:xfrm flipV="1">
            <a:off x="3607925" y="4753839"/>
            <a:ext cx="1240472" cy="613474"/>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1DDE9E36-FD53-654A-812F-4864D94D629D}"/>
              </a:ext>
            </a:extLst>
          </p:cNvPr>
          <p:cNvSpPr txBox="1"/>
          <p:nvPr/>
        </p:nvSpPr>
        <p:spPr>
          <a:xfrm rot="19991555">
            <a:off x="3329448" y="5028231"/>
            <a:ext cx="1135218" cy="184666"/>
          </a:xfrm>
          <a:prstGeom prst="rect">
            <a:avLst/>
          </a:prstGeom>
          <a:noFill/>
        </p:spPr>
        <p:txBody>
          <a:bodyPr wrap="square" rtlCol="0">
            <a:spAutoFit/>
          </a:bodyPr>
          <a:lstStyle/>
          <a:p>
            <a:pPr algn="ctr"/>
            <a:r>
              <a:rPr lang="en-US" sz="600" dirty="0"/>
              <a:t>IF LP </a:t>
            </a:r>
            <a:r>
              <a:rPr lang="en-US" sz="600" b="1" dirty="0"/>
              <a:t>returns</a:t>
            </a:r>
            <a:r>
              <a:rPr lang="en-US" sz="600" dirty="0"/>
              <a:t> BTC</a:t>
            </a:r>
          </a:p>
        </p:txBody>
      </p:sp>
      <p:sp>
        <p:nvSpPr>
          <p:cNvPr id="33" name="Rectangle 32">
            <a:extLst>
              <a:ext uri="{FF2B5EF4-FFF2-40B4-BE49-F238E27FC236}">
                <a16:creationId xmlns:a16="http://schemas.microsoft.com/office/drawing/2014/main" id="{A3155A07-D0A6-FD43-8F7E-5EC66CA7DDEE}"/>
              </a:ext>
            </a:extLst>
          </p:cNvPr>
          <p:cNvSpPr/>
          <p:nvPr/>
        </p:nvSpPr>
        <p:spPr>
          <a:xfrm>
            <a:off x="4860242" y="5350914"/>
            <a:ext cx="871317" cy="26857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600" dirty="0"/>
              <a:t>BTC wallet</a:t>
            </a:r>
          </a:p>
        </p:txBody>
      </p:sp>
      <p:sp>
        <p:nvSpPr>
          <p:cNvPr id="34" name="Rectangle 33">
            <a:extLst>
              <a:ext uri="{FF2B5EF4-FFF2-40B4-BE49-F238E27FC236}">
                <a16:creationId xmlns:a16="http://schemas.microsoft.com/office/drawing/2014/main" id="{C8D2FB06-CAAC-EC4C-835A-1340853304F8}"/>
              </a:ext>
            </a:extLst>
          </p:cNvPr>
          <p:cNvSpPr/>
          <p:nvPr/>
        </p:nvSpPr>
        <p:spPr>
          <a:xfrm>
            <a:off x="4848397" y="4619549"/>
            <a:ext cx="871317" cy="26857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600" dirty="0" err="1"/>
              <a:t>xUSD</a:t>
            </a:r>
            <a:r>
              <a:rPr lang="en-US" sz="600" dirty="0"/>
              <a:t> wallet</a:t>
            </a:r>
          </a:p>
        </p:txBody>
      </p:sp>
      <p:sp>
        <p:nvSpPr>
          <p:cNvPr id="35" name="Rectangle 34">
            <a:extLst>
              <a:ext uri="{FF2B5EF4-FFF2-40B4-BE49-F238E27FC236}">
                <a16:creationId xmlns:a16="http://schemas.microsoft.com/office/drawing/2014/main" id="{740A46AD-14A8-0A4B-8D04-D8CCD0A850E1}"/>
              </a:ext>
            </a:extLst>
          </p:cNvPr>
          <p:cNvSpPr/>
          <p:nvPr/>
        </p:nvSpPr>
        <p:spPr>
          <a:xfrm>
            <a:off x="4844581" y="5006609"/>
            <a:ext cx="871317" cy="26857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600" dirty="0"/>
              <a:t>STX wallet</a:t>
            </a:r>
          </a:p>
        </p:txBody>
      </p:sp>
      <p:sp>
        <p:nvSpPr>
          <p:cNvPr id="38" name="Rectangle 37">
            <a:extLst>
              <a:ext uri="{FF2B5EF4-FFF2-40B4-BE49-F238E27FC236}">
                <a16:creationId xmlns:a16="http://schemas.microsoft.com/office/drawing/2014/main" id="{7FCC2DCC-0EFD-FB4A-91DD-898EB0D771D9}"/>
              </a:ext>
            </a:extLst>
          </p:cNvPr>
          <p:cNvSpPr/>
          <p:nvPr/>
        </p:nvSpPr>
        <p:spPr>
          <a:xfrm>
            <a:off x="1102444" y="4651485"/>
            <a:ext cx="871317" cy="26857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600" dirty="0" err="1"/>
              <a:t>xUSD</a:t>
            </a:r>
            <a:r>
              <a:rPr lang="en-US" sz="600" dirty="0"/>
              <a:t> wallet</a:t>
            </a:r>
          </a:p>
        </p:txBody>
      </p:sp>
      <p:sp>
        <p:nvSpPr>
          <p:cNvPr id="39" name="Rectangle 38">
            <a:extLst>
              <a:ext uri="{FF2B5EF4-FFF2-40B4-BE49-F238E27FC236}">
                <a16:creationId xmlns:a16="http://schemas.microsoft.com/office/drawing/2014/main" id="{A95AB423-08FB-624A-9568-B52A048643D9}"/>
              </a:ext>
            </a:extLst>
          </p:cNvPr>
          <p:cNvSpPr/>
          <p:nvPr/>
        </p:nvSpPr>
        <p:spPr>
          <a:xfrm>
            <a:off x="1124818" y="5302094"/>
            <a:ext cx="871317" cy="26857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600" dirty="0"/>
              <a:t>BTC wallet</a:t>
            </a:r>
          </a:p>
        </p:txBody>
      </p:sp>
      <p:cxnSp>
        <p:nvCxnSpPr>
          <p:cNvPr id="42" name="Elbow Connector 41">
            <a:extLst>
              <a:ext uri="{FF2B5EF4-FFF2-40B4-BE49-F238E27FC236}">
                <a16:creationId xmlns:a16="http://schemas.microsoft.com/office/drawing/2014/main" id="{6EBBF9D1-F4C2-EA43-911A-F39E3BB632BC}"/>
              </a:ext>
            </a:extLst>
          </p:cNvPr>
          <p:cNvCxnSpPr>
            <a:cxnSpLocks/>
            <a:stCxn id="38" idx="1"/>
            <a:endCxn id="34" idx="3"/>
          </p:cNvCxnSpPr>
          <p:nvPr/>
        </p:nvCxnSpPr>
        <p:spPr>
          <a:xfrm rot="10800000" flipH="1">
            <a:off x="1102444" y="4753839"/>
            <a:ext cx="4617270" cy="31936"/>
          </a:xfrm>
          <a:prstGeom prst="bentConnector5">
            <a:avLst>
              <a:gd name="adj1" fmla="val -3871"/>
              <a:gd name="adj2" fmla="val 1574687"/>
              <a:gd name="adj3" fmla="val 10387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4AFD1FD0-8FB6-AC4B-9C76-2CDC0F64E39B}"/>
              </a:ext>
            </a:extLst>
          </p:cNvPr>
          <p:cNvSpPr txBox="1"/>
          <p:nvPr/>
        </p:nvSpPr>
        <p:spPr>
          <a:xfrm>
            <a:off x="662011" y="3183950"/>
            <a:ext cx="2024324" cy="646331"/>
          </a:xfrm>
          <a:prstGeom prst="rect">
            <a:avLst/>
          </a:prstGeom>
          <a:noFill/>
        </p:spPr>
        <p:txBody>
          <a:bodyPr wrap="square" rtlCol="0">
            <a:spAutoFit/>
          </a:bodyPr>
          <a:lstStyle/>
          <a:p>
            <a:pPr algn="ctr"/>
            <a:r>
              <a:rPr lang="en-US" sz="1200" u="sng" dirty="0"/>
              <a:t>Steps 5-6: </a:t>
            </a:r>
          </a:p>
          <a:p>
            <a:pPr algn="ctr"/>
            <a:r>
              <a:rPr lang="en-US" sz="1200" dirty="0"/>
              <a:t>Handling repayment</a:t>
            </a:r>
          </a:p>
          <a:p>
            <a:pPr algn="ctr"/>
            <a:r>
              <a:rPr lang="en-US" sz="1200" dirty="0"/>
              <a:t>&amp;  loan termination</a:t>
            </a:r>
          </a:p>
        </p:txBody>
      </p:sp>
      <p:sp>
        <p:nvSpPr>
          <p:cNvPr id="78" name="TextBox 77">
            <a:extLst>
              <a:ext uri="{FF2B5EF4-FFF2-40B4-BE49-F238E27FC236}">
                <a16:creationId xmlns:a16="http://schemas.microsoft.com/office/drawing/2014/main" id="{E5F2855F-03AA-CB4C-B317-651C2E3D055B}"/>
              </a:ext>
            </a:extLst>
          </p:cNvPr>
          <p:cNvSpPr txBox="1"/>
          <p:nvPr/>
        </p:nvSpPr>
        <p:spPr>
          <a:xfrm>
            <a:off x="662011" y="1306439"/>
            <a:ext cx="2024913" cy="646331"/>
          </a:xfrm>
          <a:prstGeom prst="rect">
            <a:avLst/>
          </a:prstGeom>
          <a:noFill/>
        </p:spPr>
        <p:txBody>
          <a:bodyPr wrap="none" rtlCol="0">
            <a:spAutoFit/>
          </a:bodyPr>
          <a:lstStyle/>
          <a:p>
            <a:pPr algn="ctr"/>
            <a:r>
              <a:rPr lang="en-US" sz="1200" u="sng" dirty="0"/>
              <a:t>Steps 1-4: </a:t>
            </a:r>
          </a:p>
          <a:p>
            <a:pPr algn="ctr"/>
            <a:r>
              <a:rPr lang="en-US" sz="1200" dirty="0"/>
              <a:t>Initializing the loan </a:t>
            </a:r>
          </a:p>
          <a:p>
            <a:pPr algn="ctr"/>
            <a:r>
              <a:rPr lang="en-US" sz="1200" dirty="0"/>
              <a:t>by establishing collateral</a:t>
            </a:r>
          </a:p>
        </p:txBody>
      </p:sp>
      <p:cxnSp>
        <p:nvCxnSpPr>
          <p:cNvPr id="98" name="Straight Arrow Connector 97">
            <a:extLst>
              <a:ext uri="{FF2B5EF4-FFF2-40B4-BE49-F238E27FC236}">
                <a16:creationId xmlns:a16="http://schemas.microsoft.com/office/drawing/2014/main" id="{0A88BA62-ECD2-FA43-9F6F-704729BB99A7}"/>
              </a:ext>
            </a:extLst>
          </p:cNvPr>
          <p:cNvCxnSpPr>
            <a:cxnSpLocks/>
            <a:stCxn id="128" idx="2"/>
            <a:endCxn id="38" idx="3"/>
          </p:cNvCxnSpPr>
          <p:nvPr/>
        </p:nvCxnSpPr>
        <p:spPr>
          <a:xfrm flipH="1" flipV="1">
            <a:off x="1973761" y="4785775"/>
            <a:ext cx="1346915" cy="573076"/>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a16="http://schemas.microsoft.com/office/drawing/2014/main" id="{06DF57A5-3007-DA4E-8E91-830A8E47DCE9}"/>
              </a:ext>
            </a:extLst>
          </p:cNvPr>
          <p:cNvSpPr txBox="1"/>
          <p:nvPr/>
        </p:nvSpPr>
        <p:spPr>
          <a:xfrm rot="1319170">
            <a:off x="2420405" y="5033418"/>
            <a:ext cx="1135218" cy="184666"/>
          </a:xfrm>
          <a:prstGeom prst="rect">
            <a:avLst/>
          </a:prstGeom>
          <a:noFill/>
        </p:spPr>
        <p:txBody>
          <a:bodyPr wrap="square" rtlCol="0">
            <a:spAutoFit/>
          </a:bodyPr>
          <a:lstStyle/>
          <a:p>
            <a:pPr algn="ctr"/>
            <a:r>
              <a:rPr lang="en-US" sz="600" dirty="0"/>
              <a:t>IF LP </a:t>
            </a:r>
            <a:r>
              <a:rPr lang="en-US" sz="600" b="1" dirty="0"/>
              <a:t>keeps</a:t>
            </a:r>
            <a:r>
              <a:rPr lang="en-US" sz="600" dirty="0"/>
              <a:t> BTC</a:t>
            </a:r>
          </a:p>
        </p:txBody>
      </p:sp>
      <p:cxnSp>
        <p:nvCxnSpPr>
          <p:cNvPr id="103" name="Elbow Connector 102">
            <a:extLst>
              <a:ext uri="{FF2B5EF4-FFF2-40B4-BE49-F238E27FC236}">
                <a16:creationId xmlns:a16="http://schemas.microsoft.com/office/drawing/2014/main" id="{7E31C7DB-CC79-3D46-9A8A-A1F35C6D6517}"/>
              </a:ext>
            </a:extLst>
          </p:cNvPr>
          <p:cNvCxnSpPr>
            <a:cxnSpLocks/>
            <a:stCxn id="33" idx="2"/>
            <a:endCxn id="39" idx="2"/>
          </p:cNvCxnSpPr>
          <p:nvPr/>
        </p:nvCxnSpPr>
        <p:spPr>
          <a:xfrm rot="5400000" flipH="1">
            <a:off x="3403779" y="3727371"/>
            <a:ext cx="48820" cy="3735424"/>
          </a:xfrm>
          <a:prstGeom prst="bentConnector3">
            <a:avLst>
              <a:gd name="adj1" fmla="val -46825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BBB19EC9-90B3-B54B-9F1A-871CC93BCD57}"/>
              </a:ext>
            </a:extLst>
          </p:cNvPr>
          <p:cNvSpPr txBox="1"/>
          <p:nvPr/>
        </p:nvSpPr>
        <p:spPr>
          <a:xfrm>
            <a:off x="6309297" y="3411528"/>
            <a:ext cx="1666304" cy="184666"/>
          </a:xfrm>
          <a:prstGeom prst="rect">
            <a:avLst/>
          </a:prstGeom>
          <a:noFill/>
        </p:spPr>
        <p:txBody>
          <a:bodyPr wrap="square" rtlCol="0">
            <a:spAutoFit/>
          </a:bodyPr>
          <a:lstStyle/>
          <a:p>
            <a:r>
              <a:rPr lang="en-US" sz="600" dirty="0"/>
              <a:t>* Borrower’s BTC collateral</a:t>
            </a:r>
          </a:p>
        </p:txBody>
      </p:sp>
      <p:sp>
        <p:nvSpPr>
          <p:cNvPr id="110" name="TextBox 109">
            <a:extLst>
              <a:ext uri="{FF2B5EF4-FFF2-40B4-BE49-F238E27FC236}">
                <a16:creationId xmlns:a16="http://schemas.microsoft.com/office/drawing/2014/main" id="{B4201B7F-10D7-3B4C-A359-0DECA02DA73C}"/>
              </a:ext>
            </a:extLst>
          </p:cNvPr>
          <p:cNvSpPr txBox="1"/>
          <p:nvPr/>
        </p:nvSpPr>
        <p:spPr>
          <a:xfrm>
            <a:off x="10208041" y="3082932"/>
            <a:ext cx="1185172" cy="461665"/>
          </a:xfrm>
          <a:prstGeom prst="rect">
            <a:avLst/>
          </a:prstGeom>
          <a:noFill/>
        </p:spPr>
        <p:txBody>
          <a:bodyPr wrap="square" rtlCol="0">
            <a:spAutoFit/>
          </a:bodyPr>
          <a:lstStyle/>
          <a:p>
            <a:r>
              <a:rPr lang="en-US" sz="600" dirty="0"/>
              <a:t>* If Borrower’s BTC collateral is not sent to LP within X blocks, locked up </a:t>
            </a:r>
            <a:r>
              <a:rPr lang="en-US" sz="600" dirty="0" err="1"/>
              <a:t>xUSD</a:t>
            </a:r>
            <a:r>
              <a:rPr lang="en-US" sz="600" dirty="0"/>
              <a:t> is returned to LP</a:t>
            </a:r>
          </a:p>
        </p:txBody>
      </p:sp>
      <p:sp>
        <p:nvSpPr>
          <p:cNvPr id="112" name="TextBox 111">
            <a:extLst>
              <a:ext uri="{FF2B5EF4-FFF2-40B4-BE49-F238E27FC236}">
                <a16:creationId xmlns:a16="http://schemas.microsoft.com/office/drawing/2014/main" id="{C6A177C4-CE5B-DC41-8C93-B6BFA141CD15}"/>
              </a:ext>
            </a:extLst>
          </p:cNvPr>
          <p:cNvSpPr txBox="1"/>
          <p:nvPr/>
        </p:nvSpPr>
        <p:spPr>
          <a:xfrm>
            <a:off x="2915148" y="5843836"/>
            <a:ext cx="1666304" cy="184666"/>
          </a:xfrm>
          <a:prstGeom prst="rect">
            <a:avLst/>
          </a:prstGeom>
          <a:noFill/>
        </p:spPr>
        <p:txBody>
          <a:bodyPr wrap="square" rtlCol="0">
            <a:spAutoFit/>
          </a:bodyPr>
          <a:lstStyle/>
          <a:p>
            <a:r>
              <a:rPr lang="en-US" sz="600" dirty="0"/>
              <a:t>Borrower’s BTC collateral</a:t>
            </a:r>
          </a:p>
        </p:txBody>
      </p:sp>
      <p:sp>
        <p:nvSpPr>
          <p:cNvPr id="116" name="Can 115">
            <a:extLst>
              <a:ext uri="{FF2B5EF4-FFF2-40B4-BE49-F238E27FC236}">
                <a16:creationId xmlns:a16="http://schemas.microsoft.com/office/drawing/2014/main" id="{2BCECA9D-5A34-5B40-A81E-0FABEE0E6E1D}"/>
              </a:ext>
            </a:extLst>
          </p:cNvPr>
          <p:cNvSpPr/>
          <p:nvPr/>
        </p:nvSpPr>
        <p:spPr>
          <a:xfrm>
            <a:off x="6752329" y="2615883"/>
            <a:ext cx="259115" cy="314616"/>
          </a:xfrm>
          <a:prstGeom prst="can">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Can 126">
            <a:extLst>
              <a:ext uri="{FF2B5EF4-FFF2-40B4-BE49-F238E27FC236}">
                <a16:creationId xmlns:a16="http://schemas.microsoft.com/office/drawing/2014/main" id="{8842B0D7-7B21-F844-90FF-3104946E20C4}"/>
              </a:ext>
            </a:extLst>
          </p:cNvPr>
          <p:cNvSpPr/>
          <p:nvPr/>
        </p:nvSpPr>
        <p:spPr>
          <a:xfrm>
            <a:off x="3312339" y="4651485"/>
            <a:ext cx="259115" cy="314616"/>
          </a:xfrm>
          <a:prstGeom prst="can">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Can 127">
            <a:extLst>
              <a:ext uri="{FF2B5EF4-FFF2-40B4-BE49-F238E27FC236}">
                <a16:creationId xmlns:a16="http://schemas.microsoft.com/office/drawing/2014/main" id="{D3E05D7A-F6AE-D049-ACAB-BD10352F374F}"/>
              </a:ext>
            </a:extLst>
          </p:cNvPr>
          <p:cNvSpPr/>
          <p:nvPr/>
        </p:nvSpPr>
        <p:spPr>
          <a:xfrm>
            <a:off x="3320676" y="5201543"/>
            <a:ext cx="259115" cy="314616"/>
          </a:xfrm>
          <a:prstGeom prst="can">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TextBox 135">
            <a:extLst>
              <a:ext uri="{FF2B5EF4-FFF2-40B4-BE49-F238E27FC236}">
                <a16:creationId xmlns:a16="http://schemas.microsoft.com/office/drawing/2014/main" id="{8603CDAD-644B-604C-98BC-A7133BC78606}"/>
              </a:ext>
            </a:extLst>
          </p:cNvPr>
          <p:cNvSpPr txBox="1"/>
          <p:nvPr/>
        </p:nvSpPr>
        <p:spPr>
          <a:xfrm>
            <a:off x="1934053" y="3986268"/>
            <a:ext cx="3262432" cy="246221"/>
          </a:xfrm>
          <a:prstGeom prst="rect">
            <a:avLst/>
          </a:prstGeom>
          <a:noFill/>
        </p:spPr>
        <p:txBody>
          <a:bodyPr wrap="none" rtlCol="0">
            <a:spAutoFit/>
          </a:bodyPr>
          <a:lstStyle/>
          <a:p>
            <a:r>
              <a:rPr lang="en-US" sz="1000" i="1" dirty="0">
                <a:solidFill>
                  <a:schemeClr val="accent3"/>
                </a:solidFill>
              </a:rPr>
              <a:t>Scenario 1: Borrower</a:t>
            </a:r>
            <a:r>
              <a:rPr lang="en-US" sz="1000" b="1" i="1" dirty="0">
                <a:solidFill>
                  <a:schemeClr val="accent3"/>
                </a:solidFill>
              </a:rPr>
              <a:t> repays loan </a:t>
            </a:r>
            <a:r>
              <a:rPr lang="en-US" sz="1000" i="1" dirty="0">
                <a:solidFill>
                  <a:schemeClr val="accent3"/>
                </a:solidFill>
              </a:rPr>
              <a:t>to LP by block, B</a:t>
            </a:r>
          </a:p>
        </p:txBody>
      </p:sp>
      <p:sp>
        <p:nvSpPr>
          <p:cNvPr id="137" name="Rectangle 136">
            <a:extLst>
              <a:ext uri="{FF2B5EF4-FFF2-40B4-BE49-F238E27FC236}">
                <a16:creationId xmlns:a16="http://schemas.microsoft.com/office/drawing/2014/main" id="{F537035F-19E7-4542-9604-783E54266D9E}"/>
              </a:ext>
            </a:extLst>
          </p:cNvPr>
          <p:cNvSpPr/>
          <p:nvPr/>
        </p:nvSpPr>
        <p:spPr>
          <a:xfrm>
            <a:off x="6355379" y="4359316"/>
            <a:ext cx="1185172" cy="1356855"/>
          </a:xfrm>
          <a:prstGeom prst="rect">
            <a:avLst/>
          </a:prstGeom>
          <a:solidFill>
            <a:schemeClr val="bg2">
              <a:lumMod val="7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t>Borrower</a:t>
            </a:r>
          </a:p>
        </p:txBody>
      </p:sp>
      <p:sp>
        <p:nvSpPr>
          <p:cNvPr id="138" name="Rectangle 137">
            <a:extLst>
              <a:ext uri="{FF2B5EF4-FFF2-40B4-BE49-F238E27FC236}">
                <a16:creationId xmlns:a16="http://schemas.microsoft.com/office/drawing/2014/main" id="{36B4BBC5-60FF-C841-9994-DAE6AC902CAC}"/>
              </a:ext>
            </a:extLst>
          </p:cNvPr>
          <p:cNvSpPr/>
          <p:nvPr/>
        </p:nvSpPr>
        <p:spPr>
          <a:xfrm>
            <a:off x="7900675" y="4369941"/>
            <a:ext cx="1552184" cy="1356855"/>
          </a:xfrm>
          <a:prstGeom prst="rect">
            <a:avLst/>
          </a:prstGeom>
          <a:solidFill>
            <a:schemeClr val="bg2">
              <a:lumMod val="7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t>Clarity SC</a:t>
            </a:r>
          </a:p>
        </p:txBody>
      </p:sp>
      <p:sp>
        <p:nvSpPr>
          <p:cNvPr id="139" name="Rectangle 138">
            <a:extLst>
              <a:ext uri="{FF2B5EF4-FFF2-40B4-BE49-F238E27FC236}">
                <a16:creationId xmlns:a16="http://schemas.microsoft.com/office/drawing/2014/main" id="{CA91125C-8EF2-1E44-934A-D3CFE98167C9}"/>
              </a:ext>
            </a:extLst>
          </p:cNvPr>
          <p:cNvSpPr/>
          <p:nvPr/>
        </p:nvSpPr>
        <p:spPr>
          <a:xfrm>
            <a:off x="10058222" y="4359317"/>
            <a:ext cx="1185172" cy="1356855"/>
          </a:xfrm>
          <a:prstGeom prst="rect">
            <a:avLst/>
          </a:prstGeom>
          <a:solidFill>
            <a:schemeClr val="bg2">
              <a:lumMod val="7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t>LP</a:t>
            </a:r>
          </a:p>
        </p:txBody>
      </p:sp>
      <p:cxnSp>
        <p:nvCxnSpPr>
          <p:cNvPr id="140" name="Straight Arrow Connector 139">
            <a:extLst>
              <a:ext uri="{FF2B5EF4-FFF2-40B4-BE49-F238E27FC236}">
                <a16:creationId xmlns:a16="http://schemas.microsoft.com/office/drawing/2014/main" id="{8B7BB8A8-9620-C34A-9023-8D6651FE41FA}"/>
              </a:ext>
            </a:extLst>
          </p:cNvPr>
          <p:cNvCxnSpPr>
            <a:cxnSpLocks/>
            <a:stCxn id="152" idx="4"/>
            <a:endCxn id="143" idx="1"/>
          </p:cNvCxnSpPr>
          <p:nvPr/>
        </p:nvCxnSpPr>
        <p:spPr>
          <a:xfrm flipV="1">
            <a:off x="8806720" y="4760678"/>
            <a:ext cx="1429985" cy="607192"/>
          </a:xfrm>
          <a:prstGeom prst="straightConnector1">
            <a:avLst/>
          </a:prstGeom>
          <a:ln>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42" name="Rectangle 141">
            <a:extLst>
              <a:ext uri="{FF2B5EF4-FFF2-40B4-BE49-F238E27FC236}">
                <a16:creationId xmlns:a16="http://schemas.microsoft.com/office/drawing/2014/main" id="{23475603-693D-2049-8AC7-ABA35EABD541}"/>
              </a:ext>
            </a:extLst>
          </p:cNvPr>
          <p:cNvSpPr/>
          <p:nvPr/>
        </p:nvSpPr>
        <p:spPr>
          <a:xfrm>
            <a:off x="10252335" y="5369059"/>
            <a:ext cx="871317" cy="26857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600" dirty="0"/>
              <a:t>BTC wallet</a:t>
            </a:r>
          </a:p>
        </p:txBody>
      </p:sp>
      <p:sp>
        <p:nvSpPr>
          <p:cNvPr id="143" name="Rectangle 142">
            <a:extLst>
              <a:ext uri="{FF2B5EF4-FFF2-40B4-BE49-F238E27FC236}">
                <a16:creationId xmlns:a16="http://schemas.microsoft.com/office/drawing/2014/main" id="{E0266BB9-6E3D-F84A-BC20-9E62C6F669F1}"/>
              </a:ext>
            </a:extLst>
          </p:cNvPr>
          <p:cNvSpPr/>
          <p:nvPr/>
        </p:nvSpPr>
        <p:spPr>
          <a:xfrm>
            <a:off x="10236705" y="4626388"/>
            <a:ext cx="871317" cy="26857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600" dirty="0" err="1"/>
              <a:t>xUSD</a:t>
            </a:r>
            <a:r>
              <a:rPr lang="en-US" sz="600" dirty="0"/>
              <a:t> wallet</a:t>
            </a:r>
          </a:p>
        </p:txBody>
      </p:sp>
      <p:sp>
        <p:nvSpPr>
          <p:cNvPr id="144" name="Rectangle 143">
            <a:extLst>
              <a:ext uri="{FF2B5EF4-FFF2-40B4-BE49-F238E27FC236}">
                <a16:creationId xmlns:a16="http://schemas.microsoft.com/office/drawing/2014/main" id="{996492B0-B8B3-F746-BF07-581F879AB006}"/>
              </a:ext>
            </a:extLst>
          </p:cNvPr>
          <p:cNvSpPr/>
          <p:nvPr/>
        </p:nvSpPr>
        <p:spPr>
          <a:xfrm>
            <a:off x="10236705" y="5004935"/>
            <a:ext cx="871317" cy="26857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600" dirty="0"/>
              <a:t>STX wallet</a:t>
            </a:r>
          </a:p>
        </p:txBody>
      </p:sp>
      <p:sp>
        <p:nvSpPr>
          <p:cNvPr id="145" name="Rectangle 144">
            <a:extLst>
              <a:ext uri="{FF2B5EF4-FFF2-40B4-BE49-F238E27FC236}">
                <a16:creationId xmlns:a16="http://schemas.microsoft.com/office/drawing/2014/main" id="{F39908CD-1312-4746-9E2F-771B910E25FB}"/>
              </a:ext>
            </a:extLst>
          </p:cNvPr>
          <p:cNvSpPr/>
          <p:nvPr/>
        </p:nvSpPr>
        <p:spPr>
          <a:xfrm>
            <a:off x="6490752" y="4658324"/>
            <a:ext cx="871317" cy="26857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600" dirty="0" err="1"/>
              <a:t>xUSD</a:t>
            </a:r>
            <a:r>
              <a:rPr lang="en-US" sz="600" dirty="0"/>
              <a:t> wallet</a:t>
            </a:r>
          </a:p>
        </p:txBody>
      </p:sp>
      <p:sp>
        <p:nvSpPr>
          <p:cNvPr id="146" name="Rectangle 145">
            <a:extLst>
              <a:ext uri="{FF2B5EF4-FFF2-40B4-BE49-F238E27FC236}">
                <a16:creationId xmlns:a16="http://schemas.microsoft.com/office/drawing/2014/main" id="{2542ACDA-F56A-A746-A822-B293D562992E}"/>
              </a:ext>
            </a:extLst>
          </p:cNvPr>
          <p:cNvSpPr/>
          <p:nvPr/>
        </p:nvSpPr>
        <p:spPr>
          <a:xfrm>
            <a:off x="6505377" y="5316682"/>
            <a:ext cx="871317" cy="26857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600" dirty="0"/>
              <a:t>BTC wallet</a:t>
            </a:r>
          </a:p>
        </p:txBody>
      </p:sp>
      <p:sp>
        <p:nvSpPr>
          <p:cNvPr id="151" name="Can 150">
            <a:extLst>
              <a:ext uri="{FF2B5EF4-FFF2-40B4-BE49-F238E27FC236}">
                <a16:creationId xmlns:a16="http://schemas.microsoft.com/office/drawing/2014/main" id="{8148D033-ABB1-C74A-A44C-E1B364D0B94A}"/>
              </a:ext>
            </a:extLst>
          </p:cNvPr>
          <p:cNvSpPr/>
          <p:nvPr/>
        </p:nvSpPr>
        <p:spPr>
          <a:xfrm>
            <a:off x="8547605" y="4650085"/>
            <a:ext cx="259115" cy="314616"/>
          </a:xfrm>
          <a:prstGeom prst="can">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Can 151">
            <a:extLst>
              <a:ext uri="{FF2B5EF4-FFF2-40B4-BE49-F238E27FC236}">
                <a16:creationId xmlns:a16="http://schemas.microsoft.com/office/drawing/2014/main" id="{8FFD09C0-0A60-4248-8F8C-3D91628C4643}"/>
              </a:ext>
            </a:extLst>
          </p:cNvPr>
          <p:cNvSpPr/>
          <p:nvPr/>
        </p:nvSpPr>
        <p:spPr>
          <a:xfrm>
            <a:off x="8547605" y="5210562"/>
            <a:ext cx="259115" cy="314616"/>
          </a:xfrm>
          <a:prstGeom prst="can">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TextBox 152">
            <a:extLst>
              <a:ext uri="{FF2B5EF4-FFF2-40B4-BE49-F238E27FC236}">
                <a16:creationId xmlns:a16="http://schemas.microsoft.com/office/drawing/2014/main" id="{3B89C70C-2265-7F42-A4E2-F3DBE806CD8E}"/>
              </a:ext>
            </a:extLst>
          </p:cNvPr>
          <p:cNvSpPr txBox="1"/>
          <p:nvPr/>
        </p:nvSpPr>
        <p:spPr>
          <a:xfrm>
            <a:off x="7085173" y="3990342"/>
            <a:ext cx="3639138" cy="246221"/>
          </a:xfrm>
          <a:prstGeom prst="rect">
            <a:avLst/>
          </a:prstGeom>
          <a:noFill/>
        </p:spPr>
        <p:txBody>
          <a:bodyPr wrap="none" rtlCol="0">
            <a:spAutoFit/>
          </a:bodyPr>
          <a:lstStyle/>
          <a:p>
            <a:r>
              <a:rPr lang="en-US" sz="1000" i="1" dirty="0">
                <a:solidFill>
                  <a:schemeClr val="accent3"/>
                </a:solidFill>
              </a:rPr>
              <a:t>Scenario 2: Borrower </a:t>
            </a:r>
            <a:r>
              <a:rPr lang="en-US" sz="1000" b="1" i="1" dirty="0">
                <a:solidFill>
                  <a:schemeClr val="accent3"/>
                </a:solidFill>
              </a:rPr>
              <a:t>fails</a:t>
            </a:r>
            <a:r>
              <a:rPr lang="en-US" sz="1000" i="1" dirty="0">
                <a:solidFill>
                  <a:schemeClr val="accent3"/>
                </a:solidFill>
              </a:rPr>
              <a:t> </a:t>
            </a:r>
            <a:r>
              <a:rPr lang="en-US" sz="1000" b="1" i="1" dirty="0">
                <a:solidFill>
                  <a:schemeClr val="accent3"/>
                </a:solidFill>
              </a:rPr>
              <a:t>to repay loan </a:t>
            </a:r>
            <a:r>
              <a:rPr lang="en-US" sz="1000" i="1" dirty="0">
                <a:solidFill>
                  <a:schemeClr val="accent3"/>
                </a:solidFill>
              </a:rPr>
              <a:t>to LP by block, B</a:t>
            </a:r>
          </a:p>
        </p:txBody>
      </p:sp>
      <p:sp>
        <p:nvSpPr>
          <p:cNvPr id="156" name="Oval 155">
            <a:extLst>
              <a:ext uri="{FF2B5EF4-FFF2-40B4-BE49-F238E27FC236}">
                <a16:creationId xmlns:a16="http://schemas.microsoft.com/office/drawing/2014/main" id="{EC308FC9-33D1-9347-AC26-946538AA9E63}"/>
              </a:ext>
            </a:extLst>
          </p:cNvPr>
          <p:cNvSpPr/>
          <p:nvPr/>
        </p:nvSpPr>
        <p:spPr>
          <a:xfrm>
            <a:off x="4938324" y="1650732"/>
            <a:ext cx="214396" cy="18466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a:t>
            </a:r>
          </a:p>
        </p:txBody>
      </p:sp>
      <p:sp>
        <p:nvSpPr>
          <p:cNvPr id="157" name="Rectangle 156">
            <a:extLst>
              <a:ext uri="{FF2B5EF4-FFF2-40B4-BE49-F238E27FC236}">
                <a16:creationId xmlns:a16="http://schemas.microsoft.com/office/drawing/2014/main" id="{30CF4C59-602F-394D-832E-8D997CEA2B4D}"/>
              </a:ext>
            </a:extLst>
          </p:cNvPr>
          <p:cNvSpPr/>
          <p:nvPr/>
        </p:nvSpPr>
        <p:spPr>
          <a:xfrm>
            <a:off x="834397" y="3980472"/>
            <a:ext cx="5151120" cy="2109587"/>
          </a:xfrm>
          <a:prstGeom prst="rect">
            <a:avLst/>
          </a:prstGeom>
          <a:noFill/>
          <a:ln w="63500">
            <a:solidFill>
              <a:schemeClr val="accent3"/>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157">
            <a:extLst>
              <a:ext uri="{FF2B5EF4-FFF2-40B4-BE49-F238E27FC236}">
                <a16:creationId xmlns:a16="http://schemas.microsoft.com/office/drawing/2014/main" id="{5DDDA46F-9FBA-AF48-B67D-97FB85CD2104}"/>
              </a:ext>
            </a:extLst>
          </p:cNvPr>
          <p:cNvSpPr/>
          <p:nvPr/>
        </p:nvSpPr>
        <p:spPr>
          <a:xfrm>
            <a:off x="6203175" y="3976110"/>
            <a:ext cx="5151120" cy="2109587"/>
          </a:xfrm>
          <a:prstGeom prst="rect">
            <a:avLst/>
          </a:prstGeom>
          <a:noFill/>
          <a:ln w="63500">
            <a:solidFill>
              <a:schemeClr val="accent3"/>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a:extLst>
              <a:ext uri="{FF2B5EF4-FFF2-40B4-BE49-F238E27FC236}">
                <a16:creationId xmlns:a16="http://schemas.microsoft.com/office/drawing/2014/main" id="{C63FD4F5-FC2E-5646-B7A0-111B6D9D430F}"/>
              </a:ext>
            </a:extLst>
          </p:cNvPr>
          <p:cNvSpPr/>
          <p:nvPr/>
        </p:nvSpPr>
        <p:spPr>
          <a:xfrm>
            <a:off x="8514161" y="2310320"/>
            <a:ext cx="214396" cy="18466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a:t>
            </a:r>
          </a:p>
        </p:txBody>
      </p:sp>
      <p:sp>
        <p:nvSpPr>
          <p:cNvPr id="160" name="Oval 159">
            <a:extLst>
              <a:ext uri="{FF2B5EF4-FFF2-40B4-BE49-F238E27FC236}">
                <a16:creationId xmlns:a16="http://schemas.microsoft.com/office/drawing/2014/main" id="{A4BD9B48-26FC-B44E-A5BA-F214A22190B0}"/>
              </a:ext>
            </a:extLst>
          </p:cNvPr>
          <p:cNvSpPr/>
          <p:nvPr/>
        </p:nvSpPr>
        <p:spPr>
          <a:xfrm>
            <a:off x="4568814" y="3216042"/>
            <a:ext cx="214396" cy="18466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3</a:t>
            </a:r>
          </a:p>
        </p:txBody>
      </p:sp>
      <p:sp>
        <p:nvSpPr>
          <p:cNvPr id="161" name="Oval 160">
            <a:extLst>
              <a:ext uri="{FF2B5EF4-FFF2-40B4-BE49-F238E27FC236}">
                <a16:creationId xmlns:a16="http://schemas.microsoft.com/office/drawing/2014/main" id="{827816A2-025B-2A44-9226-5304EADF26F2}"/>
              </a:ext>
            </a:extLst>
          </p:cNvPr>
          <p:cNvSpPr/>
          <p:nvPr/>
        </p:nvSpPr>
        <p:spPr>
          <a:xfrm>
            <a:off x="6520756" y="2201767"/>
            <a:ext cx="214396" cy="18466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4</a:t>
            </a:r>
          </a:p>
        </p:txBody>
      </p:sp>
      <p:sp>
        <p:nvSpPr>
          <p:cNvPr id="162" name="Cloud 161">
            <a:extLst>
              <a:ext uri="{FF2B5EF4-FFF2-40B4-BE49-F238E27FC236}">
                <a16:creationId xmlns:a16="http://schemas.microsoft.com/office/drawing/2014/main" id="{2DC5E1D1-C9EF-AD4F-89A5-05CBE0374616}"/>
              </a:ext>
            </a:extLst>
          </p:cNvPr>
          <p:cNvSpPr/>
          <p:nvPr/>
        </p:nvSpPr>
        <p:spPr>
          <a:xfrm>
            <a:off x="6203176" y="1283785"/>
            <a:ext cx="1294790" cy="504682"/>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1"/>
                </a:solidFill>
              </a:rPr>
              <a:t>Web 3.0 </a:t>
            </a:r>
          </a:p>
          <a:p>
            <a:pPr algn="ctr"/>
            <a:r>
              <a:rPr lang="en-US" sz="600" dirty="0">
                <a:solidFill>
                  <a:schemeClr val="tx1"/>
                </a:solidFill>
              </a:rPr>
              <a:t>Working Capital Optimization Service</a:t>
            </a:r>
          </a:p>
        </p:txBody>
      </p:sp>
      <p:cxnSp>
        <p:nvCxnSpPr>
          <p:cNvPr id="163" name="Straight Arrow Connector 162">
            <a:extLst>
              <a:ext uri="{FF2B5EF4-FFF2-40B4-BE49-F238E27FC236}">
                <a16:creationId xmlns:a16="http://schemas.microsoft.com/office/drawing/2014/main" id="{51C54390-F20B-BB4A-84DA-E8613A97701F}"/>
              </a:ext>
            </a:extLst>
          </p:cNvPr>
          <p:cNvCxnSpPr>
            <a:cxnSpLocks/>
            <a:stCxn id="4" idx="0"/>
            <a:endCxn id="162" idx="2"/>
          </p:cNvCxnSpPr>
          <p:nvPr/>
        </p:nvCxnSpPr>
        <p:spPr>
          <a:xfrm flipV="1">
            <a:off x="4791025" y="1536126"/>
            <a:ext cx="1416167" cy="42217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687FBC79-E674-0341-AF06-8FEBFBCA5F1D}"/>
              </a:ext>
            </a:extLst>
          </p:cNvPr>
          <p:cNvCxnSpPr>
            <a:cxnSpLocks/>
            <a:stCxn id="162" idx="0"/>
            <a:endCxn id="6" idx="0"/>
          </p:cNvCxnSpPr>
          <p:nvPr/>
        </p:nvCxnSpPr>
        <p:spPr>
          <a:xfrm>
            <a:off x="7496887" y="1536126"/>
            <a:ext cx="1724800" cy="40885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3" name="TextBox 172">
            <a:extLst>
              <a:ext uri="{FF2B5EF4-FFF2-40B4-BE49-F238E27FC236}">
                <a16:creationId xmlns:a16="http://schemas.microsoft.com/office/drawing/2014/main" id="{75973326-9102-9A42-A65E-2AD7BDF78284}"/>
              </a:ext>
            </a:extLst>
          </p:cNvPr>
          <p:cNvSpPr txBox="1"/>
          <p:nvPr/>
        </p:nvSpPr>
        <p:spPr>
          <a:xfrm rot="20750512">
            <a:off x="5061550" y="1438567"/>
            <a:ext cx="1175319" cy="276999"/>
          </a:xfrm>
          <a:prstGeom prst="rect">
            <a:avLst/>
          </a:prstGeom>
          <a:noFill/>
        </p:spPr>
        <p:txBody>
          <a:bodyPr wrap="square" rtlCol="0">
            <a:spAutoFit/>
          </a:bodyPr>
          <a:lstStyle/>
          <a:p>
            <a:r>
              <a:rPr lang="en-US" sz="600" dirty="0"/>
              <a:t>Signal Interest to LPs for </a:t>
            </a:r>
            <a:r>
              <a:rPr lang="en-US" sz="600" dirty="0" err="1"/>
              <a:t>xUSD</a:t>
            </a:r>
            <a:r>
              <a:rPr lang="en-US" sz="600" dirty="0"/>
              <a:t> short term loan</a:t>
            </a:r>
          </a:p>
        </p:txBody>
      </p:sp>
      <p:sp>
        <p:nvSpPr>
          <p:cNvPr id="188" name="Oval 187">
            <a:extLst>
              <a:ext uri="{FF2B5EF4-FFF2-40B4-BE49-F238E27FC236}">
                <a16:creationId xmlns:a16="http://schemas.microsoft.com/office/drawing/2014/main" id="{640D9ADB-2497-E64B-99B6-84BCF61304A1}"/>
              </a:ext>
            </a:extLst>
          </p:cNvPr>
          <p:cNvSpPr/>
          <p:nvPr/>
        </p:nvSpPr>
        <p:spPr>
          <a:xfrm>
            <a:off x="978699" y="4059463"/>
            <a:ext cx="214396" cy="18466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5</a:t>
            </a:r>
          </a:p>
        </p:txBody>
      </p:sp>
      <p:sp>
        <p:nvSpPr>
          <p:cNvPr id="189" name="Oval 188">
            <a:extLst>
              <a:ext uri="{FF2B5EF4-FFF2-40B4-BE49-F238E27FC236}">
                <a16:creationId xmlns:a16="http://schemas.microsoft.com/office/drawing/2014/main" id="{6664503D-A866-EC4E-90B5-3F2D644B9925}"/>
              </a:ext>
            </a:extLst>
          </p:cNvPr>
          <p:cNvSpPr/>
          <p:nvPr/>
        </p:nvSpPr>
        <p:spPr>
          <a:xfrm>
            <a:off x="5338239" y="5657696"/>
            <a:ext cx="214396" cy="18466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6</a:t>
            </a:r>
          </a:p>
        </p:txBody>
      </p:sp>
      <p:sp>
        <p:nvSpPr>
          <p:cNvPr id="190" name="Oval 189">
            <a:extLst>
              <a:ext uri="{FF2B5EF4-FFF2-40B4-BE49-F238E27FC236}">
                <a16:creationId xmlns:a16="http://schemas.microsoft.com/office/drawing/2014/main" id="{1F9AD155-0EF4-1A4B-8A79-6CD2A112137A}"/>
              </a:ext>
            </a:extLst>
          </p:cNvPr>
          <p:cNvSpPr/>
          <p:nvPr/>
        </p:nvSpPr>
        <p:spPr>
          <a:xfrm>
            <a:off x="6367432" y="4099377"/>
            <a:ext cx="214396" cy="18466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5</a:t>
            </a:r>
          </a:p>
        </p:txBody>
      </p:sp>
      <p:sp>
        <p:nvSpPr>
          <p:cNvPr id="191" name="Oval 190">
            <a:extLst>
              <a:ext uri="{FF2B5EF4-FFF2-40B4-BE49-F238E27FC236}">
                <a16:creationId xmlns:a16="http://schemas.microsoft.com/office/drawing/2014/main" id="{187C772A-F427-9440-A4E0-CC66D5547EC6}"/>
              </a:ext>
            </a:extLst>
          </p:cNvPr>
          <p:cNvSpPr/>
          <p:nvPr/>
        </p:nvSpPr>
        <p:spPr>
          <a:xfrm>
            <a:off x="10800627" y="5678823"/>
            <a:ext cx="214396" cy="18466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6</a:t>
            </a:r>
          </a:p>
        </p:txBody>
      </p:sp>
      <p:sp>
        <p:nvSpPr>
          <p:cNvPr id="192" name="Oval 191">
            <a:extLst>
              <a:ext uri="{FF2B5EF4-FFF2-40B4-BE49-F238E27FC236}">
                <a16:creationId xmlns:a16="http://schemas.microsoft.com/office/drawing/2014/main" id="{D4F818D4-BB87-5E44-9364-684372DAA1F2}"/>
              </a:ext>
            </a:extLst>
          </p:cNvPr>
          <p:cNvSpPr/>
          <p:nvPr/>
        </p:nvSpPr>
        <p:spPr>
          <a:xfrm>
            <a:off x="3351679" y="5286877"/>
            <a:ext cx="214396" cy="18466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7</a:t>
            </a:r>
          </a:p>
        </p:txBody>
      </p:sp>
      <p:sp>
        <p:nvSpPr>
          <p:cNvPr id="193" name="Oval 192">
            <a:extLst>
              <a:ext uri="{FF2B5EF4-FFF2-40B4-BE49-F238E27FC236}">
                <a16:creationId xmlns:a16="http://schemas.microsoft.com/office/drawing/2014/main" id="{18D11C49-D5B4-A74B-9C01-1D3097D8E0C0}"/>
              </a:ext>
            </a:extLst>
          </p:cNvPr>
          <p:cNvSpPr/>
          <p:nvPr/>
        </p:nvSpPr>
        <p:spPr>
          <a:xfrm>
            <a:off x="8569965" y="5301184"/>
            <a:ext cx="214396" cy="18466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7</a:t>
            </a:r>
          </a:p>
        </p:txBody>
      </p:sp>
      <p:sp>
        <p:nvSpPr>
          <p:cNvPr id="200" name="Rectangle 199">
            <a:extLst>
              <a:ext uri="{FF2B5EF4-FFF2-40B4-BE49-F238E27FC236}">
                <a16:creationId xmlns:a16="http://schemas.microsoft.com/office/drawing/2014/main" id="{DFEDF774-994B-1849-83A6-15C51ED47E04}"/>
              </a:ext>
            </a:extLst>
          </p:cNvPr>
          <p:cNvSpPr/>
          <p:nvPr/>
        </p:nvSpPr>
        <p:spPr>
          <a:xfrm>
            <a:off x="4367157" y="2595675"/>
            <a:ext cx="871317" cy="26857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600" dirty="0"/>
              <a:t>STX wallet</a:t>
            </a:r>
          </a:p>
        </p:txBody>
      </p:sp>
      <p:sp>
        <p:nvSpPr>
          <p:cNvPr id="201" name="Rectangle 200">
            <a:extLst>
              <a:ext uri="{FF2B5EF4-FFF2-40B4-BE49-F238E27FC236}">
                <a16:creationId xmlns:a16="http://schemas.microsoft.com/office/drawing/2014/main" id="{89936295-4207-5B44-986C-D059551CCECA}"/>
              </a:ext>
            </a:extLst>
          </p:cNvPr>
          <p:cNvSpPr/>
          <p:nvPr/>
        </p:nvSpPr>
        <p:spPr>
          <a:xfrm>
            <a:off x="1102909" y="4981387"/>
            <a:ext cx="871317" cy="26857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600" dirty="0"/>
              <a:t>STX wallet</a:t>
            </a:r>
          </a:p>
        </p:txBody>
      </p:sp>
      <p:sp>
        <p:nvSpPr>
          <p:cNvPr id="202" name="Rectangle 201">
            <a:extLst>
              <a:ext uri="{FF2B5EF4-FFF2-40B4-BE49-F238E27FC236}">
                <a16:creationId xmlns:a16="http://schemas.microsoft.com/office/drawing/2014/main" id="{5DC8592D-559D-504E-9752-67A39EC5BACF}"/>
              </a:ext>
            </a:extLst>
          </p:cNvPr>
          <p:cNvSpPr/>
          <p:nvPr/>
        </p:nvSpPr>
        <p:spPr>
          <a:xfrm>
            <a:off x="6496527" y="4991461"/>
            <a:ext cx="871317" cy="26857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600" dirty="0"/>
              <a:t>STX wallet</a:t>
            </a:r>
          </a:p>
        </p:txBody>
      </p:sp>
    </p:spTree>
    <p:extLst>
      <p:ext uri="{BB962C8B-B14F-4D97-AF65-F5344CB8AC3E}">
        <p14:creationId xmlns:p14="http://schemas.microsoft.com/office/powerpoint/2010/main" val="33331304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16B609E-60A9-0D48-9947-8404273A8404}"/>
              </a:ext>
            </a:extLst>
          </p:cNvPr>
          <p:cNvSpPr/>
          <p:nvPr/>
        </p:nvSpPr>
        <p:spPr>
          <a:xfrm>
            <a:off x="3351257" y="1930615"/>
            <a:ext cx="1185172" cy="1356855"/>
          </a:xfrm>
          <a:prstGeom prst="rect">
            <a:avLst/>
          </a:prstGeom>
          <a:solidFill>
            <a:schemeClr val="bg2">
              <a:lumMod val="7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t>Borrower</a:t>
            </a:r>
          </a:p>
        </p:txBody>
      </p:sp>
      <p:sp>
        <p:nvSpPr>
          <p:cNvPr id="3" name="Rectangle 2">
            <a:extLst>
              <a:ext uri="{FF2B5EF4-FFF2-40B4-BE49-F238E27FC236}">
                <a16:creationId xmlns:a16="http://schemas.microsoft.com/office/drawing/2014/main" id="{3032414C-BDB1-0344-BBA6-2A295715DCF4}"/>
              </a:ext>
            </a:extLst>
          </p:cNvPr>
          <p:cNvSpPr/>
          <p:nvPr/>
        </p:nvSpPr>
        <p:spPr>
          <a:xfrm>
            <a:off x="5248818" y="1923831"/>
            <a:ext cx="1546747" cy="1356855"/>
          </a:xfrm>
          <a:prstGeom prst="rect">
            <a:avLst/>
          </a:prstGeom>
          <a:solidFill>
            <a:schemeClr val="bg2">
              <a:lumMod val="7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t>Clarity SC</a:t>
            </a:r>
          </a:p>
        </p:txBody>
      </p:sp>
      <p:sp>
        <p:nvSpPr>
          <p:cNvPr id="4" name="Rectangle 3">
            <a:extLst>
              <a:ext uri="{FF2B5EF4-FFF2-40B4-BE49-F238E27FC236}">
                <a16:creationId xmlns:a16="http://schemas.microsoft.com/office/drawing/2014/main" id="{C4654825-0479-1240-97EF-3FA8C64EF625}"/>
              </a:ext>
            </a:extLst>
          </p:cNvPr>
          <p:cNvSpPr/>
          <p:nvPr/>
        </p:nvSpPr>
        <p:spPr>
          <a:xfrm>
            <a:off x="7781919" y="1917288"/>
            <a:ext cx="1185172" cy="1356855"/>
          </a:xfrm>
          <a:prstGeom prst="rect">
            <a:avLst/>
          </a:prstGeom>
          <a:solidFill>
            <a:schemeClr val="bg2">
              <a:lumMod val="7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t>LP</a:t>
            </a:r>
          </a:p>
        </p:txBody>
      </p:sp>
      <p:cxnSp>
        <p:nvCxnSpPr>
          <p:cNvPr id="5" name="Straight Arrow Connector 4">
            <a:extLst>
              <a:ext uri="{FF2B5EF4-FFF2-40B4-BE49-F238E27FC236}">
                <a16:creationId xmlns:a16="http://schemas.microsoft.com/office/drawing/2014/main" id="{054EA7D4-D37D-FB4F-9CEB-159ADDD407FB}"/>
              </a:ext>
            </a:extLst>
          </p:cNvPr>
          <p:cNvCxnSpPr>
            <a:cxnSpLocks/>
            <a:stCxn id="10" idx="1"/>
          </p:cNvCxnSpPr>
          <p:nvPr/>
        </p:nvCxnSpPr>
        <p:spPr>
          <a:xfrm flipH="1">
            <a:off x="6182510" y="2358920"/>
            <a:ext cx="1816768" cy="702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05EF02EC-2F6B-8146-A5DC-E338757DBAAC}"/>
              </a:ext>
            </a:extLst>
          </p:cNvPr>
          <p:cNvCxnSpPr>
            <a:cxnSpLocks/>
            <a:stCxn id="10" idx="1"/>
          </p:cNvCxnSpPr>
          <p:nvPr/>
        </p:nvCxnSpPr>
        <p:spPr>
          <a:xfrm flipH="1">
            <a:off x="6190132" y="2358920"/>
            <a:ext cx="1809146" cy="4685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5B9614F-045D-1943-A2C9-2749A7D086ED}"/>
              </a:ext>
            </a:extLst>
          </p:cNvPr>
          <p:cNvSpPr txBox="1"/>
          <p:nvPr/>
        </p:nvSpPr>
        <p:spPr>
          <a:xfrm>
            <a:off x="6949984" y="2178312"/>
            <a:ext cx="968671" cy="184666"/>
          </a:xfrm>
          <a:prstGeom prst="rect">
            <a:avLst/>
          </a:prstGeom>
          <a:noFill/>
        </p:spPr>
        <p:txBody>
          <a:bodyPr wrap="square" rtlCol="0">
            <a:spAutoFit/>
          </a:bodyPr>
          <a:lstStyle/>
          <a:p>
            <a:r>
              <a:rPr lang="en-US" sz="600" dirty="0" err="1"/>
              <a:t>xUSD</a:t>
            </a:r>
            <a:r>
              <a:rPr lang="en-US" sz="600" dirty="0"/>
              <a:t> for Loan</a:t>
            </a:r>
          </a:p>
        </p:txBody>
      </p:sp>
      <p:sp>
        <p:nvSpPr>
          <p:cNvPr id="8" name="TextBox 7">
            <a:extLst>
              <a:ext uri="{FF2B5EF4-FFF2-40B4-BE49-F238E27FC236}">
                <a16:creationId xmlns:a16="http://schemas.microsoft.com/office/drawing/2014/main" id="{0B812A72-470C-B240-86AB-297CA54274F9}"/>
              </a:ext>
            </a:extLst>
          </p:cNvPr>
          <p:cNvSpPr txBox="1"/>
          <p:nvPr/>
        </p:nvSpPr>
        <p:spPr>
          <a:xfrm rot="20823921">
            <a:off x="6740630" y="2546208"/>
            <a:ext cx="1135218" cy="369332"/>
          </a:xfrm>
          <a:prstGeom prst="rect">
            <a:avLst/>
          </a:prstGeom>
          <a:noFill/>
        </p:spPr>
        <p:txBody>
          <a:bodyPr wrap="square" rtlCol="0">
            <a:spAutoFit/>
          </a:bodyPr>
          <a:lstStyle/>
          <a:p>
            <a:pPr algn="ctr"/>
            <a:r>
              <a:rPr lang="en-US" sz="600" dirty="0"/>
              <a:t>LP’s </a:t>
            </a:r>
            <a:r>
              <a:rPr lang="en-US" sz="600" dirty="0" err="1"/>
              <a:t>xUSD</a:t>
            </a:r>
            <a:r>
              <a:rPr lang="en-US" sz="600" dirty="0"/>
              <a:t> collateral </a:t>
            </a:r>
          </a:p>
          <a:p>
            <a:pPr algn="ctr"/>
            <a:r>
              <a:rPr lang="en-US" sz="600" dirty="0"/>
              <a:t>(used to incentivize </a:t>
            </a:r>
          </a:p>
          <a:p>
            <a:pPr algn="ctr"/>
            <a:r>
              <a:rPr lang="en-US" sz="600" dirty="0"/>
              <a:t>BTC repayment)</a:t>
            </a:r>
          </a:p>
        </p:txBody>
      </p:sp>
      <p:sp>
        <p:nvSpPr>
          <p:cNvPr id="9" name="Rectangle 8">
            <a:extLst>
              <a:ext uri="{FF2B5EF4-FFF2-40B4-BE49-F238E27FC236}">
                <a16:creationId xmlns:a16="http://schemas.microsoft.com/office/drawing/2014/main" id="{7A284C8B-7C14-5247-8A28-64098F083E6C}"/>
              </a:ext>
            </a:extLst>
          </p:cNvPr>
          <p:cNvSpPr/>
          <p:nvPr/>
        </p:nvSpPr>
        <p:spPr>
          <a:xfrm>
            <a:off x="7984444" y="2895058"/>
            <a:ext cx="871317" cy="26857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600" b="1" dirty="0"/>
              <a:t>BTC wallet</a:t>
            </a:r>
          </a:p>
        </p:txBody>
      </p:sp>
      <p:sp>
        <p:nvSpPr>
          <p:cNvPr id="10" name="Rectangle 9">
            <a:extLst>
              <a:ext uri="{FF2B5EF4-FFF2-40B4-BE49-F238E27FC236}">
                <a16:creationId xmlns:a16="http://schemas.microsoft.com/office/drawing/2014/main" id="{DF73189E-C720-664E-9594-D47A4BD96341}"/>
              </a:ext>
            </a:extLst>
          </p:cNvPr>
          <p:cNvSpPr/>
          <p:nvPr/>
        </p:nvSpPr>
        <p:spPr>
          <a:xfrm>
            <a:off x="7999278" y="2224630"/>
            <a:ext cx="871317" cy="26857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600" b="1" dirty="0" err="1"/>
              <a:t>xUSD</a:t>
            </a:r>
            <a:r>
              <a:rPr lang="en-US" sz="600" b="1" dirty="0"/>
              <a:t> wallet</a:t>
            </a:r>
          </a:p>
        </p:txBody>
      </p:sp>
      <p:sp>
        <p:nvSpPr>
          <p:cNvPr id="11" name="Rectangle 10">
            <a:extLst>
              <a:ext uri="{FF2B5EF4-FFF2-40B4-BE49-F238E27FC236}">
                <a16:creationId xmlns:a16="http://schemas.microsoft.com/office/drawing/2014/main" id="{47246FA4-5571-0F49-8124-7D163889D702}"/>
              </a:ext>
            </a:extLst>
          </p:cNvPr>
          <p:cNvSpPr/>
          <p:nvPr/>
        </p:nvSpPr>
        <p:spPr>
          <a:xfrm>
            <a:off x="7984445" y="2563196"/>
            <a:ext cx="871317" cy="26857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600" b="1" dirty="0"/>
              <a:t>STX wallet</a:t>
            </a:r>
          </a:p>
        </p:txBody>
      </p:sp>
      <p:sp>
        <p:nvSpPr>
          <p:cNvPr id="12" name="Can 11">
            <a:extLst>
              <a:ext uri="{FF2B5EF4-FFF2-40B4-BE49-F238E27FC236}">
                <a16:creationId xmlns:a16="http://schemas.microsoft.com/office/drawing/2014/main" id="{6D7EE7BD-BB1B-4344-832B-F6E6CF783BA8}"/>
              </a:ext>
            </a:extLst>
          </p:cNvPr>
          <p:cNvSpPr/>
          <p:nvPr/>
        </p:nvSpPr>
        <p:spPr>
          <a:xfrm>
            <a:off x="5900263" y="2217656"/>
            <a:ext cx="259115" cy="314616"/>
          </a:xfrm>
          <a:prstGeom prst="can">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BB6DF24-7595-3046-AECF-361888602CA8}"/>
              </a:ext>
            </a:extLst>
          </p:cNvPr>
          <p:cNvSpPr/>
          <p:nvPr/>
        </p:nvSpPr>
        <p:spPr>
          <a:xfrm>
            <a:off x="3519975" y="2254247"/>
            <a:ext cx="871317" cy="26857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600" b="1" dirty="0" err="1"/>
              <a:t>xUSD</a:t>
            </a:r>
            <a:r>
              <a:rPr lang="en-US" sz="600" b="1" dirty="0"/>
              <a:t> wallet</a:t>
            </a:r>
          </a:p>
        </p:txBody>
      </p:sp>
      <p:sp>
        <p:nvSpPr>
          <p:cNvPr id="14" name="Rectangle 13">
            <a:extLst>
              <a:ext uri="{FF2B5EF4-FFF2-40B4-BE49-F238E27FC236}">
                <a16:creationId xmlns:a16="http://schemas.microsoft.com/office/drawing/2014/main" id="{F1EDE3DF-8B21-2944-847B-B1763253631D}"/>
              </a:ext>
            </a:extLst>
          </p:cNvPr>
          <p:cNvSpPr/>
          <p:nvPr/>
        </p:nvSpPr>
        <p:spPr>
          <a:xfrm>
            <a:off x="3524502" y="2872483"/>
            <a:ext cx="871317" cy="26857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600" b="1" dirty="0"/>
              <a:t>BTC wallet</a:t>
            </a:r>
          </a:p>
        </p:txBody>
      </p:sp>
      <p:cxnSp>
        <p:nvCxnSpPr>
          <p:cNvPr id="15" name="Straight Arrow Connector 14">
            <a:extLst>
              <a:ext uri="{FF2B5EF4-FFF2-40B4-BE49-F238E27FC236}">
                <a16:creationId xmlns:a16="http://schemas.microsoft.com/office/drawing/2014/main" id="{B1CCFD5D-AD1A-E348-B257-7D6B1272E6E9}"/>
              </a:ext>
            </a:extLst>
          </p:cNvPr>
          <p:cNvCxnSpPr>
            <a:cxnSpLocks/>
            <a:stCxn id="12" idx="2"/>
            <a:endCxn id="13" idx="3"/>
          </p:cNvCxnSpPr>
          <p:nvPr/>
        </p:nvCxnSpPr>
        <p:spPr>
          <a:xfrm flipH="1">
            <a:off x="4391292" y="2374964"/>
            <a:ext cx="1508971" cy="1357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891976D-D969-694D-9FF3-5D8462B0E1B1}"/>
              </a:ext>
            </a:extLst>
          </p:cNvPr>
          <p:cNvSpPr txBox="1"/>
          <p:nvPr/>
        </p:nvSpPr>
        <p:spPr>
          <a:xfrm>
            <a:off x="4598255" y="2217656"/>
            <a:ext cx="968671" cy="184666"/>
          </a:xfrm>
          <a:prstGeom prst="rect">
            <a:avLst/>
          </a:prstGeom>
          <a:noFill/>
        </p:spPr>
        <p:txBody>
          <a:bodyPr wrap="square" rtlCol="0">
            <a:spAutoFit/>
          </a:bodyPr>
          <a:lstStyle/>
          <a:p>
            <a:r>
              <a:rPr lang="en-US" sz="600" dirty="0" err="1"/>
              <a:t>xUSD</a:t>
            </a:r>
            <a:r>
              <a:rPr lang="en-US" sz="600" dirty="0"/>
              <a:t> for Loan</a:t>
            </a:r>
          </a:p>
        </p:txBody>
      </p:sp>
      <p:cxnSp>
        <p:nvCxnSpPr>
          <p:cNvPr id="17" name="Elbow Connector 16">
            <a:extLst>
              <a:ext uri="{FF2B5EF4-FFF2-40B4-BE49-F238E27FC236}">
                <a16:creationId xmlns:a16="http://schemas.microsoft.com/office/drawing/2014/main" id="{D83E4F67-36B1-4A40-9555-167D136F0DBF}"/>
              </a:ext>
            </a:extLst>
          </p:cNvPr>
          <p:cNvCxnSpPr>
            <a:cxnSpLocks/>
            <a:stCxn id="14" idx="2"/>
            <a:endCxn id="9" idx="2"/>
          </p:cNvCxnSpPr>
          <p:nvPr/>
        </p:nvCxnSpPr>
        <p:spPr>
          <a:xfrm rot="16200000" flipH="1">
            <a:off x="6178845" y="922378"/>
            <a:ext cx="22575" cy="4459942"/>
          </a:xfrm>
          <a:prstGeom prst="bentConnector3">
            <a:avLst>
              <a:gd name="adj1" fmla="val 111262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itle 1">
            <a:extLst>
              <a:ext uri="{FF2B5EF4-FFF2-40B4-BE49-F238E27FC236}">
                <a16:creationId xmlns:a16="http://schemas.microsoft.com/office/drawing/2014/main" id="{FC3355BC-AB9C-D14A-AE15-3E9A7D3CF512}"/>
              </a:ext>
            </a:extLst>
          </p:cNvPr>
          <p:cNvSpPr txBox="1">
            <a:spLocks/>
          </p:cNvSpPr>
          <p:nvPr/>
        </p:nvSpPr>
        <p:spPr>
          <a:xfrm>
            <a:off x="1404060" y="-6158"/>
            <a:ext cx="9572143" cy="587584"/>
          </a:xfrm>
          <a:prstGeom prst="rect">
            <a:avLst/>
          </a:prstGeom>
          <a:solidFill>
            <a:srgbClr val="00B0F0"/>
          </a:solidFill>
        </p:spPr>
        <p:txBody>
          <a:bodyPr vert="horz" lIns="91440" tIns="45720" rIns="91440" bIns="45720" rtlCol="0" anchor="ctr">
            <a:normAutofit fontScale="82500" lnSpcReduction="10000"/>
          </a:bodyPr>
          <a:lstStyle>
            <a:lvl1pPr algn="ctr" defTabSz="914400" rtl="0" eaLnBrk="1" latinLnBrk="0" hangingPunct="1">
              <a:lnSpc>
                <a:spcPct val="90000"/>
              </a:lnSpc>
              <a:spcBef>
                <a:spcPct val="0"/>
              </a:spcBef>
              <a:buNone/>
              <a:defRPr sz="2800" kern="1200" cap="all" spc="-50" baseline="0">
                <a:solidFill>
                  <a:schemeClr val="tx1">
                    <a:lumMod val="75000"/>
                    <a:lumOff val="25000"/>
                  </a:schemeClr>
                </a:solidFill>
                <a:latin typeface="+mj-lt"/>
                <a:ea typeface="+mj-ea"/>
                <a:cs typeface="+mj-cs"/>
              </a:defRPr>
            </a:lvl1pPr>
          </a:lstStyle>
          <a:p>
            <a:r>
              <a:rPr lang="en-US" dirty="0">
                <a:solidFill>
                  <a:schemeClr val="bg1"/>
                </a:solidFill>
              </a:rPr>
              <a:t>Using Layer-1 </a:t>
            </a:r>
            <a:r>
              <a:rPr lang="en-US" dirty="0" err="1">
                <a:solidFill>
                  <a:schemeClr val="bg1"/>
                </a:solidFill>
              </a:rPr>
              <a:t>btc</a:t>
            </a:r>
            <a:r>
              <a:rPr lang="en-US" dirty="0">
                <a:solidFill>
                  <a:schemeClr val="bg1"/>
                </a:solidFill>
              </a:rPr>
              <a:t> as collateral to access  stable coin loans</a:t>
            </a:r>
          </a:p>
        </p:txBody>
      </p:sp>
      <p:sp>
        <p:nvSpPr>
          <p:cNvPr id="19" name="Rectangle 18">
            <a:extLst>
              <a:ext uri="{FF2B5EF4-FFF2-40B4-BE49-F238E27FC236}">
                <a16:creationId xmlns:a16="http://schemas.microsoft.com/office/drawing/2014/main" id="{6F6FFF86-6F7D-4B41-86DF-D248646C28D0}"/>
              </a:ext>
            </a:extLst>
          </p:cNvPr>
          <p:cNvSpPr/>
          <p:nvPr/>
        </p:nvSpPr>
        <p:spPr>
          <a:xfrm>
            <a:off x="1005989" y="4799909"/>
            <a:ext cx="1185172" cy="1356855"/>
          </a:xfrm>
          <a:prstGeom prst="rect">
            <a:avLst/>
          </a:prstGeom>
          <a:solidFill>
            <a:schemeClr val="bg2">
              <a:lumMod val="7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t>Borrower</a:t>
            </a:r>
          </a:p>
        </p:txBody>
      </p:sp>
      <p:sp>
        <p:nvSpPr>
          <p:cNvPr id="20" name="Rectangle 19">
            <a:extLst>
              <a:ext uri="{FF2B5EF4-FFF2-40B4-BE49-F238E27FC236}">
                <a16:creationId xmlns:a16="http://schemas.microsoft.com/office/drawing/2014/main" id="{126968C5-2A8E-0A46-85B4-EB656F9364E8}"/>
              </a:ext>
            </a:extLst>
          </p:cNvPr>
          <p:cNvSpPr/>
          <p:nvPr/>
        </p:nvSpPr>
        <p:spPr>
          <a:xfrm>
            <a:off x="2664903" y="4799910"/>
            <a:ext cx="1546747" cy="1356855"/>
          </a:xfrm>
          <a:prstGeom prst="rect">
            <a:avLst/>
          </a:prstGeom>
          <a:solidFill>
            <a:schemeClr val="bg2">
              <a:lumMod val="7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t>Clarity SC</a:t>
            </a:r>
          </a:p>
        </p:txBody>
      </p:sp>
      <p:sp>
        <p:nvSpPr>
          <p:cNvPr id="21" name="Rectangle 20">
            <a:extLst>
              <a:ext uri="{FF2B5EF4-FFF2-40B4-BE49-F238E27FC236}">
                <a16:creationId xmlns:a16="http://schemas.microsoft.com/office/drawing/2014/main" id="{D9E1329C-5580-C646-BB11-20DDF57086AC}"/>
              </a:ext>
            </a:extLst>
          </p:cNvPr>
          <p:cNvSpPr/>
          <p:nvPr/>
        </p:nvSpPr>
        <p:spPr>
          <a:xfrm>
            <a:off x="4708832" y="4799910"/>
            <a:ext cx="1185172" cy="1356855"/>
          </a:xfrm>
          <a:prstGeom prst="rect">
            <a:avLst/>
          </a:prstGeom>
          <a:solidFill>
            <a:schemeClr val="bg2">
              <a:lumMod val="7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t>LP</a:t>
            </a:r>
          </a:p>
        </p:txBody>
      </p:sp>
      <p:cxnSp>
        <p:nvCxnSpPr>
          <p:cNvPr id="22" name="Straight Arrow Connector 21">
            <a:extLst>
              <a:ext uri="{FF2B5EF4-FFF2-40B4-BE49-F238E27FC236}">
                <a16:creationId xmlns:a16="http://schemas.microsoft.com/office/drawing/2014/main" id="{C648A528-D6D4-F240-97AC-0A0886AE8575}"/>
              </a:ext>
            </a:extLst>
          </p:cNvPr>
          <p:cNvCxnSpPr>
            <a:cxnSpLocks/>
            <a:endCxn id="25" idx="1"/>
          </p:cNvCxnSpPr>
          <p:nvPr/>
        </p:nvCxnSpPr>
        <p:spPr>
          <a:xfrm flipV="1">
            <a:off x="3646843" y="5201271"/>
            <a:ext cx="1240472" cy="613474"/>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54468E61-C52A-9A41-B4D6-A51C9F1F2EE8}"/>
              </a:ext>
            </a:extLst>
          </p:cNvPr>
          <p:cNvSpPr txBox="1"/>
          <p:nvPr/>
        </p:nvSpPr>
        <p:spPr>
          <a:xfrm rot="19991555">
            <a:off x="3368366" y="5475663"/>
            <a:ext cx="1135218" cy="184666"/>
          </a:xfrm>
          <a:prstGeom prst="rect">
            <a:avLst/>
          </a:prstGeom>
          <a:noFill/>
        </p:spPr>
        <p:txBody>
          <a:bodyPr wrap="square" rtlCol="0">
            <a:spAutoFit/>
          </a:bodyPr>
          <a:lstStyle/>
          <a:p>
            <a:pPr algn="ctr"/>
            <a:r>
              <a:rPr lang="en-US" sz="600" dirty="0"/>
              <a:t>IF LP </a:t>
            </a:r>
            <a:r>
              <a:rPr lang="en-US" sz="600" b="1" dirty="0"/>
              <a:t>returns</a:t>
            </a:r>
            <a:r>
              <a:rPr lang="en-US" sz="600" dirty="0"/>
              <a:t> BTC</a:t>
            </a:r>
          </a:p>
        </p:txBody>
      </p:sp>
      <p:sp>
        <p:nvSpPr>
          <p:cNvPr id="24" name="Rectangle 23">
            <a:extLst>
              <a:ext uri="{FF2B5EF4-FFF2-40B4-BE49-F238E27FC236}">
                <a16:creationId xmlns:a16="http://schemas.microsoft.com/office/drawing/2014/main" id="{3EA61B8B-3126-9744-9F2B-B00F0EFA89F6}"/>
              </a:ext>
            </a:extLst>
          </p:cNvPr>
          <p:cNvSpPr/>
          <p:nvPr/>
        </p:nvSpPr>
        <p:spPr>
          <a:xfrm>
            <a:off x="4899160" y="5798346"/>
            <a:ext cx="871317" cy="26857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600" b="1" dirty="0"/>
              <a:t>BTC wallet</a:t>
            </a:r>
          </a:p>
        </p:txBody>
      </p:sp>
      <p:sp>
        <p:nvSpPr>
          <p:cNvPr id="25" name="Rectangle 24">
            <a:extLst>
              <a:ext uri="{FF2B5EF4-FFF2-40B4-BE49-F238E27FC236}">
                <a16:creationId xmlns:a16="http://schemas.microsoft.com/office/drawing/2014/main" id="{5A0483EA-0482-D543-A98D-F381896A5071}"/>
              </a:ext>
            </a:extLst>
          </p:cNvPr>
          <p:cNvSpPr/>
          <p:nvPr/>
        </p:nvSpPr>
        <p:spPr>
          <a:xfrm>
            <a:off x="4887315" y="5066981"/>
            <a:ext cx="871317" cy="26857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600" b="1" dirty="0" err="1"/>
              <a:t>xUSD</a:t>
            </a:r>
            <a:r>
              <a:rPr lang="en-US" sz="600" b="1" dirty="0"/>
              <a:t> wallet</a:t>
            </a:r>
          </a:p>
        </p:txBody>
      </p:sp>
      <p:sp>
        <p:nvSpPr>
          <p:cNvPr id="26" name="Rectangle 25">
            <a:extLst>
              <a:ext uri="{FF2B5EF4-FFF2-40B4-BE49-F238E27FC236}">
                <a16:creationId xmlns:a16="http://schemas.microsoft.com/office/drawing/2014/main" id="{D30B1B95-0113-CD4C-897A-E704132BDB1B}"/>
              </a:ext>
            </a:extLst>
          </p:cNvPr>
          <p:cNvSpPr/>
          <p:nvPr/>
        </p:nvSpPr>
        <p:spPr>
          <a:xfrm>
            <a:off x="4883499" y="5454041"/>
            <a:ext cx="871317" cy="26857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600" b="1" dirty="0"/>
              <a:t>STX wallet</a:t>
            </a:r>
          </a:p>
        </p:txBody>
      </p:sp>
      <p:sp>
        <p:nvSpPr>
          <p:cNvPr id="27" name="Rectangle 26">
            <a:extLst>
              <a:ext uri="{FF2B5EF4-FFF2-40B4-BE49-F238E27FC236}">
                <a16:creationId xmlns:a16="http://schemas.microsoft.com/office/drawing/2014/main" id="{BB1C3A0A-698A-9149-9B88-991F4ACF508B}"/>
              </a:ext>
            </a:extLst>
          </p:cNvPr>
          <p:cNvSpPr/>
          <p:nvPr/>
        </p:nvSpPr>
        <p:spPr>
          <a:xfrm>
            <a:off x="1141362" y="5098917"/>
            <a:ext cx="871317" cy="26857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600" b="1" dirty="0" err="1"/>
              <a:t>xUSD</a:t>
            </a:r>
            <a:r>
              <a:rPr lang="en-US" sz="600" b="1" dirty="0"/>
              <a:t> wallet</a:t>
            </a:r>
          </a:p>
        </p:txBody>
      </p:sp>
      <p:sp>
        <p:nvSpPr>
          <p:cNvPr id="28" name="Rectangle 27">
            <a:extLst>
              <a:ext uri="{FF2B5EF4-FFF2-40B4-BE49-F238E27FC236}">
                <a16:creationId xmlns:a16="http://schemas.microsoft.com/office/drawing/2014/main" id="{69261105-8C02-634D-AB93-67EBCF2CCDAA}"/>
              </a:ext>
            </a:extLst>
          </p:cNvPr>
          <p:cNvSpPr/>
          <p:nvPr/>
        </p:nvSpPr>
        <p:spPr>
          <a:xfrm>
            <a:off x="1163736" y="5749526"/>
            <a:ext cx="871317" cy="26857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600" b="1" dirty="0"/>
              <a:t>BTC wallet</a:t>
            </a:r>
          </a:p>
        </p:txBody>
      </p:sp>
      <p:cxnSp>
        <p:nvCxnSpPr>
          <p:cNvPr id="29" name="Elbow Connector 28">
            <a:extLst>
              <a:ext uri="{FF2B5EF4-FFF2-40B4-BE49-F238E27FC236}">
                <a16:creationId xmlns:a16="http://schemas.microsoft.com/office/drawing/2014/main" id="{A26B9EC8-57F9-904A-8993-CFBB289A2F6A}"/>
              </a:ext>
            </a:extLst>
          </p:cNvPr>
          <p:cNvCxnSpPr>
            <a:cxnSpLocks/>
            <a:stCxn id="27" idx="1"/>
            <a:endCxn id="25" idx="3"/>
          </p:cNvCxnSpPr>
          <p:nvPr/>
        </p:nvCxnSpPr>
        <p:spPr>
          <a:xfrm rot="10800000" flipH="1">
            <a:off x="1141362" y="5201271"/>
            <a:ext cx="4617270" cy="31936"/>
          </a:xfrm>
          <a:prstGeom prst="bentConnector5">
            <a:avLst>
              <a:gd name="adj1" fmla="val -3871"/>
              <a:gd name="adj2" fmla="val 1574687"/>
              <a:gd name="adj3" fmla="val 10387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2A72FD3-8F4B-5D47-A9A5-5E664BF3922E}"/>
              </a:ext>
            </a:extLst>
          </p:cNvPr>
          <p:cNvCxnSpPr>
            <a:cxnSpLocks/>
            <a:stCxn id="38" idx="2"/>
            <a:endCxn id="27" idx="3"/>
          </p:cNvCxnSpPr>
          <p:nvPr/>
        </p:nvCxnSpPr>
        <p:spPr>
          <a:xfrm flipH="1" flipV="1">
            <a:off x="2012679" y="5233207"/>
            <a:ext cx="1346915" cy="573076"/>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15214949-1473-3645-8590-C10967815115}"/>
              </a:ext>
            </a:extLst>
          </p:cNvPr>
          <p:cNvSpPr txBox="1"/>
          <p:nvPr/>
        </p:nvSpPr>
        <p:spPr>
          <a:xfrm rot="1319170">
            <a:off x="2459323" y="5480850"/>
            <a:ext cx="1135218" cy="184666"/>
          </a:xfrm>
          <a:prstGeom prst="rect">
            <a:avLst/>
          </a:prstGeom>
          <a:noFill/>
        </p:spPr>
        <p:txBody>
          <a:bodyPr wrap="square" rtlCol="0">
            <a:spAutoFit/>
          </a:bodyPr>
          <a:lstStyle/>
          <a:p>
            <a:pPr algn="ctr"/>
            <a:r>
              <a:rPr lang="en-US" sz="600" dirty="0"/>
              <a:t>IF LP </a:t>
            </a:r>
            <a:r>
              <a:rPr lang="en-US" sz="600" b="1" dirty="0"/>
              <a:t>keeps</a:t>
            </a:r>
            <a:r>
              <a:rPr lang="en-US" sz="600" dirty="0"/>
              <a:t> BTC</a:t>
            </a:r>
          </a:p>
        </p:txBody>
      </p:sp>
      <p:cxnSp>
        <p:nvCxnSpPr>
          <p:cNvPr id="32" name="Elbow Connector 31">
            <a:extLst>
              <a:ext uri="{FF2B5EF4-FFF2-40B4-BE49-F238E27FC236}">
                <a16:creationId xmlns:a16="http://schemas.microsoft.com/office/drawing/2014/main" id="{5A2CA9C6-E9FD-DD44-81B6-A4BF85E60853}"/>
              </a:ext>
            </a:extLst>
          </p:cNvPr>
          <p:cNvCxnSpPr>
            <a:cxnSpLocks/>
            <a:stCxn id="24" idx="2"/>
            <a:endCxn id="28" idx="2"/>
          </p:cNvCxnSpPr>
          <p:nvPr/>
        </p:nvCxnSpPr>
        <p:spPr>
          <a:xfrm rot="5400000" flipH="1">
            <a:off x="3442697" y="4174803"/>
            <a:ext cx="48820" cy="3735424"/>
          </a:xfrm>
          <a:prstGeom prst="bentConnector3">
            <a:avLst>
              <a:gd name="adj1" fmla="val -46825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206EDEDF-2641-654F-8489-671BC8B421B6}"/>
              </a:ext>
            </a:extLst>
          </p:cNvPr>
          <p:cNvSpPr txBox="1"/>
          <p:nvPr/>
        </p:nvSpPr>
        <p:spPr>
          <a:xfrm>
            <a:off x="5462115" y="3383839"/>
            <a:ext cx="1666304" cy="184666"/>
          </a:xfrm>
          <a:prstGeom prst="rect">
            <a:avLst/>
          </a:prstGeom>
          <a:noFill/>
        </p:spPr>
        <p:txBody>
          <a:bodyPr wrap="square" rtlCol="0">
            <a:spAutoFit/>
          </a:bodyPr>
          <a:lstStyle/>
          <a:p>
            <a:r>
              <a:rPr lang="en-US" sz="600" dirty="0"/>
              <a:t>Borrower’s BTC collateral</a:t>
            </a:r>
          </a:p>
        </p:txBody>
      </p:sp>
      <p:sp>
        <p:nvSpPr>
          <p:cNvPr id="34" name="TextBox 33">
            <a:extLst>
              <a:ext uri="{FF2B5EF4-FFF2-40B4-BE49-F238E27FC236}">
                <a16:creationId xmlns:a16="http://schemas.microsoft.com/office/drawing/2014/main" id="{6932AC4C-888C-BC40-A0B7-96E0BA661DD8}"/>
              </a:ext>
            </a:extLst>
          </p:cNvPr>
          <p:cNvSpPr txBox="1"/>
          <p:nvPr/>
        </p:nvSpPr>
        <p:spPr>
          <a:xfrm>
            <a:off x="11011908" y="2502067"/>
            <a:ext cx="1185172" cy="461665"/>
          </a:xfrm>
          <a:prstGeom prst="rect">
            <a:avLst/>
          </a:prstGeom>
          <a:noFill/>
        </p:spPr>
        <p:txBody>
          <a:bodyPr wrap="square" rtlCol="0">
            <a:spAutoFit/>
          </a:bodyPr>
          <a:lstStyle/>
          <a:p>
            <a:r>
              <a:rPr lang="en-US" sz="600" dirty="0">
                <a:solidFill>
                  <a:schemeClr val="accent3"/>
                </a:solidFill>
              </a:rPr>
              <a:t>Between Steps 2—3, if the Borrower’s BTC collateral isn’t sent to LP by block X, all </a:t>
            </a:r>
            <a:r>
              <a:rPr lang="en-US" sz="600" dirty="0" err="1">
                <a:solidFill>
                  <a:schemeClr val="accent3"/>
                </a:solidFill>
              </a:rPr>
              <a:t>xUSD</a:t>
            </a:r>
            <a:r>
              <a:rPr lang="en-US" sz="600" dirty="0">
                <a:solidFill>
                  <a:schemeClr val="accent3"/>
                </a:solidFill>
              </a:rPr>
              <a:t> is returned to LP</a:t>
            </a:r>
          </a:p>
        </p:txBody>
      </p:sp>
      <p:sp>
        <p:nvSpPr>
          <p:cNvPr id="35" name="TextBox 34">
            <a:extLst>
              <a:ext uri="{FF2B5EF4-FFF2-40B4-BE49-F238E27FC236}">
                <a16:creationId xmlns:a16="http://schemas.microsoft.com/office/drawing/2014/main" id="{1695D18C-4076-E044-9A26-2BE4445AF69D}"/>
              </a:ext>
            </a:extLst>
          </p:cNvPr>
          <p:cNvSpPr txBox="1"/>
          <p:nvPr/>
        </p:nvSpPr>
        <p:spPr>
          <a:xfrm>
            <a:off x="2954066" y="6291268"/>
            <a:ext cx="1666304" cy="184666"/>
          </a:xfrm>
          <a:prstGeom prst="rect">
            <a:avLst/>
          </a:prstGeom>
          <a:noFill/>
        </p:spPr>
        <p:txBody>
          <a:bodyPr wrap="square" rtlCol="0">
            <a:spAutoFit/>
          </a:bodyPr>
          <a:lstStyle/>
          <a:p>
            <a:r>
              <a:rPr lang="en-US" sz="600" dirty="0"/>
              <a:t>Borrower’s BTC collateral</a:t>
            </a:r>
          </a:p>
        </p:txBody>
      </p:sp>
      <p:sp>
        <p:nvSpPr>
          <p:cNvPr id="36" name="Can 35">
            <a:extLst>
              <a:ext uri="{FF2B5EF4-FFF2-40B4-BE49-F238E27FC236}">
                <a16:creationId xmlns:a16="http://schemas.microsoft.com/office/drawing/2014/main" id="{5A583C01-FCAB-334A-BDB7-CFF725804949}"/>
              </a:ext>
            </a:extLst>
          </p:cNvPr>
          <p:cNvSpPr/>
          <p:nvPr/>
        </p:nvSpPr>
        <p:spPr>
          <a:xfrm>
            <a:off x="5906155" y="2677176"/>
            <a:ext cx="259115" cy="314616"/>
          </a:xfrm>
          <a:prstGeom prst="can">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Can 36">
            <a:extLst>
              <a:ext uri="{FF2B5EF4-FFF2-40B4-BE49-F238E27FC236}">
                <a16:creationId xmlns:a16="http://schemas.microsoft.com/office/drawing/2014/main" id="{11CDD4A8-8ABE-3B4E-AFFE-9F1C42FF9219}"/>
              </a:ext>
            </a:extLst>
          </p:cNvPr>
          <p:cNvSpPr/>
          <p:nvPr/>
        </p:nvSpPr>
        <p:spPr>
          <a:xfrm>
            <a:off x="3351257" y="5098917"/>
            <a:ext cx="259115" cy="314616"/>
          </a:xfrm>
          <a:prstGeom prst="can">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Can 37">
            <a:extLst>
              <a:ext uri="{FF2B5EF4-FFF2-40B4-BE49-F238E27FC236}">
                <a16:creationId xmlns:a16="http://schemas.microsoft.com/office/drawing/2014/main" id="{B209D970-238A-7B49-BCC7-D76CBAF4701B}"/>
              </a:ext>
            </a:extLst>
          </p:cNvPr>
          <p:cNvSpPr/>
          <p:nvPr/>
        </p:nvSpPr>
        <p:spPr>
          <a:xfrm>
            <a:off x="3359594" y="5648975"/>
            <a:ext cx="259115" cy="314616"/>
          </a:xfrm>
          <a:prstGeom prst="can">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E4782D6E-14F3-1548-9BFD-AF1EA4632582}"/>
              </a:ext>
            </a:extLst>
          </p:cNvPr>
          <p:cNvSpPr txBox="1"/>
          <p:nvPr/>
        </p:nvSpPr>
        <p:spPr>
          <a:xfrm>
            <a:off x="1972971" y="4433700"/>
            <a:ext cx="3262432" cy="246221"/>
          </a:xfrm>
          <a:prstGeom prst="rect">
            <a:avLst/>
          </a:prstGeom>
          <a:noFill/>
        </p:spPr>
        <p:txBody>
          <a:bodyPr wrap="none" rtlCol="0">
            <a:spAutoFit/>
          </a:bodyPr>
          <a:lstStyle/>
          <a:p>
            <a:r>
              <a:rPr lang="en-US" sz="1000" i="1" dirty="0">
                <a:solidFill>
                  <a:schemeClr val="accent3"/>
                </a:solidFill>
              </a:rPr>
              <a:t>Scenario 1: Borrower</a:t>
            </a:r>
            <a:r>
              <a:rPr lang="en-US" sz="1000" b="1" i="1" dirty="0">
                <a:solidFill>
                  <a:schemeClr val="accent3"/>
                </a:solidFill>
              </a:rPr>
              <a:t> repays loan </a:t>
            </a:r>
            <a:r>
              <a:rPr lang="en-US" sz="1000" i="1" dirty="0">
                <a:solidFill>
                  <a:schemeClr val="accent3"/>
                </a:solidFill>
              </a:rPr>
              <a:t>to LP by block, B</a:t>
            </a:r>
          </a:p>
        </p:txBody>
      </p:sp>
      <p:sp>
        <p:nvSpPr>
          <p:cNvPr id="40" name="Rectangle 39">
            <a:extLst>
              <a:ext uri="{FF2B5EF4-FFF2-40B4-BE49-F238E27FC236}">
                <a16:creationId xmlns:a16="http://schemas.microsoft.com/office/drawing/2014/main" id="{1F82BF5D-F168-2647-AD38-21DD393EB6FC}"/>
              </a:ext>
            </a:extLst>
          </p:cNvPr>
          <p:cNvSpPr/>
          <p:nvPr/>
        </p:nvSpPr>
        <p:spPr>
          <a:xfrm>
            <a:off x="6394297" y="4806748"/>
            <a:ext cx="1185172" cy="1356855"/>
          </a:xfrm>
          <a:prstGeom prst="rect">
            <a:avLst/>
          </a:prstGeom>
          <a:solidFill>
            <a:schemeClr val="bg2">
              <a:lumMod val="7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t>Borrower</a:t>
            </a:r>
          </a:p>
        </p:txBody>
      </p:sp>
      <p:sp>
        <p:nvSpPr>
          <p:cNvPr id="41" name="Rectangle 40">
            <a:extLst>
              <a:ext uri="{FF2B5EF4-FFF2-40B4-BE49-F238E27FC236}">
                <a16:creationId xmlns:a16="http://schemas.microsoft.com/office/drawing/2014/main" id="{30139B63-34E1-0240-9CB4-A7CB4974E351}"/>
              </a:ext>
            </a:extLst>
          </p:cNvPr>
          <p:cNvSpPr/>
          <p:nvPr/>
        </p:nvSpPr>
        <p:spPr>
          <a:xfrm>
            <a:off x="7939593" y="4817373"/>
            <a:ext cx="1552184" cy="1356855"/>
          </a:xfrm>
          <a:prstGeom prst="rect">
            <a:avLst/>
          </a:prstGeom>
          <a:solidFill>
            <a:schemeClr val="bg2">
              <a:lumMod val="7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t>Clarity SC</a:t>
            </a:r>
          </a:p>
        </p:txBody>
      </p:sp>
      <p:sp>
        <p:nvSpPr>
          <p:cNvPr id="42" name="Rectangle 41">
            <a:extLst>
              <a:ext uri="{FF2B5EF4-FFF2-40B4-BE49-F238E27FC236}">
                <a16:creationId xmlns:a16="http://schemas.microsoft.com/office/drawing/2014/main" id="{3B0F2215-80F5-3940-B6AF-6B8B0F5A77B0}"/>
              </a:ext>
            </a:extLst>
          </p:cNvPr>
          <p:cNvSpPr/>
          <p:nvPr/>
        </p:nvSpPr>
        <p:spPr>
          <a:xfrm>
            <a:off x="10097140" y="4806749"/>
            <a:ext cx="1185172" cy="1356855"/>
          </a:xfrm>
          <a:prstGeom prst="rect">
            <a:avLst/>
          </a:prstGeom>
          <a:solidFill>
            <a:schemeClr val="bg2">
              <a:lumMod val="7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t>LP</a:t>
            </a:r>
          </a:p>
        </p:txBody>
      </p:sp>
      <p:cxnSp>
        <p:nvCxnSpPr>
          <p:cNvPr id="43" name="Straight Arrow Connector 42">
            <a:extLst>
              <a:ext uri="{FF2B5EF4-FFF2-40B4-BE49-F238E27FC236}">
                <a16:creationId xmlns:a16="http://schemas.microsoft.com/office/drawing/2014/main" id="{5232FCF9-9A33-2D47-9006-875D77EA002D}"/>
              </a:ext>
            </a:extLst>
          </p:cNvPr>
          <p:cNvCxnSpPr>
            <a:cxnSpLocks/>
            <a:stCxn id="50" idx="4"/>
            <a:endCxn id="45" idx="1"/>
          </p:cNvCxnSpPr>
          <p:nvPr/>
        </p:nvCxnSpPr>
        <p:spPr>
          <a:xfrm flipV="1">
            <a:off x="8845638" y="5208110"/>
            <a:ext cx="1429985" cy="607192"/>
          </a:xfrm>
          <a:prstGeom prst="straightConnector1">
            <a:avLst/>
          </a:prstGeom>
          <a:ln>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F2FE78CA-B061-0147-89D9-2B2A75DBB12C}"/>
              </a:ext>
            </a:extLst>
          </p:cNvPr>
          <p:cNvSpPr/>
          <p:nvPr/>
        </p:nvSpPr>
        <p:spPr>
          <a:xfrm>
            <a:off x="10291253" y="5816491"/>
            <a:ext cx="871317" cy="26857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600" b="1" dirty="0"/>
              <a:t>BTC wallet</a:t>
            </a:r>
          </a:p>
        </p:txBody>
      </p:sp>
      <p:sp>
        <p:nvSpPr>
          <p:cNvPr id="45" name="Rectangle 44">
            <a:extLst>
              <a:ext uri="{FF2B5EF4-FFF2-40B4-BE49-F238E27FC236}">
                <a16:creationId xmlns:a16="http://schemas.microsoft.com/office/drawing/2014/main" id="{82F958DD-3EE4-E440-BF7A-72BB3B3B5EDE}"/>
              </a:ext>
            </a:extLst>
          </p:cNvPr>
          <p:cNvSpPr/>
          <p:nvPr/>
        </p:nvSpPr>
        <p:spPr>
          <a:xfrm>
            <a:off x="10275623" y="5073820"/>
            <a:ext cx="871317" cy="26857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600" b="1" dirty="0" err="1"/>
              <a:t>xUSD</a:t>
            </a:r>
            <a:r>
              <a:rPr lang="en-US" sz="600" b="1" dirty="0"/>
              <a:t> wallet</a:t>
            </a:r>
          </a:p>
        </p:txBody>
      </p:sp>
      <p:sp>
        <p:nvSpPr>
          <p:cNvPr id="46" name="Rectangle 45">
            <a:extLst>
              <a:ext uri="{FF2B5EF4-FFF2-40B4-BE49-F238E27FC236}">
                <a16:creationId xmlns:a16="http://schemas.microsoft.com/office/drawing/2014/main" id="{9F099081-71BF-144C-8007-58E0483E1967}"/>
              </a:ext>
            </a:extLst>
          </p:cNvPr>
          <p:cNvSpPr/>
          <p:nvPr/>
        </p:nvSpPr>
        <p:spPr>
          <a:xfrm>
            <a:off x="10275623" y="5452367"/>
            <a:ext cx="871317" cy="26857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600" b="1" dirty="0"/>
              <a:t>STX wallet</a:t>
            </a:r>
          </a:p>
        </p:txBody>
      </p:sp>
      <p:sp>
        <p:nvSpPr>
          <p:cNvPr id="47" name="Rectangle 46">
            <a:extLst>
              <a:ext uri="{FF2B5EF4-FFF2-40B4-BE49-F238E27FC236}">
                <a16:creationId xmlns:a16="http://schemas.microsoft.com/office/drawing/2014/main" id="{00D3080D-3B9D-6640-92C2-F0CD43A5F003}"/>
              </a:ext>
            </a:extLst>
          </p:cNvPr>
          <p:cNvSpPr/>
          <p:nvPr/>
        </p:nvSpPr>
        <p:spPr>
          <a:xfrm>
            <a:off x="6529670" y="5105756"/>
            <a:ext cx="871317" cy="26857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600" b="1" dirty="0" err="1"/>
              <a:t>xUSD</a:t>
            </a:r>
            <a:r>
              <a:rPr lang="en-US" sz="600" b="1" dirty="0"/>
              <a:t> wallet</a:t>
            </a:r>
          </a:p>
        </p:txBody>
      </p:sp>
      <p:sp>
        <p:nvSpPr>
          <p:cNvPr id="48" name="Rectangle 47">
            <a:extLst>
              <a:ext uri="{FF2B5EF4-FFF2-40B4-BE49-F238E27FC236}">
                <a16:creationId xmlns:a16="http://schemas.microsoft.com/office/drawing/2014/main" id="{EE612FFB-7361-504F-A919-15D2D70EF390}"/>
              </a:ext>
            </a:extLst>
          </p:cNvPr>
          <p:cNvSpPr/>
          <p:nvPr/>
        </p:nvSpPr>
        <p:spPr>
          <a:xfrm>
            <a:off x="6544295" y="5764114"/>
            <a:ext cx="871317" cy="26857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600" b="1" dirty="0"/>
              <a:t>BTC wallet</a:t>
            </a:r>
          </a:p>
        </p:txBody>
      </p:sp>
      <p:sp>
        <p:nvSpPr>
          <p:cNvPr id="49" name="Can 48">
            <a:extLst>
              <a:ext uri="{FF2B5EF4-FFF2-40B4-BE49-F238E27FC236}">
                <a16:creationId xmlns:a16="http://schemas.microsoft.com/office/drawing/2014/main" id="{3CC33B6C-82D1-3147-801D-7EB662C5BEC0}"/>
              </a:ext>
            </a:extLst>
          </p:cNvPr>
          <p:cNvSpPr/>
          <p:nvPr/>
        </p:nvSpPr>
        <p:spPr>
          <a:xfrm>
            <a:off x="8586523" y="5097517"/>
            <a:ext cx="259115" cy="314616"/>
          </a:xfrm>
          <a:prstGeom prst="can">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an 49">
            <a:extLst>
              <a:ext uri="{FF2B5EF4-FFF2-40B4-BE49-F238E27FC236}">
                <a16:creationId xmlns:a16="http://schemas.microsoft.com/office/drawing/2014/main" id="{B6325F1D-76B0-A14D-A782-1BB00C3900EA}"/>
              </a:ext>
            </a:extLst>
          </p:cNvPr>
          <p:cNvSpPr/>
          <p:nvPr/>
        </p:nvSpPr>
        <p:spPr>
          <a:xfrm>
            <a:off x="8586523" y="5657994"/>
            <a:ext cx="259115" cy="314616"/>
          </a:xfrm>
          <a:prstGeom prst="can">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B09D7D20-83B2-B04A-8DE5-7FDFDA8F5A21}"/>
              </a:ext>
            </a:extLst>
          </p:cNvPr>
          <p:cNvSpPr txBox="1"/>
          <p:nvPr/>
        </p:nvSpPr>
        <p:spPr>
          <a:xfrm>
            <a:off x="7124091" y="4437774"/>
            <a:ext cx="3639138" cy="246221"/>
          </a:xfrm>
          <a:prstGeom prst="rect">
            <a:avLst/>
          </a:prstGeom>
          <a:noFill/>
        </p:spPr>
        <p:txBody>
          <a:bodyPr wrap="none" rtlCol="0">
            <a:spAutoFit/>
          </a:bodyPr>
          <a:lstStyle/>
          <a:p>
            <a:r>
              <a:rPr lang="en-US" sz="1000" i="1" dirty="0">
                <a:solidFill>
                  <a:schemeClr val="accent3"/>
                </a:solidFill>
              </a:rPr>
              <a:t>Scenario 2: Borrower </a:t>
            </a:r>
            <a:r>
              <a:rPr lang="en-US" sz="1000" b="1" i="1" dirty="0">
                <a:solidFill>
                  <a:schemeClr val="accent3"/>
                </a:solidFill>
              </a:rPr>
              <a:t>fails</a:t>
            </a:r>
            <a:r>
              <a:rPr lang="en-US" sz="1000" i="1" dirty="0">
                <a:solidFill>
                  <a:schemeClr val="accent3"/>
                </a:solidFill>
              </a:rPr>
              <a:t> </a:t>
            </a:r>
            <a:r>
              <a:rPr lang="en-US" sz="1000" b="1" i="1" dirty="0">
                <a:solidFill>
                  <a:schemeClr val="accent3"/>
                </a:solidFill>
              </a:rPr>
              <a:t>to repay loan </a:t>
            </a:r>
            <a:r>
              <a:rPr lang="en-US" sz="1000" i="1" dirty="0">
                <a:solidFill>
                  <a:schemeClr val="accent3"/>
                </a:solidFill>
              </a:rPr>
              <a:t>to LP by block, B</a:t>
            </a:r>
          </a:p>
        </p:txBody>
      </p:sp>
      <p:sp>
        <p:nvSpPr>
          <p:cNvPr id="52" name="Oval 51">
            <a:extLst>
              <a:ext uri="{FF2B5EF4-FFF2-40B4-BE49-F238E27FC236}">
                <a16:creationId xmlns:a16="http://schemas.microsoft.com/office/drawing/2014/main" id="{4C6EA764-A53A-A744-BE2E-10F667049FE1}"/>
              </a:ext>
            </a:extLst>
          </p:cNvPr>
          <p:cNvSpPr/>
          <p:nvPr/>
        </p:nvSpPr>
        <p:spPr>
          <a:xfrm>
            <a:off x="4091142" y="1623043"/>
            <a:ext cx="214396" cy="18466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a:t>
            </a:r>
          </a:p>
        </p:txBody>
      </p:sp>
      <p:sp>
        <p:nvSpPr>
          <p:cNvPr id="53" name="Rectangle 52">
            <a:extLst>
              <a:ext uri="{FF2B5EF4-FFF2-40B4-BE49-F238E27FC236}">
                <a16:creationId xmlns:a16="http://schemas.microsoft.com/office/drawing/2014/main" id="{4D591830-C765-1E40-86BB-B43833790805}"/>
              </a:ext>
            </a:extLst>
          </p:cNvPr>
          <p:cNvSpPr/>
          <p:nvPr/>
        </p:nvSpPr>
        <p:spPr>
          <a:xfrm>
            <a:off x="873315" y="4427904"/>
            <a:ext cx="5151120" cy="2109587"/>
          </a:xfrm>
          <a:prstGeom prst="rect">
            <a:avLst/>
          </a:prstGeom>
          <a:noFill/>
          <a:ln w="63500">
            <a:solidFill>
              <a:schemeClr val="accent3"/>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7998C544-73D8-564C-9245-2857C43E1D6F}"/>
              </a:ext>
            </a:extLst>
          </p:cNvPr>
          <p:cNvSpPr/>
          <p:nvPr/>
        </p:nvSpPr>
        <p:spPr>
          <a:xfrm>
            <a:off x="6242093" y="4423542"/>
            <a:ext cx="5151120" cy="2109587"/>
          </a:xfrm>
          <a:prstGeom prst="rect">
            <a:avLst/>
          </a:prstGeom>
          <a:noFill/>
          <a:ln w="63500">
            <a:solidFill>
              <a:schemeClr val="accent3"/>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A7FED666-71FE-EF4C-B179-BB48E06B2742}"/>
              </a:ext>
            </a:extLst>
          </p:cNvPr>
          <p:cNvSpPr/>
          <p:nvPr/>
        </p:nvSpPr>
        <p:spPr>
          <a:xfrm>
            <a:off x="7714412" y="2288848"/>
            <a:ext cx="214396" cy="18466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a:t>
            </a:r>
          </a:p>
        </p:txBody>
      </p:sp>
      <p:sp>
        <p:nvSpPr>
          <p:cNvPr id="56" name="Oval 55">
            <a:extLst>
              <a:ext uri="{FF2B5EF4-FFF2-40B4-BE49-F238E27FC236}">
                <a16:creationId xmlns:a16="http://schemas.microsoft.com/office/drawing/2014/main" id="{84BEC08E-0083-354A-86D9-3304155187E9}"/>
              </a:ext>
            </a:extLst>
          </p:cNvPr>
          <p:cNvSpPr/>
          <p:nvPr/>
        </p:nvSpPr>
        <p:spPr>
          <a:xfrm>
            <a:off x="3721632" y="3188353"/>
            <a:ext cx="214396" cy="18466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3</a:t>
            </a:r>
          </a:p>
        </p:txBody>
      </p:sp>
      <p:sp>
        <p:nvSpPr>
          <p:cNvPr id="57" name="Oval 56">
            <a:extLst>
              <a:ext uri="{FF2B5EF4-FFF2-40B4-BE49-F238E27FC236}">
                <a16:creationId xmlns:a16="http://schemas.microsoft.com/office/drawing/2014/main" id="{D21DE9D2-80BD-044D-AD72-BBAE2D08F85E}"/>
              </a:ext>
            </a:extLst>
          </p:cNvPr>
          <p:cNvSpPr/>
          <p:nvPr/>
        </p:nvSpPr>
        <p:spPr>
          <a:xfrm>
            <a:off x="5673574" y="2174078"/>
            <a:ext cx="214396" cy="18466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4</a:t>
            </a:r>
          </a:p>
        </p:txBody>
      </p:sp>
      <p:sp>
        <p:nvSpPr>
          <p:cNvPr id="58" name="Cloud 57">
            <a:extLst>
              <a:ext uri="{FF2B5EF4-FFF2-40B4-BE49-F238E27FC236}">
                <a16:creationId xmlns:a16="http://schemas.microsoft.com/office/drawing/2014/main" id="{2B57E197-BBD1-634A-BE2C-15F39BC11946}"/>
              </a:ext>
            </a:extLst>
          </p:cNvPr>
          <p:cNvSpPr/>
          <p:nvPr/>
        </p:nvSpPr>
        <p:spPr>
          <a:xfrm>
            <a:off x="5355994" y="1256096"/>
            <a:ext cx="1294790" cy="504682"/>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1"/>
                </a:solidFill>
              </a:rPr>
              <a:t>Web 3.0 </a:t>
            </a:r>
          </a:p>
          <a:p>
            <a:pPr algn="ctr"/>
            <a:r>
              <a:rPr lang="en-US" sz="600" dirty="0">
                <a:solidFill>
                  <a:schemeClr val="tx1"/>
                </a:solidFill>
              </a:rPr>
              <a:t>Working Capital Optimization Service</a:t>
            </a:r>
          </a:p>
        </p:txBody>
      </p:sp>
      <p:cxnSp>
        <p:nvCxnSpPr>
          <p:cNvPr id="59" name="Straight Arrow Connector 58">
            <a:extLst>
              <a:ext uri="{FF2B5EF4-FFF2-40B4-BE49-F238E27FC236}">
                <a16:creationId xmlns:a16="http://schemas.microsoft.com/office/drawing/2014/main" id="{6C71546D-B8E0-7E40-B6BD-EA6642BD33CC}"/>
              </a:ext>
            </a:extLst>
          </p:cNvPr>
          <p:cNvCxnSpPr>
            <a:cxnSpLocks/>
            <a:stCxn id="2" idx="0"/>
            <a:endCxn id="58" idx="2"/>
          </p:cNvCxnSpPr>
          <p:nvPr/>
        </p:nvCxnSpPr>
        <p:spPr>
          <a:xfrm flipV="1">
            <a:off x="3943843" y="1508437"/>
            <a:ext cx="1416167" cy="42217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8CAAE03E-ACE7-034A-9560-AAEF7F575B41}"/>
              </a:ext>
            </a:extLst>
          </p:cNvPr>
          <p:cNvCxnSpPr>
            <a:cxnSpLocks/>
            <a:stCxn id="58" idx="0"/>
            <a:endCxn id="4" idx="0"/>
          </p:cNvCxnSpPr>
          <p:nvPr/>
        </p:nvCxnSpPr>
        <p:spPr>
          <a:xfrm>
            <a:off x="6649705" y="1508437"/>
            <a:ext cx="1724800" cy="408851"/>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82F734EE-6DF0-A44A-B0C4-4A39BF4F8D57}"/>
              </a:ext>
            </a:extLst>
          </p:cNvPr>
          <p:cNvSpPr txBox="1"/>
          <p:nvPr/>
        </p:nvSpPr>
        <p:spPr>
          <a:xfrm rot="20750512">
            <a:off x="4214368" y="1410878"/>
            <a:ext cx="1175319" cy="276999"/>
          </a:xfrm>
          <a:prstGeom prst="rect">
            <a:avLst/>
          </a:prstGeom>
          <a:noFill/>
        </p:spPr>
        <p:txBody>
          <a:bodyPr wrap="square" rtlCol="0">
            <a:spAutoFit/>
          </a:bodyPr>
          <a:lstStyle/>
          <a:p>
            <a:r>
              <a:rPr lang="en-US" sz="600" dirty="0"/>
              <a:t>Signal Interest to LPs for </a:t>
            </a:r>
            <a:r>
              <a:rPr lang="en-US" sz="600" dirty="0" err="1"/>
              <a:t>xUSD</a:t>
            </a:r>
            <a:r>
              <a:rPr lang="en-US" sz="600" dirty="0"/>
              <a:t> short term loan</a:t>
            </a:r>
          </a:p>
        </p:txBody>
      </p:sp>
      <p:sp>
        <p:nvSpPr>
          <p:cNvPr id="62" name="Oval 61">
            <a:extLst>
              <a:ext uri="{FF2B5EF4-FFF2-40B4-BE49-F238E27FC236}">
                <a16:creationId xmlns:a16="http://schemas.microsoft.com/office/drawing/2014/main" id="{E126366E-3387-5944-B0F3-C58EECF5AF0F}"/>
              </a:ext>
            </a:extLst>
          </p:cNvPr>
          <p:cNvSpPr/>
          <p:nvPr/>
        </p:nvSpPr>
        <p:spPr>
          <a:xfrm>
            <a:off x="997693" y="4912718"/>
            <a:ext cx="214396" cy="18466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5</a:t>
            </a:r>
          </a:p>
        </p:txBody>
      </p:sp>
      <p:sp>
        <p:nvSpPr>
          <p:cNvPr id="63" name="Oval 62">
            <a:extLst>
              <a:ext uri="{FF2B5EF4-FFF2-40B4-BE49-F238E27FC236}">
                <a16:creationId xmlns:a16="http://schemas.microsoft.com/office/drawing/2014/main" id="{1EF1B1C3-FED9-714F-BF6D-ABFD1A063178}"/>
              </a:ext>
            </a:extLst>
          </p:cNvPr>
          <p:cNvSpPr/>
          <p:nvPr/>
        </p:nvSpPr>
        <p:spPr>
          <a:xfrm>
            <a:off x="5377157" y="6105128"/>
            <a:ext cx="214396" cy="18466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6</a:t>
            </a:r>
          </a:p>
        </p:txBody>
      </p:sp>
      <p:sp>
        <p:nvSpPr>
          <p:cNvPr id="64" name="Oval 63">
            <a:extLst>
              <a:ext uri="{FF2B5EF4-FFF2-40B4-BE49-F238E27FC236}">
                <a16:creationId xmlns:a16="http://schemas.microsoft.com/office/drawing/2014/main" id="{302C8FAE-D875-4242-BAA8-6BDB4026E0E6}"/>
              </a:ext>
            </a:extLst>
          </p:cNvPr>
          <p:cNvSpPr/>
          <p:nvPr/>
        </p:nvSpPr>
        <p:spPr>
          <a:xfrm>
            <a:off x="6393608" y="4887756"/>
            <a:ext cx="214396" cy="18466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5</a:t>
            </a:r>
          </a:p>
        </p:txBody>
      </p:sp>
      <p:sp>
        <p:nvSpPr>
          <p:cNvPr id="65" name="Oval 64">
            <a:extLst>
              <a:ext uri="{FF2B5EF4-FFF2-40B4-BE49-F238E27FC236}">
                <a16:creationId xmlns:a16="http://schemas.microsoft.com/office/drawing/2014/main" id="{2D658E15-4D8D-B043-AB03-90839C0424A1}"/>
              </a:ext>
            </a:extLst>
          </p:cNvPr>
          <p:cNvSpPr/>
          <p:nvPr/>
        </p:nvSpPr>
        <p:spPr>
          <a:xfrm>
            <a:off x="10839545" y="6126255"/>
            <a:ext cx="214396" cy="18466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6</a:t>
            </a:r>
          </a:p>
        </p:txBody>
      </p:sp>
      <p:sp>
        <p:nvSpPr>
          <p:cNvPr id="66" name="Oval 65">
            <a:extLst>
              <a:ext uri="{FF2B5EF4-FFF2-40B4-BE49-F238E27FC236}">
                <a16:creationId xmlns:a16="http://schemas.microsoft.com/office/drawing/2014/main" id="{FA7E30A1-E113-E945-A0DA-BC249CEF73CF}"/>
              </a:ext>
            </a:extLst>
          </p:cNvPr>
          <p:cNvSpPr/>
          <p:nvPr/>
        </p:nvSpPr>
        <p:spPr>
          <a:xfrm>
            <a:off x="3390597" y="5734309"/>
            <a:ext cx="214396" cy="18466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7</a:t>
            </a:r>
          </a:p>
        </p:txBody>
      </p:sp>
      <p:sp>
        <p:nvSpPr>
          <p:cNvPr id="67" name="Oval 66">
            <a:extLst>
              <a:ext uri="{FF2B5EF4-FFF2-40B4-BE49-F238E27FC236}">
                <a16:creationId xmlns:a16="http://schemas.microsoft.com/office/drawing/2014/main" id="{282DAD69-BFBA-D344-B133-E344E861DB3E}"/>
              </a:ext>
            </a:extLst>
          </p:cNvPr>
          <p:cNvSpPr/>
          <p:nvPr/>
        </p:nvSpPr>
        <p:spPr>
          <a:xfrm>
            <a:off x="8608883" y="5748616"/>
            <a:ext cx="214396" cy="18466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7</a:t>
            </a:r>
          </a:p>
        </p:txBody>
      </p:sp>
      <p:sp>
        <p:nvSpPr>
          <p:cNvPr id="68" name="Rectangle 67">
            <a:extLst>
              <a:ext uri="{FF2B5EF4-FFF2-40B4-BE49-F238E27FC236}">
                <a16:creationId xmlns:a16="http://schemas.microsoft.com/office/drawing/2014/main" id="{9CE89A9C-2A87-BF41-9877-7A8511435287}"/>
              </a:ext>
            </a:extLst>
          </p:cNvPr>
          <p:cNvSpPr/>
          <p:nvPr/>
        </p:nvSpPr>
        <p:spPr>
          <a:xfrm>
            <a:off x="3519975" y="2567986"/>
            <a:ext cx="871317" cy="26857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600" b="1" dirty="0"/>
              <a:t>STX wallet</a:t>
            </a:r>
          </a:p>
        </p:txBody>
      </p:sp>
      <p:sp>
        <p:nvSpPr>
          <p:cNvPr id="69" name="Rectangle 68">
            <a:extLst>
              <a:ext uri="{FF2B5EF4-FFF2-40B4-BE49-F238E27FC236}">
                <a16:creationId xmlns:a16="http://schemas.microsoft.com/office/drawing/2014/main" id="{D18015AB-7F7D-8E4D-AA18-BB2EEADD1118}"/>
              </a:ext>
            </a:extLst>
          </p:cNvPr>
          <p:cNvSpPr/>
          <p:nvPr/>
        </p:nvSpPr>
        <p:spPr>
          <a:xfrm>
            <a:off x="1141827" y="5428819"/>
            <a:ext cx="871317" cy="26857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600" b="1" dirty="0"/>
              <a:t>STX wallet</a:t>
            </a:r>
          </a:p>
        </p:txBody>
      </p:sp>
      <p:sp>
        <p:nvSpPr>
          <p:cNvPr id="70" name="Rectangle 69">
            <a:extLst>
              <a:ext uri="{FF2B5EF4-FFF2-40B4-BE49-F238E27FC236}">
                <a16:creationId xmlns:a16="http://schemas.microsoft.com/office/drawing/2014/main" id="{47305D12-4A2A-9B49-99E8-E34E3AF70427}"/>
              </a:ext>
            </a:extLst>
          </p:cNvPr>
          <p:cNvSpPr/>
          <p:nvPr/>
        </p:nvSpPr>
        <p:spPr>
          <a:xfrm>
            <a:off x="6535445" y="5438893"/>
            <a:ext cx="871317" cy="26857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600" b="1" dirty="0"/>
              <a:t>STX wallet</a:t>
            </a:r>
          </a:p>
        </p:txBody>
      </p:sp>
      <p:sp>
        <p:nvSpPr>
          <p:cNvPr id="71" name="TextBox 70">
            <a:extLst>
              <a:ext uri="{FF2B5EF4-FFF2-40B4-BE49-F238E27FC236}">
                <a16:creationId xmlns:a16="http://schemas.microsoft.com/office/drawing/2014/main" id="{29293FBD-2219-DE46-87C8-AC598360DFFE}"/>
              </a:ext>
            </a:extLst>
          </p:cNvPr>
          <p:cNvSpPr txBox="1"/>
          <p:nvPr/>
        </p:nvSpPr>
        <p:spPr>
          <a:xfrm>
            <a:off x="6500806" y="3875142"/>
            <a:ext cx="4644020" cy="461665"/>
          </a:xfrm>
          <a:prstGeom prst="rect">
            <a:avLst/>
          </a:prstGeom>
          <a:noFill/>
        </p:spPr>
        <p:txBody>
          <a:bodyPr wrap="square" rtlCol="0">
            <a:spAutoFit/>
          </a:bodyPr>
          <a:lstStyle/>
          <a:p>
            <a:pPr algn="ctr"/>
            <a:r>
              <a:rPr lang="en-US" sz="1200" b="1" u="sng" dirty="0"/>
              <a:t>Steps 5-7: </a:t>
            </a:r>
          </a:p>
          <a:p>
            <a:pPr algn="ctr"/>
            <a:r>
              <a:rPr lang="en-US" sz="1200" dirty="0"/>
              <a:t>Handling repayment and loan termination</a:t>
            </a:r>
          </a:p>
        </p:txBody>
      </p:sp>
      <p:sp>
        <p:nvSpPr>
          <p:cNvPr id="72" name="TextBox 71">
            <a:extLst>
              <a:ext uri="{FF2B5EF4-FFF2-40B4-BE49-F238E27FC236}">
                <a16:creationId xmlns:a16="http://schemas.microsoft.com/office/drawing/2014/main" id="{D36739F3-6F74-834A-B049-548849F41C04}"/>
              </a:ext>
            </a:extLst>
          </p:cNvPr>
          <p:cNvSpPr txBox="1"/>
          <p:nvPr/>
        </p:nvSpPr>
        <p:spPr>
          <a:xfrm>
            <a:off x="3438366" y="629556"/>
            <a:ext cx="5209986" cy="461665"/>
          </a:xfrm>
          <a:prstGeom prst="rect">
            <a:avLst/>
          </a:prstGeom>
          <a:noFill/>
        </p:spPr>
        <p:txBody>
          <a:bodyPr wrap="square" rtlCol="0">
            <a:spAutoFit/>
          </a:bodyPr>
          <a:lstStyle/>
          <a:p>
            <a:pPr algn="ctr"/>
            <a:r>
              <a:rPr lang="en-US" sz="1200" b="1" u="sng" dirty="0"/>
              <a:t>Steps 1-4: </a:t>
            </a:r>
          </a:p>
          <a:p>
            <a:pPr algn="ctr"/>
            <a:r>
              <a:rPr lang="en-US" sz="1200" dirty="0"/>
              <a:t>Establishing a smart contract and initializing the loan</a:t>
            </a:r>
          </a:p>
        </p:txBody>
      </p:sp>
      <p:sp>
        <p:nvSpPr>
          <p:cNvPr id="74" name="Rectangle 73">
            <a:extLst>
              <a:ext uri="{FF2B5EF4-FFF2-40B4-BE49-F238E27FC236}">
                <a16:creationId xmlns:a16="http://schemas.microsoft.com/office/drawing/2014/main" id="{776A1D0E-2F71-8043-A49D-C89DB332C2F0}"/>
              </a:ext>
            </a:extLst>
          </p:cNvPr>
          <p:cNvSpPr/>
          <p:nvPr/>
        </p:nvSpPr>
        <p:spPr>
          <a:xfrm>
            <a:off x="3021106" y="1117276"/>
            <a:ext cx="6149788" cy="2514850"/>
          </a:xfrm>
          <a:prstGeom prst="rect">
            <a:avLst/>
          </a:prstGeom>
          <a:noFill/>
          <a:ln w="63500">
            <a:solidFill>
              <a:schemeClr val="accent3"/>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Alternate Process 74">
            <a:extLst>
              <a:ext uri="{FF2B5EF4-FFF2-40B4-BE49-F238E27FC236}">
                <a16:creationId xmlns:a16="http://schemas.microsoft.com/office/drawing/2014/main" id="{A3804B37-6165-0243-BCAC-D0A6A195CB6B}"/>
              </a:ext>
            </a:extLst>
          </p:cNvPr>
          <p:cNvSpPr/>
          <p:nvPr/>
        </p:nvSpPr>
        <p:spPr>
          <a:xfrm>
            <a:off x="11046647" y="1098911"/>
            <a:ext cx="1074271" cy="357053"/>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Alternate Process 76">
            <a:extLst>
              <a:ext uri="{FF2B5EF4-FFF2-40B4-BE49-F238E27FC236}">
                <a16:creationId xmlns:a16="http://schemas.microsoft.com/office/drawing/2014/main" id="{5A47B885-3BCD-D841-BDD9-E2AD162986D8}"/>
              </a:ext>
            </a:extLst>
          </p:cNvPr>
          <p:cNvSpPr/>
          <p:nvPr/>
        </p:nvSpPr>
        <p:spPr>
          <a:xfrm>
            <a:off x="11053942" y="2001332"/>
            <a:ext cx="1074271" cy="461665"/>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5" name="Graphic 84" descr="Lock outline">
            <a:extLst>
              <a:ext uri="{FF2B5EF4-FFF2-40B4-BE49-F238E27FC236}">
                <a16:creationId xmlns:a16="http://schemas.microsoft.com/office/drawing/2014/main" id="{7E6932AC-BFD5-7849-B40B-2161306A4EC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235293" y="2362390"/>
            <a:ext cx="222249" cy="222249"/>
          </a:xfrm>
          <a:prstGeom prst="rect">
            <a:avLst/>
          </a:prstGeom>
        </p:spPr>
      </p:pic>
      <p:pic>
        <p:nvPicPr>
          <p:cNvPr id="89" name="Graphic 88" descr="Unlock outline">
            <a:extLst>
              <a:ext uri="{FF2B5EF4-FFF2-40B4-BE49-F238E27FC236}">
                <a16:creationId xmlns:a16="http://schemas.microsoft.com/office/drawing/2014/main" id="{DD400A2D-31FB-7642-B56E-4EC3923487E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674131" y="2376462"/>
            <a:ext cx="209888" cy="209888"/>
          </a:xfrm>
          <a:prstGeom prst="rect">
            <a:avLst/>
          </a:prstGeom>
        </p:spPr>
      </p:pic>
      <p:pic>
        <p:nvPicPr>
          <p:cNvPr id="91" name="Graphic 90" descr="Lock outline">
            <a:extLst>
              <a:ext uri="{FF2B5EF4-FFF2-40B4-BE49-F238E27FC236}">
                <a16:creationId xmlns:a16="http://schemas.microsoft.com/office/drawing/2014/main" id="{2298364A-5DA5-E943-B3F1-905F09777B0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237823" y="2787188"/>
            <a:ext cx="222249" cy="222249"/>
          </a:xfrm>
          <a:prstGeom prst="rect">
            <a:avLst/>
          </a:prstGeom>
        </p:spPr>
      </p:pic>
      <p:pic>
        <p:nvPicPr>
          <p:cNvPr id="92" name="Graphic 91" descr="Unlock outline">
            <a:extLst>
              <a:ext uri="{FF2B5EF4-FFF2-40B4-BE49-F238E27FC236}">
                <a16:creationId xmlns:a16="http://schemas.microsoft.com/office/drawing/2014/main" id="{DDC88D6A-C3C4-D647-B876-7422189951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154573" y="5788566"/>
            <a:ext cx="209888" cy="209888"/>
          </a:xfrm>
          <a:prstGeom prst="rect">
            <a:avLst/>
          </a:prstGeom>
        </p:spPr>
      </p:pic>
      <p:pic>
        <p:nvPicPr>
          <p:cNvPr id="93" name="Graphic 92" descr="Unlock outline">
            <a:extLst>
              <a:ext uri="{FF2B5EF4-FFF2-40B4-BE49-F238E27FC236}">
                <a16:creationId xmlns:a16="http://schemas.microsoft.com/office/drawing/2014/main" id="{7C4710BC-0360-794D-8115-4B8C9B15360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622594" y="5788566"/>
            <a:ext cx="209888" cy="209888"/>
          </a:xfrm>
          <a:prstGeom prst="rect">
            <a:avLst/>
          </a:prstGeom>
        </p:spPr>
      </p:pic>
      <p:pic>
        <p:nvPicPr>
          <p:cNvPr id="94" name="Graphic 93" descr="Unlock outline">
            <a:extLst>
              <a:ext uri="{FF2B5EF4-FFF2-40B4-BE49-F238E27FC236}">
                <a16:creationId xmlns:a16="http://schemas.microsoft.com/office/drawing/2014/main" id="{CB90B648-EBA9-4946-8221-08E31BA4F87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862147" y="5789382"/>
            <a:ext cx="209888" cy="209888"/>
          </a:xfrm>
          <a:prstGeom prst="rect">
            <a:avLst/>
          </a:prstGeom>
        </p:spPr>
      </p:pic>
      <p:sp>
        <p:nvSpPr>
          <p:cNvPr id="95" name="TextBox 94">
            <a:extLst>
              <a:ext uri="{FF2B5EF4-FFF2-40B4-BE49-F238E27FC236}">
                <a16:creationId xmlns:a16="http://schemas.microsoft.com/office/drawing/2014/main" id="{FF56F516-AE85-2049-A262-674F4361E4F2}"/>
              </a:ext>
            </a:extLst>
          </p:cNvPr>
          <p:cNvSpPr txBox="1"/>
          <p:nvPr/>
        </p:nvSpPr>
        <p:spPr>
          <a:xfrm rot="20254871">
            <a:off x="8560771" y="5414113"/>
            <a:ext cx="1135218" cy="276999"/>
          </a:xfrm>
          <a:prstGeom prst="rect">
            <a:avLst/>
          </a:prstGeom>
          <a:noFill/>
        </p:spPr>
        <p:txBody>
          <a:bodyPr wrap="square" rtlCol="0">
            <a:spAutoFit/>
          </a:bodyPr>
          <a:lstStyle/>
          <a:p>
            <a:pPr algn="ctr"/>
            <a:r>
              <a:rPr lang="en-US" sz="600" dirty="0"/>
              <a:t>Automatically</a:t>
            </a:r>
          </a:p>
          <a:p>
            <a:pPr algn="ctr"/>
            <a:r>
              <a:rPr lang="en-US" sz="600" dirty="0"/>
              <a:t>returned to LP</a:t>
            </a:r>
          </a:p>
        </p:txBody>
      </p:sp>
      <p:sp>
        <p:nvSpPr>
          <p:cNvPr id="96" name="TextBox 95">
            <a:extLst>
              <a:ext uri="{FF2B5EF4-FFF2-40B4-BE49-F238E27FC236}">
                <a16:creationId xmlns:a16="http://schemas.microsoft.com/office/drawing/2014/main" id="{DE5B5F01-530E-DC48-85B3-945E89EFADA6}"/>
              </a:ext>
            </a:extLst>
          </p:cNvPr>
          <p:cNvSpPr txBox="1"/>
          <p:nvPr/>
        </p:nvSpPr>
        <p:spPr>
          <a:xfrm>
            <a:off x="10725859" y="2069226"/>
            <a:ext cx="307777" cy="741550"/>
          </a:xfrm>
          <a:prstGeom prst="rect">
            <a:avLst/>
          </a:prstGeom>
          <a:noFill/>
        </p:spPr>
        <p:txBody>
          <a:bodyPr vert="vert270" wrap="none" rtlCol="0">
            <a:spAutoFit/>
          </a:bodyPr>
          <a:lstStyle/>
          <a:p>
            <a:r>
              <a:rPr lang="en-US" sz="800" i="1" u="sng" dirty="0">
                <a:solidFill>
                  <a:schemeClr val="accent3"/>
                </a:solidFill>
              </a:rPr>
              <a:t>Not Pictured:</a:t>
            </a:r>
          </a:p>
        </p:txBody>
      </p:sp>
      <p:sp>
        <p:nvSpPr>
          <p:cNvPr id="97" name="TextBox 96">
            <a:extLst>
              <a:ext uri="{FF2B5EF4-FFF2-40B4-BE49-F238E27FC236}">
                <a16:creationId xmlns:a16="http://schemas.microsoft.com/office/drawing/2014/main" id="{875D975C-D7A9-AD41-9A23-E36271E59C3D}"/>
              </a:ext>
            </a:extLst>
          </p:cNvPr>
          <p:cNvSpPr txBox="1"/>
          <p:nvPr/>
        </p:nvSpPr>
        <p:spPr>
          <a:xfrm>
            <a:off x="11000375" y="1093057"/>
            <a:ext cx="1185172" cy="369332"/>
          </a:xfrm>
          <a:prstGeom prst="rect">
            <a:avLst/>
          </a:prstGeom>
          <a:noFill/>
        </p:spPr>
        <p:txBody>
          <a:bodyPr wrap="square" rtlCol="0">
            <a:spAutoFit/>
          </a:bodyPr>
          <a:lstStyle/>
          <a:p>
            <a:r>
              <a:rPr lang="en-US" sz="600" dirty="0">
                <a:solidFill>
                  <a:schemeClr val="accent3"/>
                </a:solidFill>
              </a:rPr>
              <a:t>Service finds a match b/w Borrower and LP based on acceptable loan terms. </a:t>
            </a:r>
          </a:p>
        </p:txBody>
      </p:sp>
      <p:sp>
        <p:nvSpPr>
          <p:cNvPr id="99" name="TextBox 98">
            <a:extLst>
              <a:ext uri="{FF2B5EF4-FFF2-40B4-BE49-F238E27FC236}">
                <a16:creationId xmlns:a16="http://schemas.microsoft.com/office/drawing/2014/main" id="{8C532E83-8EC7-184B-95ED-E4FBEABC9840}"/>
              </a:ext>
            </a:extLst>
          </p:cNvPr>
          <p:cNvSpPr txBox="1"/>
          <p:nvPr/>
        </p:nvSpPr>
        <p:spPr>
          <a:xfrm>
            <a:off x="11053941" y="3029439"/>
            <a:ext cx="1185172" cy="923330"/>
          </a:xfrm>
          <a:prstGeom prst="rect">
            <a:avLst/>
          </a:prstGeom>
          <a:noFill/>
        </p:spPr>
        <p:txBody>
          <a:bodyPr wrap="square" rtlCol="0">
            <a:spAutoFit/>
          </a:bodyPr>
          <a:lstStyle/>
          <a:p>
            <a:r>
              <a:rPr lang="en-US" sz="600" dirty="0">
                <a:solidFill>
                  <a:schemeClr val="accent3"/>
                </a:solidFill>
              </a:rPr>
              <a:t>To help protect against price volatility, if the BTC/</a:t>
            </a:r>
            <a:r>
              <a:rPr lang="en-US" sz="600" dirty="0" err="1">
                <a:solidFill>
                  <a:schemeClr val="accent3"/>
                </a:solidFill>
              </a:rPr>
              <a:t>xUSD</a:t>
            </a:r>
            <a:r>
              <a:rPr lang="en-US" sz="600" dirty="0">
                <a:solidFill>
                  <a:schemeClr val="accent3"/>
                </a:solidFill>
              </a:rPr>
              <a:t> value drops below some agreed upon threshold sometime between Steps 4 – 5, then Scenario 2 will play out except the </a:t>
            </a:r>
            <a:r>
              <a:rPr lang="en-US" sz="600" dirty="0" err="1">
                <a:solidFill>
                  <a:schemeClr val="accent3"/>
                </a:solidFill>
              </a:rPr>
              <a:t>xUSD</a:t>
            </a:r>
            <a:r>
              <a:rPr lang="en-US" sz="600" dirty="0">
                <a:solidFill>
                  <a:schemeClr val="accent3"/>
                </a:solidFill>
              </a:rPr>
              <a:t> in the SC is sent to the Borrower.</a:t>
            </a:r>
          </a:p>
        </p:txBody>
      </p:sp>
      <p:sp>
        <p:nvSpPr>
          <p:cNvPr id="100" name="Alternate Process 99">
            <a:extLst>
              <a:ext uri="{FF2B5EF4-FFF2-40B4-BE49-F238E27FC236}">
                <a16:creationId xmlns:a16="http://schemas.microsoft.com/office/drawing/2014/main" id="{E53E253A-BF76-6C42-8650-7638FBEAE032}"/>
              </a:ext>
            </a:extLst>
          </p:cNvPr>
          <p:cNvSpPr/>
          <p:nvPr/>
        </p:nvSpPr>
        <p:spPr>
          <a:xfrm>
            <a:off x="11057013" y="3011849"/>
            <a:ext cx="1074271" cy="948603"/>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TextBox 103">
            <a:extLst>
              <a:ext uri="{FF2B5EF4-FFF2-40B4-BE49-F238E27FC236}">
                <a16:creationId xmlns:a16="http://schemas.microsoft.com/office/drawing/2014/main" id="{4593F398-F9C3-9D4F-9C13-B43961DD19A7}"/>
              </a:ext>
            </a:extLst>
          </p:cNvPr>
          <p:cNvSpPr txBox="1"/>
          <p:nvPr/>
        </p:nvSpPr>
        <p:spPr>
          <a:xfrm>
            <a:off x="11000375" y="1500334"/>
            <a:ext cx="1185172" cy="461665"/>
          </a:xfrm>
          <a:prstGeom prst="rect">
            <a:avLst/>
          </a:prstGeom>
          <a:noFill/>
        </p:spPr>
        <p:txBody>
          <a:bodyPr wrap="square" rtlCol="0">
            <a:spAutoFit/>
          </a:bodyPr>
          <a:lstStyle/>
          <a:p>
            <a:r>
              <a:rPr lang="en-US" sz="600" dirty="0">
                <a:solidFill>
                  <a:schemeClr val="accent3"/>
                </a:solidFill>
              </a:rPr>
              <a:t>Web Service generates the Clarity SC code, and the LP pays STX to deploy the on the </a:t>
            </a:r>
            <a:r>
              <a:rPr lang="en-US" sz="600" b="1" dirty="0">
                <a:solidFill>
                  <a:schemeClr val="accent3"/>
                </a:solidFill>
              </a:rPr>
              <a:t>Stacks blockchain</a:t>
            </a:r>
            <a:r>
              <a:rPr lang="en-US" sz="600" dirty="0">
                <a:solidFill>
                  <a:schemeClr val="accent3"/>
                </a:solidFill>
              </a:rPr>
              <a:t>.</a:t>
            </a:r>
          </a:p>
        </p:txBody>
      </p:sp>
      <p:sp>
        <p:nvSpPr>
          <p:cNvPr id="105" name="Alternate Process 104">
            <a:extLst>
              <a:ext uri="{FF2B5EF4-FFF2-40B4-BE49-F238E27FC236}">
                <a16:creationId xmlns:a16="http://schemas.microsoft.com/office/drawing/2014/main" id="{0A80D7BC-4429-7943-AF32-6914A7B4ED21}"/>
              </a:ext>
            </a:extLst>
          </p:cNvPr>
          <p:cNvSpPr/>
          <p:nvPr/>
        </p:nvSpPr>
        <p:spPr>
          <a:xfrm>
            <a:off x="11053942" y="1501722"/>
            <a:ext cx="1074271" cy="461665"/>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a:extLst>
              <a:ext uri="{FF2B5EF4-FFF2-40B4-BE49-F238E27FC236}">
                <a16:creationId xmlns:a16="http://schemas.microsoft.com/office/drawing/2014/main" id="{34DC8F4D-9568-0548-86A2-6CDADB4757D6}"/>
              </a:ext>
            </a:extLst>
          </p:cNvPr>
          <p:cNvSpPr txBox="1"/>
          <p:nvPr/>
        </p:nvSpPr>
        <p:spPr>
          <a:xfrm>
            <a:off x="11011908" y="1998505"/>
            <a:ext cx="1224134" cy="461665"/>
          </a:xfrm>
          <a:prstGeom prst="rect">
            <a:avLst/>
          </a:prstGeom>
          <a:noFill/>
        </p:spPr>
        <p:txBody>
          <a:bodyPr wrap="square" rtlCol="0">
            <a:spAutoFit/>
          </a:bodyPr>
          <a:lstStyle/>
          <a:p>
            <a:r>
              <a:rPr lang="en-US" sz="600" dirty="0">
                <a:solidFill>
                  <a:schemeClr val="accent3"/>
                </a:solidFill>
              </a:rPr>
              <a:t>2xOvercollateralization:</a:t>
            </a:r>
          </a:p>
          <a:p>
            <a:r>
              <a:rPr lang="en-US" sz="600" dirty="0">
                <a:solidFill>
                  <a:schemeClr val="accent3"/>
                </a:solidFill>
              </a:rPr>
              <a:t>If </a:t>
            </a:r>
            <a:r>
              <a:rPr lang="en-US" sz="600" dirty="0" err="1">
                <a:solidFill>
                  <a:schemeClr val="accent3"/>
                </a:solidFill>
              </a:rPr>
              <a:t>xUSD</a:t>
            </a:r>
            <a:r>
              <a:rPr lang="en-US" sz="600" dirty="0">
                <a:solidFill>
                  <a:schemeClr val="accent3"/>
                </a:solidFill>
              </a:rPr>
              <a:t> loan amount = A,</a:t>
            </a:r>
          </a:p>
          <a:p>
            <a:r>
              <a:rPr lang="en-US" sz="600" dirty="0">
                <a:solidFill>
                  <a:schemeClr val="accent3"/>
                </a:solidFill>
              </a:rPr>
              <a:t>Then BTC collateral &gt;= 2A, </a:t>
            </a:r>
          </a:p>
          <a:p>
            <a:r>
              <a:rPr lang="en-US" sz="600" dirty="0">
                <a:solidFill>
                  <a:schemeClr val="accent3"/>
                </a:solidFill>
              </a:rPr>
              <a:t>&amp; LP’s </a:t>
            </a:r>
            <a:r>
              <a:rPr lang="en-US" sz="600" dirty="0" err="1">
                <a:solidFill>
                  <a:schemeClr val="accent3"/>
                </a:solidFill>
              </a:rPr>
              <a:t>xUSD</a:t>
            </a:r>
            <a:r>
              <a:rPr lang="en-US" sz="600" dirty="0">
                <a:solidFill>
                  <a:schemeClr val="accent3"/>
                </a:solidFill>
              </a:rPr>
              <a:t> collateral &gt;= 4A</a:t>
            </a:r>
          </a:p>
        </p:txBody>
      </p:sp>
      <p:sp>
        <p:nvSpPr>
          <p:cNvPr id="107" name="Alternate Process 106">
            <a:extLst>
              <a:ext uri="{FF2B5EF4-FFF2-40B4-BE49-F238E27FC236}">
                <a16:creationId xmlns:a16="http://schemas.microsoft.com/office/drawing/2014/main" id="{F1707518-47F3-1743-8C8B-B7F4C6ED527D}"/>
              </a:ext>
            </a:extLst>
          </p:cNvPr>
          <p:cNvSpPr/>
          <p:nvPr/>
        </p:nvSpPr>
        <p:spPr>
          <a:xfrm>
            <a:off x="11053941" y="2508288"/>
            <a:ext cx="1074271" cy="461664"/>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61144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16B609E-60A9-0D48-9947-8404273A8404}"/>
              </a:ext>
            </a:extLst>
          </p:cNvPr>
          <p:cNvSpPr/>
          <p:nvPr/>
        </p:nvSpPr>
        <p:spPr>
          <a:xfrm>
            <a:off x="3351257" y="1930615"/>
            <a:ext cx="1185172" cy="1356855"/>
          </a:xfrm>
          <a:prstGeom prst="rect">
            <a:avLst/>
          </a:prstGeom>
          <a:solidFill>
            <a:schemeClr val="bg2">
              <a:lumMod val="7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t>Borrower</a:t>
            </a:r>
          </a:p>
        </p:txBody>
      </p:sp>
      <p:sp>
        <p:nvSpPr>
          <p:cNvPr id="3" name="Rectangle 2">
            <a:extLst>
              <a:ext uri="{FF2B5EF4-FFF2-40B4-BE49-F238E27FC236}">
                <a16:creationId xmlns:a16="http://schemas.microsoft.com/office/drawing/2014/main" id="{3032414C-BDB1-0344-BBA6-2A295715DCF4}"/>
              </a:ext>
            </a:extLst>
          </p:cNvPr>
          <p:cNvSpPr/>
          <p:nvPr/>
        </p:nvSpPr>
        <p:spPr>
          <a:xfrm>
            <a:off x="5248818" y="1923831"/>
            <a:ext cx="1546747" cy="1356855"/>
          </a:xfrm>
          <a:prstGeom prst="rect">
            <a:avLst/>
          </a:prstGeom>
          <a:solidFill>
            <a:schemeClr val="bg2">
              <a:lumMod val="7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t>Clarity SC</a:t>
            </a:r>
          </a:p>
        </p:txBody>
      </p:sp>
      <p:sp>
        <p:nvSpPr>
          <p:cNvPr id="4" name="Rectangle 3">
            <a:extLst>
              <a:ext uri="{FF2B5EF4-FFF2-40B4-BE49-F238E27FC236}">
                <a16:creationId xmlns:a16="http://schemas.microsoft.com/office/drawing/2014/main" id="{C4654825-0479-1240-97EF-3FA8C64EF625}"/>
              </a:ext>
            </a:extLst>
          </p:cNvPr>
          <p:cNvSpPr/>
          <p:nvPr/>
        </p:nvSpPr>
        <p:spPr>
          <a:xfrm>
            <a:off x="7781919" y="1917288"/>
            <a:ext cx="1185172" cy="1356855"/>
          </a:xfrm>
          <a:prstGeom prst="rect">
            <a:avLst/>
          </a:prstGeom>
          <a:solidFill>
            <a:schemeClr val="bg2">
              <a:lumMod val="7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t>LP</a:t>
            </a:r>
          </a:p>
        </p:txBody>
      </p:sp>
      <p:cxnSp>
        <p:nvCxnSpPr>
          <p:cNvPr id="5" name="Straight Arrow Connector 4">
            <a:extLst>
              <a:ext uri="{FF2B5EF4-FFF2-40B4-BE49-F238E27FC236}">
                <a16:creationId xmlns:a16="http://schemas.microsoft.com/office/drawing/2014/main" id="{054EA7D4-D37D-FB4F-9CEB-159ADDD407FB}"/>
              </a:ext>
            </a:extLst>
          </p:cNvPr>
          <p:cNvCxnSpPr>
            <a:cxnSpLocks/>
            <a:stCxn id="10" idx="1"/>
          </p:cNvCxnSpPr>
          <p:nvPr/>
        </p:nvCxnSpPr>
        <p:spPr>
          <a:xfrm flipH="1">
            <a:off x="6182510" y="2358920"/>
            <a:ext cx="1816768" cy="702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05EF02EC-2F6B-8146-A5DC-E338757DBAAC}"/>
              </a:ext>
            </a:extLst>
          </p:cNvPr>
          <p:cNvCxnSpPr>
            <a:cxnSpLocks/>
            <a:stCxn id="10" idx="1"/>
          </p:cNvCxnSpPr>
          <p:nvPr/>
        </p:nvCxnSpPr>
        <p:spPr>
          <a:xfrm flipH="1">
            <a:off x="6190132" y="2358920"/>
            <a:ext cx="1809146" cy="4685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5B9614F-045D-1943-A2C9-2749A7D086ED}"/>
              </a:ext>
            </a:extLst>
          </p:cNvPr>
          <p:cNvSpPr txBox="1"/>
          <p:nvPr/>
        </p:nvSpPr>
        <p:spPr>
          <a:xfrm>
            <a:off x="6949984" y="2178312"/>
            <a:ext cx="968671" cy="184666"/>
          </a:xfrm>
          <a:prstGeom prst="rect">
            <a:avLst/>
          </a:prstGeom>
          <a:noFill/>
        </p:spPr>
        <p:txBody>
          <a:bodyPr wrap="square" rtlCol="0">
            <a:spAutoFit/>
          </a:bodyPr>
          <a:lstStyle/>
          <a:p>
            <a:r>
              <a:rPr lang="en-US" sz="600" dirty="0" err="1"/>
              <a:t>xUSD</a:t>
            </a:r>
            <a:r>
              <a:rPr lang="en-US" sz="600" dirty="0"/>
              <a:t> for Loan</a:t>
            </a:r>
          </a:p>
        </p:txBody>
      </p:sp>
      <p:sp>
        <p:nvSpPr>
          <p:cNvPr id="8" name="TextBox 7">
            <a:extLst>
              <a:ext uri="{FF2B5EF4-FFF2-40B4-BE49-F238E27FC236}">
                <a16:creationId xmlns:a16="http://schemas.microsoft.com/office/drawing/2014/main" id="{0B812A72-470C-B240-86AB-297CA54274F9}"/>
              </a:ext>
            </a:extLst>
          </p:cNvPr>
          <p:cNvSpPr txBox="1"/>
          <p:nvPr/>
        </p:nvSpPr>
        <p:spPr>
          <a:xfrm rot="20823921">
            <a:off x="6740630" y="2546208"/>
            <a:ext cx="1135218" cy="369332"/>
          </a:xfrm>
          <a:prstGeom prst="rect">
            <a:avLst/>
          </a:prstGeom>
          <a:noFill/>
        </p:spPr>
        <p:txBody>
          <a:bodyPr wrap="square" rtlCol="0">
            <a:spAutoFit/>
          </a:bodyPr>
          <a:lstStyle/>
          <a:p>
            <a:pPr algn="ctr"/>
            <a:r>
              <a:rPr lang="en-US" sz="600" dirty="0"/>
              <a:t>LP’s </a:t>
            </a:r>
            <a:r>
              <a:rPr lang="en-US" sz="600" dirty="0" err="1"/>
              <a:t>xUSD</a:t>
            </a:r>
            <a:r>
              <a:rPr lang="en-US" sz="600" dirty="0"/>
              <a:t> collateral </a:t>
            </a:r>
          </a:p>
          <a:p>
            <a:pPr algn="ctr"/>
            <a:r>
              <a:rPr lang="en-US" sz="600" dirty="0"/>
              <a:t>(used to incentivize </a:t>
            </a:r>
          </a:p>
          <a:p>
            <a:pPr algn="ctr"/>
            <a:r>
              <a:rPr lang="en-US" sz="600" dirty="0"/>
              <a:t>BTC repayment)</a:t>
            </a:r>
          </a:p>
        </p:txBody>
      </p:sp>
      <p:sp>
        <p:nvSpPr>
          <p:cNvPr id="9" name="Rectangle 8">
            <a:extLst>
              <a:ext uri="{FF2B5EF4-FFF2-40B4-BE49-F238E27FC236}">
                <a16:creationId xmlns:a16="http://schemas.microsoft.com/office/drawing/2014/main" id="{7A284C8B-7C14-5247-8A28-64098F083E6C}"/>
              </a:ext>
            </a:extLst>
          </p:cNvPr>
          <p:cNvSpPr/>
          <p:nvPr/>
        </p:nvSpPr>
        <p:spPr>
          <a:xfrm>
            <a:off x="7984444" y="2895058"/>
            <a:ext cx="871317" cy="26857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600" b="1" dirty="0"/>
              <a:t>BTC wallet</a:t>
            </a:r>
          </a:p>
        </p:txBody>
      </p:sp>
      <p:sp>
        <p:nvSpPr>
          <p:cNvPr id="10" name="Rectangle 9">
            <a:extLst>
              <a:ext uri="{FF2B5EF4-FFF2-40B4-BE49-F238E27FC236}">
                <a16:creationId xmlns:a16="http://schemas.microsoft.com/office/drawing/2014/main" id="{DF73189E-C720-664E-9594-D47A4BD96341}"/>
              </a:ext>
            </a:extLst>
          </p:cNvPr>
          <p:cNvSpPr/>
          <p:nvPr/>
        </p:nvSpPr>
        <p:spPr>
          <a:xfrm>
            <a:off x="7999278" y="2224630"/>
            <a:ext cx="871317" cy="26857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600" b="1" dirty="0" err="1"/>
              <a:t>xUSD</a:t>
            </a:r>
            <a:r>
              <a:rPr lang="en-US" sz="600" b="1" dirty="0"/>
              <a:t> wallet</a:t>
            </a:r>
          </a:p>
        </p:txBody>
      </p:sp>
      <p:sp>
        <p:nvSpPr>
          <p:cNvPr id="11" name="Rectangle 10">
            <a:extLst>
              <a:ext uri="{FF2B5EF4-FFF2-40B4-BE49-F238E27FC236}">
                <a16:creationId xmlns:a16="http://schemas.microsoft.com/office/drawing/2014/main" id="{47246FA4-5571-0F49-8124-7D163889D702}"/>
              </a:ext>
            </a:extLst>
          </p:cNvPr>
          <p:cNvSpPr/>
          <p:nvPr/>
        </p:nvSpPr>
        <p:spPr>
          <a:xfrm>
            <a:off x="7984445" y="2563196"/>
            <a:ext cx="871317" cy="26857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600" b="1" dirty="0"/>
              <a:t>STX wallet</a:t>
            </a:r>
          </a:p>
        </p:txBody>
      </p:sp>
      <p:sp>
        <p:nvSpPr>
          <p:cNvPr id="12" name="Can 11">
            <a:extLst>
              <a:ext uri="{FF2B5EF4-FFF2-40B4-BE49-F238E27FC236}">
                <a16:creationId xmlns:a16="http://schemas.microsoft.com/office/drawing/2014/main" id="{6D7EE7BD-BB1B-4344-832B-F6E6CF783BA8}"/>
              </a:ext>
            </a:extLst>
          </p:cNvPr>
          <p:cNvSpPr/>
          <p:nvPr/>
        </p:nvSpPr>
        <p:spPr>
          <a:xfrm>
            <a:off x="5900263" y="2217656"/>
            <a:ext cx="259115" cy="314616"/>
          </a:xfrm>
          <a:prstGeom prst="can">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BB6DF24-7595-3046-AECF-361888602CA8}"/>
              </a:ext>
            </a:extLst>
          </p:cNvPr>
          <p:cNvSpPr/>
          <p:nvPr/>
        </p:nvSpPr>
        <p:spPr>
          <a:xfrm>
            <a:off x="3519975" y="2254247"/>
            <a:ext cx="871317" cy="26857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600" b="1" dirty="0" err="1"/>
              <a:t>xUSD</a:t>
            </a:r>
            <a:r>
              <a:rPr lang="en-US" sz="600" b="1" dirty="0"/>
              <a:t> wallet</a:t>
            </a:r>
          </a:p>
        </p:txBody>
      </p:sp>
      <p:sp>
        <p:nvSpPr>
          <p:cNvPr id="14" name="Rectangle 13">
            <a:extLst>
              <a:ext uri="{FF2B5EF4-FFF2-40B4-BE49-F238E27FC236}">
                <a16:creationId xmlns:a16="http://schemas.microsoft.com/office/drawing/2014/main" id="{F1EDE3DF-8B21-2944-847B-B1763253631D}"/>
              </a:ext>
            </a:extLst>
          </p:cNvPr>
          <p:cNvSpPr/>
          <p:nvPr/>
        </p:nvSpPr>
        <p:spPr>
          <a:xfrm>
            <a:off x="3524502" y="2872483"/>
            <a:ext cx="871317" cy="26857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600" b="1" dirty="0"/>
              <a:t>BTC wallet</a:t>
            </a:r>
          </a:p>
        </p:txBody>
      </p:sp>
      <p:cxnSp>
        <p:nvCxnSpPr>
          <p:cNvPr id="15" name="Straight Arrow Connector 14">
            <a:extLst>
              <a:ext uri="{FF2B5EF4-FFF2-40B4-BE49-F238E27FC236}">
                <a16:creationId xmlns:a16="http://schemas.microsoft.com/office/drawing/2014/main" id="{B1CCFD5D-AD1A-E348-B257-7D6B1272E6E9}"/>
              </a:ext>
            </a:extLst>
          </p:cNvPr>
          <p:cNvCxnSpPr>
            <a:cxnSpLocks/>
            <a:stCxn id="12" idx="2"/>
            <a:endCxn id="13" idx="3"/>
          </p:cNvCxnSpPr>
          <p:nvPr/>
        </p:nvCxnSpPr>
        <p:spPr>
          <a:xfrm flipH="1">
            <a:off x="4391292" y="2374964"/>
            <a:ext cx="1508971" cy="1357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891976D-D969-694D-9FF3-5D8462B0E1B1}"/>
              </a:ext>
            </a:extLst>
          </p:cNvPr>
          <p:cNvSpPr txBox="1"/>
          <p:nvPr/>
        </p:nvSpPr>
        <p:spPr>
          <a:xfrm>
            <a:off x="4598255" y="2217656"/>
            <a:ext cx="968671" cy="184666"/>
          </a:xfrm>
          <a:prstGeom prst="rect">
            <a:avLst/>
          </a:prstGeom>
          <a:noFill/>
        </p:spPr>
        <p:txBody>
          <a:bodyPr wrap="square" rtlCol="0">
            <a:spAutoFit/>
          </a:bodyPr>
          <a:lstStyle/>
          <a:p>
            <a:r>
              <a:rPr lang="en-US" sz="600" dirty="0" err="1"/>
              <a:t>xUSD</a:t>
            </a:r>
            <a:r>
              <a:rPr lang="en-US" sz="600" dirty="0"/>
              <a:t> for Loan</a:t>
            </a:r>
          </a:p>
        </p:txBody>
      </p:sp>
      <p:cxnSp>
        <p:nvCxnSpPr>
          <p:cNvPr id="17" name="Elbow Connector 16">
            <a:extLst>
              <a:ext uri="{FF2B5EF4-FFF2-40B4-BE49-F238E27FC236}">
                <a16:creationId xmlns:a16="http://schemas.microsoft.com/office/drawing/2014/main" id="{D83E4F67-36B1-4A40-9555-167D136F0DBF}"/>
              </a:ext>
            </a:extLst>
          </p:cNvPr>
          <p:cNvCxnSpPr>
            <a:cxnSpLocks/>
            <a:stCxn id="14" idx="2"/>
            <a:endCxn id="9" idx="2"/>
          </p:cNvCxnSpPr>
          <p:nvPr/>
        </p:nvCxnSpPr>
        <p:spPr>
          <a:xfrm rot="16200000" flipH="1">
            <a:off x="6178845" y="922378"/>
            <a:ext cx="22575" cy="4459942"/>
          </a:xfrm>
          <a:prstGeom prst="bentConnector3">
            <a:avLst>
              <a:gd name="adj1" fmla="val 111262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itle 1">
            <a:extLst>
              <a:ext uri="{FF2B5EF4-FFF2-40B4-BE49-F238E27FC236}">
                <a16:creationId xmlns:a16="http://schemas.microsoft.com/office/drawing/2014/main" id="{FC3355BC-AB9C-D14A-AE15-3E9A7D3CF512}"/>
              </a:ext>
            </a:extLst>
          </p:cNvPr>
          <p:cNvSpPr txBox="1">
            <a:spLocks/>
          </p:cNvSpPr>
          <p:nvPr/>
        </p:nvSpPr>
        <p:spPr>
          <a:xfrm>
            <a:off x="1404060" y="-6158"/>
            <a:ext cx="9572143" cy="587584"/>
          </a:xfrm>
          <a:prstGeom prst="rect">
            <a:avLst/>
          </a:prstGeom>
          <a:solidFill>
            <a:srgbClr val="00B0F0"/>
          </a:solidFill>
        </p:spPr>
        <p:txBody>
          <a:bodyPr vert="horz" lIns="91440" tIns="45720" rIns="91440" bIns="45720" rtlCol="0" anchor="ctr">
            <a:normAutofit fontScale="82500" lnSpcReduction="10000"/>
          </a:bodyPr>
          <a:lstStyle>
            <a:lvl1pPr algn="ctr" defTabSz="914400" rtl="0" eaLnBrk="1" latinLnBrk="0" hangingPunct="1">
              <a:lnSpc>
                <a:spcPct val="90000"/>
              </a:lnSpc>
              <a:spcBef>
                <a:spcPct val="0"/>
              </a:spcBef>
              <a:buNone/>
              <a:defRPr sz="2800" kern="1200" cap="all" spc="-50" baseline="0">
                <a:solidFill>
                  <a:schemeClr val="tx1">
                    <a:lumMod val="75000"/>
                    <a:lumOff val="25000"/>
                  </a:schemeClr>
                </a:solidFill>
                <a:latin typeface="+mj-lt"/>
                <a:ea typeface="+mj-ea"/>
                <a:cs typeface="+mj-cs"/>
              </a:defRPr>
            </a:lvl1pPr>
          </a:lstStyle>
          <a:p>
            <a:r>
              <a:rPr lang="en-US" dirty="0">
                <a:solidFill>
                  <a:schemeClr val="bg1"/>
                </a:solidFill>
              </a:rPr>
              <a:t>Using Layer-1 </a:t>
            </a:r>
            <a:r>
              <a:rPr lang="en-US" dirty="0" err="1">
                <a:solidFill>
                  <a:schemeClr val="bg1"/>
                </a:solidFill>
              </a:rPr>
              <a:t>btc</a:t>
            </a:r>
            <a:r>
              <a:rPr lang="en-US" dirty="0">
                <a:solidFill>
                  <a:schemeClr val="bg1"/>
                </a:solidFill>
              </a:rPr>
              <a:t> as collateral to access  stable coin loans</a:t>
            </a:r>
          </a:p>
        </p:txBody>
      </p:sp>
      <p:sp>
        <p:nvSpPr>
          <p:cNvPr id="19" name="Rectangle 18">
            <a:extLst>
              <a:ext uri="{FF2B5EF4-FFF2-40B4-BE49-F238E27FC236}">
                <a16:creationId xmlns:a16="http://schemas.microsoft.com/office/drawing/2014/main" id="{6F6FFF86-6F7D-4B41-86DF-D248646C28D0}"/>
              </a:ext>
            </a:extLst>
          </p:cNvPr>
          <p:cNvSpPr/>
          <p:nvPr/>
        </p:nvSpPr>
        <p:spPr>
          <a:xfrm>
            <a:off x="1005989" y="4799909"/>
            <a:ext cx="1185172" cy="1356855"/>
          </a:xfrm>
          <a:prstGeom prst="rect">
            <a:avLst/>
          </a:prstGeom>
          <a:solidFill>
            <a:schemeClr val="bg2">
              <a:lumMod val="7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t>Borrower</a:t>
            </a:r>
          </a:p>
        </p:txBody>
      </p:sp>
      <p:sp>
        <p:nvSpPr>
          <p:cNvPr id="20" name="Rectangle 19">
            <a:extLst>
              <a:ext uri="{FF2B5EF4-FFF2-40B4-BE49-F238E27FC236}">
                <a16:creationId xmlns:a16="http://schemas.microsoft.com/office/drawing/2014/main" id="{126968C5-2A8E-0A46-85B4-EB656F9364E8}"/>
              </a:ext>
            </a:extLst>
          </p:cNvPr>
          <p:cNvSpPr/>
          <p:nvPr/>
        </p:nvSpPr>
        <p:spPr>
          <a:xfrm>
            <a:off x="2664903" y="4799910"/>
            <a:ext cx="1546747" cy="1356855"/>
          </a:xfrm>
          <a:prstGeom prst="rect">
            <a:avLst/>
          </a:prstGeom>
          <a:solidFill>
            <a:schemeClr val="bg2">
              <a:lumMod val="7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t>Clarity SC</a:t>
            </a:r>
          </a:p>
        </p:txBody>
      </p:sp>
      <p:sp>
        <p:nvSpPr>
          <p:cNvPr id="21" name="Rectangle 20">
            <a:extLst>
              <a:ext uri="{FF2B5EF4-FFF2-40B4-BE49-F238E27FC236}">
                <a16:creationId xmlns:a16="http://schemas.microsoft.com/office/drawing/2014/main" id="{D9E1329C-5580-C646-BB11-20DDF57086AC}"/>
              </a:ext>
            </a:extLst>
          </p:cNvPr>
          <p:cNvSpPr/>
          <p:nvPr/>
        </p:nvSpPr>
        <p:spPr>
          <a:xfrm>
            <a:off x="4708832" y="4799910"/>
            <a:ext cx="1185172" cy="1356855"/>
          </a:xfrm>
          <a:prstGeom prst="rect">
            <a:avLst/>
          </a:prstGeom>
          <a:solidFill>
            <a:schemeClr val="bg2">
              <a:lumMod val="7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t>LP</a:t>
            </a:r>
          </a:p>
        </p:txBody>
      </p:sp>
      <p:cxnSp>
        <p:nvCxnSpPr>
          <p:cNvPr id="22" name="Straight Arrow Connector 21">
            <a:extLst>
              <a:ext uri="{FF2B5EF4-FFF2-40B4-BE49-F238E27FC236}">
                <a16:creationId xmlns:a16="http://schemas.microsoft.com/office/drawing/2014/main" id="{C648A528-D6D4-F240-97AC-0A0886AE8575}"/>
              </a:ext>
            </a:extLst>
          </p:cNvPr>
          <p:cNvCxnSpPr>
            <a:cxnSpLocks/>
            <a:endCxn id="25" idx="1"/>
          </p:cNvCxnSpPr>
          <p:nvPr/>
        </p:nvCxnSpPr>
        <p:spPr>
          <a:xfrm flipV="1">
            <a:off x="3646843" y="5201271"/>
            <a:ext cx="1240472" cy="613474"/>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54468E61-C52A-9A41-B4D6-A51C9F1F2EE8}"/>
              </a:ext>
            </a:extLst>
          </p:cNvPr>
          <p:cNvSpPr txBox="1"/>
          <p:nvPr/>
        </p:nvSpPr>
        <p:spPr>
          <a:xfrm rot="19991555">
            <a:off x="3368366" y="5475663"/>
            <a:ext cx="1135218" cy="184666"/>
          </a:xfrm>
          <a:prstGeom prst="rect">
            <a:avLst/>
          </a:prstGeom>
          <a:noFill/>
        </p:spPr>
        <p:txBody>
          <a:bodyPr wrap="square" rtlCol="0">
            <a:spAutoFit/>
          </a:bodyPr>
          <a:lstStyle/>
          <a:p>
            <a:pPr algn="ctr"/>
            <a:r>
              <a:rPr lang="en-US" sz="600" dirty="0"/>
              <a:t>IF LP </a:t>
            </a:r>
            <a:r>
              <a:rPr lang="en-US" sz="600" b="1" dirty="0"/>
              <a:t>returns</a:t>
            </a:r>
            <a:r>
              <a:rPr lang="en-US" sz="600" dirty="0"/>
              <a:t> BTC</a:t>
            </a:r>
          </a:p>
        </p:txBody>
      </p:sp>
      <p:sp>
        <p:nvSpPr>
          <p:cNvPr id="24" name="Rectangle 23">
            <a:extLst>
              <a:ext uri="{FF2B5EF4-FFF2-40B4-BE49-F238E27FC236}">
                <a16:creationId xmlns:a16="http://schemas.microsoft.com/office/drawing/2014/main" id="{3EA61B8B-3126-9744-9F2B-B00F0EFA89F6}"/>
              </a:ext>
            </a:extLst>
          </p:cNvPr>
          <p:cNvSpPr/>
          <p:nvPr/>
        </p:nvSpPr>
        <p:spPr>
          <a:xfrm>
            <a:off x="4899160" y="5798346"/>
            <a:ext cx="871317" cy="26857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600" b="1" dirty="0"/>
              <a:t>BTC wallet</a:t>
            </a:r>
          </a:p>
        </p:txBody>
      </p:sp>
      <p:sp>
        <p:nvSpPr>
          <p:cNvPr id="25" name="Rectangle 24">
            <a:extLst>
              <a:ext uri="{FF2B5EF4-FFF2-40B4-BE49-F238E27FC236}">
                <a16:creationId xmlns:a16="http://schemas.microsoft.com/office/drawing/2014/main" id="{5A0483EA-0482-D543-A98D-F381896A5071}"/>
              </a:ext>
            </a:extLst>
          </p:cNvPr>
          <p:cNvSpPr/>
          <p:nvPr/>
        </p:nvSpPr>
        <p:spPr>
          <a:xfrm>
            <a:off x="4887315" y="5066981"/>
            <a:ext cx="871317" cy="26857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600" b="1" dirty="0" err="1"/>
              <a:t>xUSD</a:t>
            </a:r>
            <a:r>
              <a:rPr lang="en-US" sz="600" b="1" dirty="0"/>
              <a:t> wallet</a:t>
            </a:r>
          </a:p>
        </p:txBody>
      </p:sp>
      <p:sp>
        <p:nvSpPr>
          <p:cNvPr id="26" name="Rectangle 25">
            <a:extLst>
              <a:ext uri="{FF2B5EF4-FFF2-40B4-BE49-F238E27FC236}">
                <a16:creationId xmlns:a16="http://schemas.microsoft.com/office/drawing/2014/main" id="{D30B1B95-0113-CD4C-897A-E704132BDB1B}"/>
              </a:ext>
            </a:extLst>
          </p:cNvPr>
          <p:cNvSpPr/>
          <p:nvPr/>
        </p:nvSpPr>
        <p:spPr>
          <a:xfrm>
            <a:off x="4883499" y="5454041"/>
            <a:ext cx="871317" cy="26857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600" b="1" dirty="0"/>
              <a:t>STX wallet</a:t>
            </a:r>
          </a:p>
        </p:txBody>
      </p:sp>
      <p:sp>
        <p:nvSpPr>
          <p:cNvPr id="27" name="Rectangle 26">
            <a:extLst>
              <a:ext uri="{FF2B5EF4-FFF2-40B4-BE49-F238E27FC236}">
                <a16:creationId xmlns:a16="http://schemas.microsoft.com/office/drawing/2014/main" id="{BB1C3A0A-698A-9149-9B88-991F4ACF508B}"/>
              </a:ext>
            </a:extLst>
          </p:cNvPr>
          <p:cNvSpPr/>
          <p:nvPr/>
        </p:nvSpPr>
        <p:spPr>
          <a:xfrm>
            <a:off x="1141362" y="5098917"/>
            <a:ext cx="871317" cy="26857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600" b="1" dirty="0" err="1"/>
              <a:t>xUSD</a:t>
            </a:r>
            <a:r>
              <a:rPr lang="en-US" sz="600" b="1" dirty="0"/>
              <a:t> wallet</a:t>
            </a:r>
          </a:p>
        </p:txBody>
      </p:sp>
      <p:sp>
        <p:nvSpPr>
          <p:cNvPr id="28" name="Rectangle 27">
            <a:extLst>
              <a:ext uri="{FF2B5EF4-FFF2-40B4-BE49-F238E27FC236}">
                <a16:creationId xmlns:a16="http://schemas.microsoft.com/office/drawing/2014/main" id="{69261105-8C02-634D-AB93-67EBCF2CCDAA}"/>
              </a:ext>
            </a:extLst>
          </p:cNvPr>
          <p:cNvSpPr/>
          <p:nvPr/>
        </p:nvSpPr>
        <p:spPr>
          <a:xfrm>
            <a:off x="1163736" y="5749526"/>
            <a:ext cx="871317" cy="26857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600" b="1" dirty="0"/>
              <a:t>BTC wallet</a:t>
            </a:r>
          </a:p>
        </p:txBody>
      </p:sp>
      <p:cxnSp>
        <p:nvCxnSpPr>
          <p:cNvPr id="29" name="Elbow Connector 28">
            <a:extLst>
              <a:ext uri="{FF2B5EF4-FFF2-40B4-BE49-F238E27FC236}">
                <a16:creationId xmlns:a16="http://schemas.microsoft.com/office/drawing/2014/main" id="{A26B9EC8-57F9-904A-8993-CFBB289A2F6A}"/>
              </a:ext>
            </a:extLst>
          </p:cNvPr>
          <p:cNvCxnSpPr>
            <a:cxnSpLocks/>
            <a:stCxn id="27" idx="1"/>
            <a:endCxn id="25" idx="3"/>
          </p:cNvCxnSpPr>
          <p:nvPr/>
        </p:nvCxnSpPr>
        <p:spPr>
          <a:xfrm rot="10800000" flipH="1">
            <a:off x="1141362" y="5201271"/>
            <a:ext cx="4617270" cy="31936"/>
          </a:xfrm>
          <a:prstGeom prst="bentConnector5">
            <a:avLst>
              <a:gd name="adj1" fmla="val -3871"/>
              <a:gd name="adj2" fmla="val 1574687"/>
              <a:gd name="adj3" fmla="val 10387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2A72FD3-8F4B-5D47-A9A5-5E664BF3922E}"/>
              </a:ext>
            </a:extLst>
          </p:cNvPr>
          <p:cNvCxnSpPr>
            <a:cxnSpLocks/>
            <a:stCxn id="38" idx="2"/>
            <a:endCxn id="27" idx="3"/>
          </p:cNvCxnSpPr>
          <p:nvPr/>
        </p:nvCxnSpPr>
        <p:spPr>
          <a:xfrm flipH="1" flipV="1">
            <a:off x="2012679" y="5233207"/>
            <a:ext cx="1346915" cy="573076"/>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15214949-1473-3645-8590-C10967815115}"/>
              </a:ext>
            </a:extLst>
          </p:cNvPr>
          <p:cNvSpPr txBox="1"/>
          <p:nvPr/>
        </p:nvSpPr>
        <p:spPr>
          <a:xfrm rot="1319170">
            <a:off x="2459323" y="5480850"/>
            <a:ext cx="1135218" cy="184666"/>
          </a:xfrm>
          <a:prstGeom prst="rect">
            <a:avLst/>
          </a:prstGeom>
          <a:noFill/>
        </p:spPr>
        <p:txBody>
          <a:bodyPr wrap="square" rtlCol="0">
            <a:spAutoFit/>
          </a:bodyPr>
          <a:lstStyle/>
          <a:p>
            <a:pPr algn="ctr"/>
            <a:r>
              <a:rPr lang="en-US" sz="600" dirty="0"/>
              <a:t>IF LP </a:t>
            </a:r>
            <a:r>
              <a:rPr lang="en-US" sz="600" b="1" dirty="0"/>
              <a:t>keeps</a:t>
            </a:r>
            <a:r>
              <a:rPr lang="en-US" sz="600" dirty="0"/>
              <a:t> BTC</a:t>
            </a:r>
          </a:p>
        </p:txBody>
      </p:sp>
      <p:cxnSp>
        <p:nvCxnSpPr>
          <p:cNvPr id="32" name="Elbow Connector 31">
            <a:extLst>
              <a:ext uri="{FF2B5EF4-FFF2-40B4-BE49-F238E27FC236}">
                <a16:creationId xmlns:a16="http://schemas.microsoft.com/office/drawing/2014/main" id="{5A2CA9C6-E9FD-DD44-81B6-A4BF85E60853}"/>
              </a:ext>
            </a:extLst>
          </p:cNvPr>
          <p:cNvCxnSpPr>
            <a:cxnSpLocks/>
            <a:stCxn id="24" idx="2"/>
            <a:endCxn id="28" idx="2"/>
          </p:cNvCxnSpPr>
          <p:nvPr/>
        </p:nvCxnSpPr>
        <p:spPr>
          <a:xfrm rot="5400000" flipH="1">
            <a:off x="3442697" y="4174803"/>
            <a:ext cx="48820" cy="3735424"/>
          </a:xfrm>
          <a:prstGeom prst="bentConnector3">
            <a:avLst>
              <a:gd name="adj1" fmla="val -46825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206EDEDF-2641-654F-8489-671BC8B421B6}"/>
              </a:ext>
            </a:extLst>
          </p:cNvPr>
          <p:cNvSpPr txBox="1"/>
          <p:nvPr/>
        </p:nvSpPr>
        <p:spPr>
          <a:xfrm>
            <a:off x="5462115" y="3383839"/>
            <a:ext cx="1666304" cy="184666"/>
          </a:xfrm>
          <a:prstGeom prst="rect">
            <a:avLst/>
          </a:prstGeom>
          <a:noFill/>
        </p:spPr>
        <p:txBody>
          <a:bodyPr wrap="square" rtlCol="0">
            <a:spAutoFit/>
          </a:bodyPr>
          <a:lstStyle/>
          <a:p>
            <a:r>
              <a:rPr lang="en-US" sz="600" dirty="0"/>
              <a:t>Borrower’s BTC collateral</a:t>
            </a:r>
          </a:p>
        </p:txBody>
      </p:sp>
      <p:sp>
        <p:nvSpPr>
          <p:cNvPr id="34" name="TextBox 33">
            <a:extLst>
              <a:ext uri="{FF2B5EF4-FFF2-40B4-BE49-F238E27FC236}">
                <a16:creationId xmlns:a16="http://schemas.microsoft.com/office/drawing/2014/main" id="{6932AC4C-888C-BC40-A0B7-96E0BA661DD8}"/>
              </a:ext>
            </a:extLst>
          </p:cNvPr>
          <p:cNvSpPr txBox="1"/>
          <p:nvPr/>
        </p:nvSpPr>
        <p:spPr>
          <a:xfrm>
            <a:off x="11011908" y="2502067"/>
            <a:ext cx="1185172" cy="461665"/>
          </a:xfrm>
          <a:prstGeom prst="rect">
            <a:avLst/>
          </a:prstGeom>
          <a:noFill/>
        </p:spPr>
        <p:txBody>
          <a:bodyPr wrap="square" rtlCol="0">
            <a:spAutoFit/>
          </a:bodyPr>
          <a:lstStyle/>
          <a:p>
            <a:r>
              <a:rPr lang="en-US" sz="600" dirty="0">
                <a:solidFill>
                  <a:schemeClr val="accent3"/>
                </a:solidFill>
              </a:rPr>
              <a:t>Between Steps 2—3, if the Borrower’s BTC collateral isn’t sent to LP by block X, all </a:t>
            </a:r>
            <a:r>
              <a:rPr lang="en-US" sz="600" dirty="0" err="1">
                <a:solidFill>
                  <a:schemeClr val="accent3"/>
                </a:solidFill>
              </a:rPr>
              <a:t>xUSD</a:t>
            </a:r>
            <a:r>
              <a:rPr lang="en-US" sz="600" dirty="0">
                <a:solidFill>
                  <a:schemeClr val="accent3"/>
                </a:solidFill>
              </a:rPr>
              <a:t> is returned to LP</a:t>
            </a:r>
          </a:p>
        </p:txBody>
      </p:sp>
      <p:sp>
        <p:nvSpPr>
          <p:cNvPr id="35" name="TextBox 34">
            <a:extLst>
              <a:ext uri="{FF2B5EF4-FFF2-40B4-BE49-F238E27FC236}">
                <a16:creationId xmlns:a16="http://schemas.microsoft.com/office/drawing/2014/main" id="{1695D18C-4076-E044-9A26-2BE4445AF69D}"/>
              </a:ext>
            </a:extLst>
          </p:cNvPr>
          <p:cNvSpPr txBox="1"/>
          <p:nvPr/>
        </p:nvSpPr>
        <p:spPr>
          <a:xfrm>
            <a:off x="2954066" y="6291268"/>
            <a:ext cx="1666304" cy="184666"/>
          </a:xfrm>
          <a:prstGeom prst="rect">
            <a:avLst/>
          </a:prstGeom>
          <a:noFill/>
        </p:spPr>
        <p:txBody>
          <a:bodyPr wrap="square" rtlCol="0">
            <a:spAutoFit/>
          </a:bodyPr>
          <a:lstStyle/>
          <a:p>
            <a:r>
              <a:rPr lang="en-US" sz="600" dirty="0"/>
              <a:t>Borrower’s BTC collateral</a:t>
            </a:r>
          </a:p>
        </p:txBody>
      </p:sp>
      <p:sp>
        <p:nvSpPr>
          <p:cNvPr id="36" name="Can 35">
            <a:extLst>
              <a:ext uri="{FF2B5EF4-FFF2-40B4-BE49-F238E27FC236}">
                <a16:creationId xmlns:a16="http://schemas.microsoft.com/office/drawing/2014/main" id="{5A583C01-FCAB-334A-BDB7-CFF725804949}"/>
              </a:ext>
            </a:extLst>
          </p:cNvPr>
          <p:cNvSpPr/>
          <p:nvPr/>
        </p:nvSpPr>
        <p:spPr>
          <a:xfrm>
            <a:off x="5906155" y="2677176"/>
            <a:ext cx="259115" cy="314616"/>
          </a:xfrm>
          <a:prstGeom prst="can">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Can 36">
            <a:extLst>
              <a:ext uri="{FF2B5EF4-FFF2-40B4-BE49-F238E27FC236}">
                <a16:creationId xmlns:a16="http://schemas.microsoft.com/office/drawing/2014/main" id="{11CDD4A8-8ABE-3B4E-AFFE-9F1C42FF9219}"/>
              </a:ext>
            </a:extLst>
          </p:cNvPr>
          <p:cNvSpPr/>
          <p:nvPr/>
        </p:nvSpPr>
        <p:spPr>
          <a:xfrm>
            <a:off x="3351257" y="5098917"/>
            <a:ext cx="259115" cy="314616"/>
          </a:xfrm>
          <a:prstGeom prst="can">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Can 37">
            <a:extLst>
              <a:ext uri="{FF2B5EF4-FFF2-40B4-BE49-F238E27FC236}">
                <a16:creationId xmlns:a16="http://schemas.microsoft.com/office/drawing/2014/main" id="{B209D970-238A-7B49-BCC7-D76CBAF4701B}"/>
              </a:ext>
            </a:extLst>
          </p:cNvPr>
          <p:cNvSpPr/>
          <p:nvPr/>
        </p:nvSpPr>
        <p:spPr>
          <a:xfrm>
            <a:off x="3359594" y="5648975"/>
            <a:ext cx="259115" cy="314616"/>
          </a:xfrm>
          <a:prstGeom prst="can">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E4782D6E-14F3-1548-9BFD-AF1EA4632582}"/>
              </a:ext>
            </a:extLst>
          </p:cNvPr>
          <p:cNvSpPr txBox="1"/>
          <p:nvPr/>
        </p:nvSpPr>
        <p:spPr>
          <a:xfrm>
            <a:off x="1972971" y="4433700"/>
            <a:ext cx="3262432" cy="246221"/>
          </a:xfrm>
          <a:prstGeom prst="rect">
            <a:avLst/>
          </a:prstGeom>
          <a:noFill/>
        </p:spPr>
        <p:txBody>
          <a:bodyPr wrap="none" rtlCol="0">
            <a:spAutoFit/>
          </a:bodyPr>
          <a:lstStyle/>
          <a:p>
            <a:r>
              <a:rPr lang="en-US" sz="1000" i="1" dirty="0">
                <a:solidFill>
                  <a:schemeClr val="accent3"/>
                </a:solidFill>
              </a:rPr>
              <a:t>Scenario 1: Borrower</a:t>
            </a:r>
            <a:r>
              <a:rPr lang="en-US" sz="1000" b="1" i="1" dirty="0">
                <a:solidFill>
                  <a:schemeClr val="accent3"/>
                </a:solidFill>
              </a:rPr>
              <a:t> repays loan </a:t>
            </a:r>
            <a:r>
              <a:rPr lang="en-US" sz="1000" i="1" dirty="0">
                <a:solidFill>
                  <a:schemeClr val="accent3"/>
                </a:solidFill>
              </a:rPr>
              <a:t>to LP by block, B</a:t>
            </a:r>
          </a:p>
        </p:txBody>
      </p:sp>
      <p:sp>
        <p:nvSpPr>
          <p:cNvPr id="40" name="Rectangle 39">
            <a:extLst>
              <a:ext uri="{FF2B5EF4-FFF2-40B4-BE49-F238E27FC236}">
                <a16:creationId xmlns:a16="http://schemas.microsoft.com/office/drawing/2014/main" id="{1F82BF5D-F168-2647-AD38-21DD393EB6FC}"/>
              </a:ext>
            </a:extLst>
          </p:cNvPr>
          <p:cNvSpPr/>
          <p:nvPr/>
        </p:nvSpPr>
        <p:spPr>
          <a:xfrm>
            <a:off x="6394297" y="4806748"/>
            <a:ext cx="1185172" cy="1356855"/>
          </a:xfrm>
          <a:prstGeom prst="rect">
            <a:avLst/>
          </a:prstGeom>
          <a:solidFill>
            <a:schemeClr val="bg2">
              <a:lumMod val="7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t>Borrower</a:t>
            </a:r>
          </a:p>
        </p:txBody>
      </p:sp>
      <p:sp>
        <p:nvSpPr>
          <p:cNvPr id="41" name="Rectangle 40">
            <a:extLst>
              <a:ext uri="{FF2B5EF4-FFF2-40B4-BE49-F238E27FC236}">
                <a16:creationId xmlns:a16="http://schemas.microsoft.com/office/drawing/2014/main" id="{30139B63-34E1-0240-9CB4-A7CB4974E351}"/>
              </a:ext>
            </a:extLst>
          </p:cNvPr>
          <p:cNvSpPr/>
          <p:nvPr/>
        </p:nvSpPr>
        <p:spPr>
          <a:xfrm>
            <a:off x="7939593" y="4817373"/>
            <a:ext cx="1552184" cy="1356855"/>
          </a:xfrm>
          <a:prstGeom prst="rect">
            <a:avLst/>
          </a:prstGeom>
          <a:solidFill>
            <a:schemeClr val="bg2">
              <a:lumMod val="7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t>Clarity SC</a:t>
            </a:r>
          </a:p>
        </p:txBody>
      </p:sp>
      <p:sp>
        <p:nvSpPr>
          <p:cNvPr id="42" name="Rectangle 41">
            <a:extLst>
              <a:ext uri="{FF2B5EF4-FFF2-40B4-BE49-F238E27FC236}">
                <a16:creationId xmlns:a16="http://schemas.microsoft.com/office/drawing/2014/main" id="{3B0F2215-80F5-3940-B6AF-6B8B0F5A77B0}"/>
              </a:ext>
            </a:extLst>
          </p:cNvPr>
          <p:cNvSpPr/>
          <p:nvPr/>
        </p:nvSpPr>
        <p:spPr>
          <a:xfrm>
            <a:off x="10097140" y="4806749"/>
            <a:ext cx="1185172" cy="1356855"/>
          </a:xfrm>
          <a:prstGeom prst="rect">
            <a:avLst/>
          </a:prstGeom>
          <a:solidFill>
            <a:schemeClr val="bg2">
              <a:lumMod val="7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t>LP</a:t>
            </a:r>
          </a:p>
        </p:txBody>
      </p:sp>
      <p:cxnSp>
        <p:nvCxnSpPr>
          <p:cNvPr id="43" name="Straight Arrow Connector 42">
            <a:extLst>
              <a:ext uri="{FF2B5EF4-FFF2-40B4-BE49-F238E27FC236}">
                <a16:creationId xmlns:a16="http://schemas.microsoft.com/office/drawing/2014/main" id="{5232FCF9-9A33-2D47-9006-875D77EA002D}"/>
              </a:ext>
            </a:extLst>
          </p:cNvPr>
          <p:cNvCxnSpPr>
            <a:cxnSpLocks/>
            <a:stCxn id="50" idx="4"/>
            <a:endCxn id="45" idx="1"/>
          </p:cNvCxnSpPr>
          <p:nvPr/>
        </p:nvCxnSpPr>
        <p:spPr>
          <a:xfrm flipV="1">
            <a:off x="8845638" y="5208110"/>
            <a:ext cx="1429985" cy="607192"/>
          </a:xfrm>
          <a:prstGeom prst="straightConnector1">
            <a:avLst/>
          </a:prstGeom>
          <a:ln>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F2FE78CA-B061-0147-89D9-2B2A75DBB12C}"/>
              </a:ext>
            </a:extLst>
          </p:cNvPr>
          <p:cNvSpPr/>
          <p:nvPr/>
        </p:nvSpPr>
        <p:spPr>
          <a:xfrm>
            <a:off x="10291253" y="5816491"/>
            <a:ext cx="871317" cy="26857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600" b="1" dirty="0"/>
              <a:t>BTC wallet</a:t>
            </a:r>
          </a:p>
        </p:txBody>
      </p:sp>
      <p:sp>
        <p:nvSpPr>
          <p:cNvPr id="45" name="Rectangle 44">
            <a:extLst>
              <a:ext uri="{FF2B5EF4-FFF2-40B4-BE49-F238E27FC236}">
                <a16:creationId xmlns:a16="http://schemas.microsoft.com/office/drawing/2014/main" id="{82F958DD-3EE4-E440-BF7A-72BB3B3B5EDE}"/>
              </a:ext>
            </a:extLst>
          </p:cNvPr>
          <p:cNvSpPr/>
          <p:nvPr/>
        </p:nvSpPr>
        <p:spPr>
          <a:xfrm>
            <a:off x="10275623" y="5073820"/>
            <a:ext cx="871317" cy="26857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600" b="1" dirty="0" err="1"/>
              <a:t>xUSD</a:t>
            </a:r>
            <a:r>
              <a:rPr lang="en-US" sz="600" b="1" dirty="0"/>
              <a:t> wallet</a:t>
            </a:r>
          </a:p>
        </p:txBody>
      </p:sp>
      <p:sp>
        <p:nvSpPr>
          <p:cNvPr id="46" name="Rectangle 45">
            <a:extLst>
              <a:ext uri="{FF2B5EF4-FFF2-40B4-BE49-F238E27FC236}">
                <a16:creationId xmlns:a16="http://schemas.microsoft.com/office/drawing/2014/main" id="{9F099081-71BF-144C-8007-58E0483E1967}"/>
              </a:ext>
            </a:extLst>
          </p:cNvPr>
          <p:cNvSpPr/>
          <p:nvPr/>
        </p:nvSpPr>
        <p:spPr>
          <a:xfrm>
            <a:off x="10275623" y="5452367"/>
            <a:ext cx="871317" cy="26857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600" b="1" dirty="0"/>
              <a:t>STX wallet</a:t>
            </a:r>
          </a:p>
        </p:txBody>
      </p:sp>
      <p:sp>
        <p:nvSpPr>
          <p:cNvPr id="47" name="Rectangle 46">
            <a:extLst>
              <a:ext uri="{FF2B5EF4-FFF2-40B4-BE49-F238E27FC236}">
                <a16:creationId xmlns:a16="http://schemas.microsoft.com/office/drawing/2014/main" id="{00D3080D-3B9D-6640-92C2-F0CD43A5F003}"/>
              </a:ext>
            </a:extLst>
          </p:cNvPr>
          <p:cNvSpPr/>
          <p:nvPr/>
        </p:nvSpPr>
        <p:spPr>
          <a:xfrm>
            <a:off x="6529670" y="5105756"/>
            <a:ext cx="871317" cy="26857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600" b="1" dirty="0" err="1"/>
              <a:t>xUSD</a:t>
            </a:r>
            <a:r>
              <a:rPr lang="en-US" sz="600" b="1" dirty="0"/>
              <a:t> wallet</a:t>
            </a:r>
          </a:p>
        </p:txBody>
      </p:sp>
      <p:sp>
        <p:nvSpPr>
          <p:cNvPr id="48" name="Rectangle 47">
            <a:extLst>
              <a:ext uri="{FF2B5EF4-FFF2-40B4-BE49-F238E27FC236}">
                <a16:creationId xmlns:a16="http://schemas.microsoft.com/office/drawing/2014/main" id="{EE612FFB-7361-504F-A919-15D2D70EF390}"/>
              </a:ext>
            </a:extLst>
          </p:cNvPr>
          <p:cNvSpPr/>
          <p:nvPr/>
        </p:nvSpPr>
        <p:spPr>
          <a:xfrm>
            <a:off x="6544295" y="5764114"/>
            <a:ext cx="871317" cy="26857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600" b="1" dirty="0"/>
              <a:t>BTC wallet</a:t>
            </a:r>
          </a:p>
        </p:txBody>
      </p:sp>
      <p:sp>
        <p:nvSpPr>
          <p:cNvPr id="49" name="Can 48">
            <a:extLst>
              <a:ext uri="{FF2B5EF4-FFF2-40B4-BE49-F238E27FC236}">
                <a16:creationId xmlns:a16="http://schemas.microsoft.com/office/drawing/2014/main" id="{3CC33B6C-82D1-3147-801D-7EB662C5BEC0}"/>
              </a:ext>
            </a:extLst>
          </p:cNvPr>
          <p:cNvSpPr/>
          <p:nvPr/>
        </p:nvSpPr>
        <p:spPr>
          <a:xfrm>
            <a:off x="8586523" y="5097517"/>
            <a:ext cx="259115" cy="314616"/>
          </a:xfrm>
          <a:prstGeom prst="can">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an 49">
            <a:extLst>
              <a:ext uri="{FF2B5EF4-FFF2-40B4-BE49-F238E27FC236}">
                <a16:creationId xmlns:a16="http://schemas.microsoft.com/office/drawing/2014/main" id="{B6325F1D-76B0-A14D-A782-1BB00C3900EA}"/>
              </a:ext>
            </a:extLst>
          </p:cNvPr>
          <p:cNvSpPr/>
          <p:nvPr/>
        </p:nvSpPr>
        <p:spPr>
          <a:xfrm>
            <a:off x="8586523" y="5657994"/>
            <a:ext cx="259115" cy="314616"/>
          </a:xfrm>
          <a:prstGeom prst="can">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B09D7D20-83B2-B04A-8DE5-7FDFDA8F5A21}"/>
              </a:ext>
            </a:extLst>
          </p:cNvPr>
          <p:cNvSpPr txBox="1"/>
          <p:nvPr/>
        </p:nvSpPr>
        <p:spPr>
          <a:xfrm>
            <a:off x="7124091" y="4437774"/>
            <a:ext cx="3639138" cy="246221"/>
          </a:xfrm>
          <a:prstGeom prst="rect">
            <a:avLst/>
          </a:prstGeom>
          <a:noFill/>
        </p:spPr>
        <p:txBody>
          <a:bodyPr wrap="none" rtlCol="0">
            <a:spAutoFit/>
          </a:bodyPr>
          <a:lstStyle/>
          <a:p>
            <a:r>
              <a:rPr lang="en-US" sz="1000" i="1" dirty="0">
                <a:solidFill>
                  <a:schemeClr val="accent3"/>
                </a:solidFill>
              </a:rPr>
              <a:t>Scenario 2: Borrower </a:t>
            </a:r>
            <a:r>
              <a:rPr lang="en-US" sz="1000" b="1" i="1" dirty="0">
                <a:solidFill>
                  <a:schemeClr val="accent3"/>
                </a:solidFill>
              </a:rPr>
              <a:t>fails</a:t>
            </a:r>
            <a:r>
              <a:rPr lang="en-US" sz="1000" i="1" dirty="0">
                <a:solidFill>
                  <a:schemeClr val="accent3"/>
                </a:solidFill>
              </a:rPr>
              <a:t> </a:t>
            </a:r>
            <a:r>
              <a:rPr lang="en-US" sz="1000" b="1" i="1" dirty="0">
                <a:solidFill>
                  <a:schemeClr val="accent3"/>
                </a:solidFill>
              </a:rPr>
              <a:t>to repay loan </a:t>
            </a:r>
            <a:r>
              <a:rPr lang="en-US" sz="1000" i="1" dirty="0">
                <a:solidFill>
                  <a:schemeClr val="accent3"/>
                </a:solidFill>
              </a:rPr>
              <a:t>to LP by block, B</a:t>
            </a:r>
          </a:p>
        </p:txBody>
      </p:sp>
      <p:sp>
        <p:nvSpPr>
          <p:cNvPr id="52" name="Oval 51">
            <a:extLst>
              <a:ext uri="{FF2B5EF4-FFF2-40B4-BE49-F238E27FC236}">
                <a16:creationId xmlns:a16="http://schemas.microsoft.com/office/drawing/2014/main" id="{4C6EA764-A53A-A744-BE2E-10F667049FE1}"/>
              </a:ext>
            </a:extLst>
          </p:cNvPr>
          <p:cNvSpPr/>
          <p:nvPr/>
        </p:nvSpPr>
        <p:spPr>
          <a:xfrm>
            <a:off x="4091142" y="1623043"/>
            <a:ext cx="214396" cy="18466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a:t>
            </a:r>
          </a:p>
        </p:txBody>
      </p:sp>
      <p:sp>
        <p:nvSpPr>
          <p:cNvPr id="53" name="Rectangle 52">
            <a:extLst>
              <a:ext uri="{FF2B5EF4-FFF2-40B4-BE49-F238E27FC236}">
                <a16:creationId xmlns:a16="http://schemas.microsoft.com/office/drawing/2014/main" id="{4D591830-C765-1E40-86BB-B43833790805}"/>
              </a:ext>
            </a:extLst>
          </p:cNvPr>
          <p:cNvSpPr/>
          <p:nvPr/>
        </p:nvSpPr>
        <p:spPr>
          <a:xfrm>
            <a:off x="873315" y="4427904"/>
            <a:ext cx="5151120" cy="2109587"/>
          </a:xfrm>
          <a:prstGeom prst="rect">
            <a:avLst/>
          </a:prstGeom>
          <a:noFill/>
          <a:ln w="63500">
            <a:solidFill>
              <a:schemeClr val="accent3"/>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7998C544-73D8-564C-9245-2857C43E1D6F}"/>
              </a:ext>
            </a:extLst>
          </p:cNvPr>
          <p:cNvSpPr/>
          <p:nvPr/>
        </p:nvSpPr>
        <p:spPr>
          <a:xfrm>
            <a:off x="6242093" y="4423542"/>
            <a:ext cx="5151120" cy="2109587"/>
          </a:xfrm>
          <a:prstGeom prst="rect">
            <a:avLst/>
          </a:prstGeom>
          <a:noFill/>
          <a:ln w="63500">
            <a:solidFill>
              <a:schemeClr val="accent3"/>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A7FED666-71FE-EF4C-B179-BB48E06B2742}"/>
              </a:ext>
            </a:extLst>
          </p:cNvPr>
          <p:cNvSpPr/>
          <p:nvPr/>
        </p:nvSpPr>
        <p:spPr>
          <a:xfrm>
            <a:off x="7714412" y="2288848"/>
            <a:ext cx="214396" cy="18466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a:t>
            </a:r>
          </a:p>
        </p:txBody>
      </p:sp>
      <p:sp>
        <p:nvSpPr>
          <p:cNvPr id="56" name="Oval 55">
            <a:extLst>
              <a:ext uri="{FF2B5EF4-FFF2-40B4-BE49-F238E27FC236}">
                <a16:creationId xmlns:a16="http://schemas.microsoft.com/office/drawing/2014/main" id="{84BEC08E-0083-354A-86D9-3304155187E9}"/>
              </a:ext>
            </a:extLst>
          </p:cNvPr>
          <p:cNvSpPr/>
          <p:nvPr/>
        </p:nvSpPr>
        <p:spPr>
          <a:xfrm>
            <a:off x="3721632" y="3188353"/>
            <a:ext cx="214396" cy="18466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3</a:t>
            </a:r>
          </a:p>
        </p:txBody>
      </p:sp>
      <p:sp>
        <p:nvSpPr>
          <p:cNvPr id="57" name="Oval 56">
            <a:extLst>
              <a:ext uri="{FF2B5EF4-FFF2-40B4-BE49-F238E27FC236}">
                <a16:creationId xmlns:a16="http://schemas.microsoft.com/office/drawing/2014/main" id="{D21DE9D2-80BD-044D-AD72-BBAE2D08F85E}"/>
              </a:ext>
            </a:extLst>
          </p:cNvPr>
          <p:cNvSpPr/>
          <p:nvPr/>
        </p:nvSpPr>
        <p:spPr>
          <a:xfrm>
            <a:off x="5673574" y="2174078"/>
            <a:ext cx="214396" cy="18466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4</a:t>
            </a:r>
          </a:p>
        </p:txBody>
      </p:sp>
      <p:sp>
        <p:nvSpPr>
          <p:cNvPr id="58" name="Cloud 57">
            <a:extLst>
              <a:ext uri="{FF2B5EF4-FFF2-40B4-BE49-F238E27FC236}">
                <a16:creationId xmlns:a16="http://schemas.microsoft.com/office/drawing/2014/main" id="{2B57E197-BBD1-634A-BE2C-15F39BC11946}"/>
              </a:ext>
            </a:extLst>
          </p:cNvPr>
          <p:cNvSpPr/>
          <p:nvPr/>
        </p:nvSpPr>
        <p:spPr>
          <a:xfrm>
            <a:off x="5355994" y="1256096"/>
            <a:ext cx="1294790" cy="504682"/>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1"/>
                </a:solidFill>
              </a:rPr>
              <a:t>Web 3.0 </a:t>
            </a:r>
          </a:p>
          <a:p>
            <a:pPr algn="ctr"/>
            <a:r>
              <a:rPr lang="en-US" sz="600" dirty="0">
                <a:solidFill>
                  <a:schemeClr val="tx1"/>
                </a:solidFill>
              </a:rPr>
              <a:t>Working Capital Optimization Service</a:t>
            </a:r>
          </a:p>
        </p:txBody>
      </p:sp>
      <p:cxnSp>
        <p:nvCxnSpPr>
          <p:cNvPr id="59" name="Straight Arrow Connector 58">
            <a:extLst>
              <a:ext uri="{FF2B5EF4-FFF2-40B4-BE49-F238E27FC236}">
                <a16:creationId xmlns:a16="http://schemas.microsoft.com/office/drawing/2014/main" id="{6C71546D-B8E0-7E40-B6BD-EA6642BD33CC}"/>
              </a:ext>
            </a:extLst>
          </p:cNvPr>
          <p:cNvCxnSpPr>
            <a:cxnSpLocks/>
            <a:stCxn id="2" idx="0"/>
            <a:endCxn id="58" idx="2"/>
          </p:cNvCxnSpPr>
          <p:nvPr/>
        </p:nvCxnSpPr>
        <p:spPr>
          <a:xfrm flipV="1">
            <a:off x="3943843" y="1508437"/>
            <a:ext cx="1416167" cy="42217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8CAAE03E-ACE7-034A-9560-AAEF7F575B41}"/>
              </a:ext>
            </a:extLst>
          </p:cNvPr>
          <p:cNvCxnSpPr>
            <a:cxnSpLocks/>
            <a:stCxn id="58" idx="0"/>
            <a:endCxn id="4" idx="0"/>
          </p:cNvCxnSpPr>
          <p:nvPr/>
        </p:nvCxnSpPr>
        <p:spPr>
          <a:xfrm>
            <a:off x="6649705" y="1508437"/>
            <a:ext cx="1724800" cy="408851"/>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82F734EE-6DF0-A44A-B0C4-4A39BF4F8D57}"/>
              </a:ext>
            </a:extLst>
          </p:cNvPr>
          <p:cNvSpPr txBox="1"/>
          <p:nvPr/>
        </p:nvSpPr>
        <p:spPr>
          <a:xfrm rot="20750512">
            <a:off x="4214368" y="1410878"/>
            <a:ext cx="1175319" cy="276999"/>
          </a:xfrm>
          <a:prstGeom prst="rect">
            <a:avLst/>
          </a:prstGeom>
          <a:noFill/>
        </p:spPr>
        <p:txBody>
          <a:bodyPr wrap="square" rtlCol="0">
            <a:spAutoFit/>
          </a:bodyPr>
          <a:lstStyle/>
          <a:p>
            <a:r>
              <a:rPr lang="en-US" sz="600" dirty="0"/>
              <a:t>Signal Interest to LPs for </a:t>
            </a:r>
            <a:r>
              <a:rPr lang="en-US" sz="600" dirty="0" err="1"/>
              <a:t>xUSD</a:t>
            </a:r>
            <a:r>
              <a:rPr lang="en-US" sz="600" dirty="0"/>
              <a:t> short term loan</a:t>
            </a:r>
          </a:p>
        </p:txBody>
      </p:sp>
      <p:sp>
        <p:nvSpPr>
          <p:cNvPr id="62" name="Oval 61">
            <a:extLst>
              <a:ext uri="{FF2B5EF4-FFF2-40B4-BE49-F238E27FC236}">
                <a16:creationId xmlns:a16="http://schemas.microsoft.com/office/drawing/2014/main" id="{E126366E-3387-5944-B0F3-C58EECF5AF0F}"/>
              </a:ext>
            </a:extLst>
          </p:cNvPr>
          <p:cNvSpPr/>
          <p:nvPr/>
        </p:nvSpPr>
        <p:spPr>
          <a:xfrm>
            <a:off x="997693" y="4912718"/>
            <a:ext cx="214396" cy="18466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5</a:t>
            </a:r>
          </a:p>
        </p:txBody>
      </p:sp>
      <p:sp>
        <p:nvSpPr>
          <p:cNvPr id="63" name="Oval 62">
            <a:extLst>
              <a:ext uri="{FF2B5EF4-FFF2-40B4-BE49-F238E27FC236}">
                <a16:creationId xmlns:a16="http://schemas.microsoft.com/office/drawing/2014/main" id="{1EF1B1C3-FED9-714F-BF6D-ABFD1A063178}"/>
              </a:ext>
            </a:extLst>
          </p:cNvPr>
          <p:cNvSpPr/>
          <p:nvPr/>
        </p:nvSpPr>
        <p:spPr>
          <a:xfrm>
            <a:off x="5377157" y="6105128"/>
            <a:ext cx="214396" cy="18466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6</a:t>
            </a:r>
          </a:p>
        </p:txBody>
      </p:sp>
      <p:sp>
        <p:nvSpPr>
          <p:cNvPr id="64" name="Oval 63">
            <a:extLst>
              <a:ext uri="{FF2B5EF4-FFF2-40B4-BE49-F238E27FC236}">
                <a16:creationId xmlns:a16="http://schemas.microsoft.com/office/drawing/2014/main" id="{302C8FAE-D875-4242-BAA8-6BDB4026E0E6}"/>
              </a:ext>
            </a:extLst>
          </p:cNvPr>
          <p:cNvSpPr/>
          <p:nvPr/>
        </p:nvSpPr>
        <p:spPr>
          <a:xfrm>
            <a:off x="6393608" y="4887756"/>
            <a:ext cx="214396" cy="18466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5</a:t>
            </a:r>
          </a:p>
        </p:txBody>
      </p:sp>
      <p:sp>
        <p:nvSpPr>
          <p:cNvPr id="65" name="Oval 64">
            <a:extLst>
              <a:ext uri="{FF2B5EF4-FFF2-40B4-BE49-F238E27FC236}">
                <a16:creationId xmlns:a16="http://schemas.microsoft.com/office/drawing/2014/main" id="{2D658E15-4D8D-B043-AB03-90839C0424A1}"/>
              </a:ext>
            </a:extLst>
          </p:cNvPr>
          <p:cNvSpPr/>
          <p:nvPr/>
        </p:nvSpPr>
        <p:spPr>
          <a:xfrm>
            <a:off x="10839545" y="6126255"/>
            <a:ext cx="214396" cy="18466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6</a:t>
            </a:r>
          </a:p>
        </p:txBody>
      </p:sp>
      <p:sp>
        <p:nvSpPr>
          <p:cNvPr id="66" name="Oval 65">
            <a:extLst>
              <a:ext uri="{FF2B5EF4-FFF2-40B4-BE49-F238E27FC236}">
                <a16:creationId xmlns:a16="http://schemas.microsoft.com/office/drawing/2014/main" id="{FA7E30A1-E113-E945-A0DA-BC249CEF73CF}"/>
              </a:ext>
            </a:extLst>
          </p:cNvPr>
          <p:cNvSpPr/>
          <p:nvPr/>
        </p:nvSpPr>
        <p:spPr>
          <a:xfrm>
            <a:off x="3390597" y="5734309"/>
            <a:ext cx="214396" cy="18466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7</a:t>
            </a:r>
          </a:p>
        </p:txBody>
      </p:sp>
      <p:sp>
        <p:nvSpPr>
          <p:cNvPr id="67" name="Oval 66">
            <a:extLst>
              <a:ext uri="{FF2B5EF4-FFF2-40B4-BE49-F238E27FC236}">
                <a16:creationId xmlns:a16="http://schemas.microsoft.com/office/drawing/2014/main" id="{282DAD69-BFBA-D344-B133-E344E861DB3E}"/>
              </a:ext>
            </a:extLst>
          </p:cNvPr>
          <p:cNvSpPr/>
          <p:nvPr/>
        </p:nvSpPr>
        <p:spPr>
          <a:xfrm>
            <a:off x="8608883" y="5748616"/>
            <a:ext cx="214396" cy="18466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7</a:t>
            </a:r>
          </a:p>
        </p:txBody>
      </p:sp>
      <p:sp>
        <p:nvSpPr>
          <p:cNvPr id="68" name="Rectangle 67">
            <a:extLst>
              <a:ext uri="{FF2B5EF4-FFF2-40B4-BE49-F238E27FC236}">
                <a16:creationId xmlns:a16="http://schemas.microsoft.com/office/drawing/2014/main" id="{9CE89A9C-2A87-BF41-9877-7A8511435287}"/>
              </a:ext>
            </a:extLst>
          </p:cNvPr>
          <p:cNvSpPr/>
          <p:nvPr/>
        </p:nvSpPr>
        <p:spPr>
          <a:xfrm>
            <a:off x="3519975" y="2567986"/>
            <a:ext cx="871317" cy="26857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600" b="1" dirty="0"/>
              <a:t>STX wallet</a:t>
            </a:r>
          </a:p>
        </p:txBody>
      </p:sp>
      <p:sp>
        <p:nvSpPr>
          <p:cNvPr id="69" name="Rectangle 68">
            <a:extLst>
              <a:ext uri="{FF2B5EF4-FFF2-40B4-BE49-F238E27FC236}">
                <a16:creationId xmlns:a16="http://schemas.microsoft.com/office/drawing/2014/main" id="{D18015AB-7F7D-8E4D-AA18-BB2EEADD1118}"/>
              </a:ext>
            </a:extLst>
          </p:cNvPr>
          <p:cNvSpPr/>
          <p:nvPr/>
        </p:nvSpPr>
        <p:spPr>
          <a:xfrm>
            <a:off x="1141827" y="5428819"/>
            <a:ext cx="871317" cy="26857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600" b="1" dirty="0"/>
              <a:t>STX wallet</a:t>
            </a:r>
          </a:p>
        </p:txBody>
      </p:sp>
      <p:sp>
        <p:nvSpPr>
          <p:cNvPr id="70" name="Rectangle 69">
            <a:extLst>
              <a:ext uri="{FF2B5EF4-FFF2-40B4-BE49-F238E27FC236}">
                <a16:creationId xmlns:a16="http://schemas.microsoft.com/office/drawing/2014/main" id="{47305D12-4A2A-9B49-99E8-E34E3AF70427}"/>
              </a:ext>
            </a:extLst>
          </p:cNvPr>
          <p:cNvSpPr/>
          <p:nvPr/>
        </p:nvSpPr>
        <p:spPr>
          <a:xfrm>
            <a:off x="6535445" y="5438893"/>
            <a:ext cx="871317" cy="26857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600" b="1" dirty="0"/>
              <a:t>STX wallet</a:t>
            </a:r>
          </a:p>
        </p:txBody>
      </p:sp>
      <p:sp>
        <p:nvSpPr>
          <p:cNvPr id="71" name="TextBox 70">
            <a:extLst>
              <a:ext uri="{FF2B5EF4-FFF2-40B4-BE49-F238E27FC236}">
                <a16:creationId xmlns:a16="http://schemas.microsoft.com/office/drawing/2014/main" id="{29293FBD-2219-DE46-87C8-AC598360DFFE}"/>
              </a:ext>
            </a:extLst>
          </p:cNvPr>
          <p:cNvSpPr txBox="1"/>
          <p:nvPr/>
        </p:nvSpPr>
        <p:spPr>
          <a:xfrm>
            <a:off x="3790916" y="3885239"/>
            <a:ext cx="4644020" cy="461665"/>
          </a:xfrm>
          <a:prstGeom prst="rect">
            <a:avLst/>
          </a:prstGeom>
          <a:noFill/>
        </p:spPr>
        <p:txBody>
          <a:bodyPr wrap="square" rtlCol="0">
            <a:spAutoFit/>
          </a:bodyPr>
          <a:lstStyle/>
          <a:p>
            <a:pPr algn="ctr"/>
            <a:r>
              <a:rPr lang="en-US" sz="1200" b="1" u="sng" dirty="0"/>
              <a:t>Steps 5-7: </a:t>
            </a:r>
          </a:p>
          <a:p>
            <a:pPr algn="ctr"/>
            <a:r>
              <a:rPr lang="en-US" sz="1200" dirty="0"/>
              <a:t>Handling repayment and loan termination</a:t>
            </a:r>
          </a:p>
        </p:txBody>
      </p:sp>
      <p:sp>
        <p:nvSpPr>
          <p:cNvPr id="72" name="TextBox 71">
            <a:extLst>
              <a:ext uri="{FF2B5EF4-FFF2-40B4-BE49-F238E27FC236}">
                <a16:creationId xmlns:a16="http://schemas.microsoft.com/office/drawing/2014/main" id="{D36739F3-6F74-834A-B049-548849F41C04}"/>
              </a:ext>
            </a:extLst>
          </p:cNvPr>
          <p:cNvSpPr txBox="1"/>
          <p:nvPr/>
        </p:nvSpPr>
        <p:spPr>
          <a:xfrm>
            <a:off x="3438366" y="629556"/>
            <a:ext cx="5209986" cy="461665"/>
          </a:xfrm>
          <a:prstGeom prst="rect">
            <a:avLst/>
          </a:prstGeom>
          <a:noFill/>
        </p:spPr>
        <p:txBody>
          <a:bodyPr wrap="square" rtlCol="0">
            <a:spAutoFit/>
          </a:bodyPr>
          <a:lstStyle/>
          <a:p>
            <a:pPr algn="ctr"/>
            <a:r>
              <a:rPr lang="en-US" sz="1200" b="1" u="sng" dirty="0"/>
              <a:t>Steps 1-4: </a:t>
            </a:r>
          </a:p>
          <a:p>
            <a:pPr algn="ctr"/>
            <a:r>
              <a:rPr lang="en-US" sz="1200" dirty="0"/>
              <a:t>Establishing a smart contract and initializing the loan</a:t>
            </a:r>
          </a:p>
        </p:txBody>
      </p:sp>
      <p:sp>
        <p:nvSpPr>
          <p:cNvPr id="74" name="Rectangle 73">
            <a:extLst>
              <a:ext uri="{FF2B5EF4-FFF2-40B4-BE49-F238E27FC236}">
                <a16:creationId xmlns:a16="http://schemas.microsoft.com/office/drawing/2014/main" id="{776A1D0E-2F71-8043-A49D-C89DB332C2F0}"/>
              </a:ext>
            </a:extLst>
          </p:cNvPr>
          <p:cNvSpPr/>
          <p:nvPr/>
        </p:nvSpPr>
        <p:spPr>
          <a:xfrm>
            <a:off x="3021106" y="1117276"/>
            <a:ext cx="6149788" cy="2514850"/>
          </a:xfrm>
          <a:prstGeom prst="rect">
            <a:avLst/>
          </a:prstGeom>
          <a:noFill/>
          <a:ln w="63500">
            <a:solidFill>
              <a:schemeClr val="accent3"/>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Alternate Process 74">
            <a:extLst>
              <a:ext uri="{FF2B5EF4-FFF2-40B4-BE49-F238E27FC236}">
                <a16:creationId xmlns:a16="http://schemas.microsoft.com/office/drawing/2014/main" id="{A3804B37-6165-0243-BCAC-D0A6A195CB6B}"/>
              </a:ext>
            </a:extLst>
          </p:cNvPr>
          <p:cNvSpPr/>
          <p:nvPr/>
        </p:nvSpPr>
        <p:spPr>
          <a:xfrm>
            <a:off x="11046647" y="1098911"/>
            <a:ext cx="1074271" cy="357053"/>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Alternate Process 76">
            <a:extLst>
              <a:ext uri="{FF2B5EF4-FFF2-40B4-BE49-F238E27FC236}">
                <a16:creationId xmlns:a16="http://schemas.microsoft.com/office/drawing/2014/main" id="{5A47B885-3BCD-D841-BDD9-E2AD162986D8}"/>
              </a:ext>
            </a:extLst>
          </p:cNvPr>
          <p:cNvSpPr/>
          <p:nvPr/>
        </p:nvSpPr>
        <p:spPr>
          <a:xfrm>
            <a:off x="11053942" y="2001332"/>
            <a:ext cx="1074271" cy="461665"/>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5" name="Graphic 84" descr="Lock outline">
            <a:extLst>
              <a:ext uri="{FF2B5EF4-FFF2-40B4-BE49-F238E27FC236}">
                <a16:creationId xmlns:a16="http://schemas.microsoft.com/office/drawing/2014/main" id="{7E6932AC-BFD5-7849-B40B-2161306A4EC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235293" y="2362390"/>
            <a:ext cx="222249" cy="222249"/>
          </a:xfrm>
          <a:prstGeom prst="rect">
            <a:avLst/>
          </a:prstGeom>
        </p:spPr>
      </p:pic>
      <p:pic>
        <p:nvPicPr>
          <p:cNvPr id="89" name="Graphic 88" descr="Unlock outline">
            <a:extLst>
              <a:ext uri="{FF2B5EF4-FFF2-40B4-BE49-F238E27FC236}">
                <a16:creationId xmlns:a16="http://schemas.microsoft.com/office/drawing/2014/main" id="{DD400A2D-31FB-7642-B56E-4EC3923487E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674131" y="2376462"/>
            <a:ext cx="209888" cy="209888"/>
          </a:xfrm>
          <a:prstGeom prst="rect">
            <a:avLst/>
          </a:prstGeom>
        </p:spPr>
      </p:pic>
      <p:pic>
        <p:nvPicPr>
          <p:cNvPr id="91" name="Graphic 90" descr="Lock outline">
            <a:extLst>
              <a:ext uri="{FF2B5EF4-FFF2-40B4-BE49-F238E27FC236}">
                <a16:creationId xmlns:a16="http://schemas.microsoft.com/office/drawing/2014/main" id="{2298364A-5DA5-E943-B3F1-905F09777B0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237823" y="2787188"/>
            <a:ext cx="222249" cy="222249"/>
          </a:xfrm>
          <a:prstGeom prst="rect">
            <a:avLst/>
          </a:prstGeom>
        </p:spPr>
      </p:pic>
      <p:pic>
        <p:nvPicPr>
          <p:cNvPr id="92" name="Graphic 91" descr="Unlock outline">
            <a:extLst>
              <a:ext uri="{FF2B5EF4-FFF2-40B4-BE49-F238E27FC236}">
                <a16:creationId xmlns:a16="http://schemas.microsoft.com/office/drawing/2014/main" id="{DDC88D6A-C3C4-D647-B876-7422189951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154573" y="5788566"/>
            <a:ext cx="209888" cy="209888"/>
          </a:xfrm>
          <a:prstGeom prst="rect">
            <a:avLst/>
          </a:prstGeom>
        </p:spPr>
      </p:pic>
      <p:pic>
        <p:nvPicPr>
          <p:cNvPr id="93" name="Graphic 92" descr="Unlock outline">
            <a:extLst>
              <a:ext uri="{FF2B5EF4-FFF2-40B4-BE49-F238E27FC236}">
                <a16:creationId xmlns:a16="http://schemas.microsoft.com/office/drawing/2014/main" id="{7C4710BC-0360-794D-8115-4B8C9B15360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622594" y="5788566"/>
            <a:ext cx="209888" cy="209888"/>
          </a:xfrm>
          <a:prstGeom prst="rect">
            <a:avLst/>
          </a:prstGeom>
        </p:spPr>
      </p:pic>
      <p:pic>
        <p:nvPicPr>
          <p:cNvPr id="94" name="Graphic 93" descr="Unlock outline">
            <a:extLst>
              <a:ext uri="{FF2B5EF4-FFF2-40B4-BE49-F238E27FC236}">
                <a16:creationId xmlns:a16="http://schemas.microsoft.com/office/drawing/2014/main" id="{CB90B648-EBA9-4946-8221-08E31BA4F87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862147" y="5789382"/>
            <a:ext cx="209888" cy="209888"/>
          </a:xfrm>
          <a:prstGeom prst="rect">
            <a:avLst/>
          </a:prstGeom>
        </p:spPr>
      </p:pic>
      <p:sp>
        <p:nvSpPr>
          <p:cNvPr id="95" name="TextBox 94">
            <a:extLst>
              <a:ext uri="{FF2B5EF4-FFF2-40B4-BE49-F238E27FC236}">
                <a16:creationId xmlns:a16="http://schemas.microsoft.com/office/drawing/2014/main" id="{FF56F516-AE85-2049-A262-674F4361E4F2}"/>
              </a:ext>
            </a:extLst>
          </p:cNvPr>
          <p:cNvSpPr txBox="1"/>
          <p:nvPr/>
        </p:nvSpPr>
        <p:spPr>
          <a:xfrm rot="20254871">
            <a:off x="8560771" y="5414113"/>
            <a:ext cx="1135218" cy="276999"/>
          </a:xfrm>
          <a:prstGeom prst="rect">
            <a:avLst/>
          </a:prstGeom>
          <a:noFill/>
        </p:spPr>
        <p:txBody>
          <a:bodyPr wrap="square" rtlCol="0">
            <a:spAutoFit/>
          </a:bodyPr>
          <a:lstStyle/>
          <a:p>
            <a:pPr algn="ctr"/>
            <a:r>
              <a:rPr lang="en-US" sz="600" dirty="0"/>
              <a:t>Automatically</a:t>
            </a:r>
          </a:p>
          <a:p>
            <a:pPr algn="ctr"/>
            <a:r>
              <a:rPr lang="en-US" sz="600" dirty="0"/>
              <a:t>returned to LP</a:t>
            </a:r>
          </a:p>
        </p:txBody>
      </p:sp>
      <p:sp>
        <p:nvSpPr>
          <p:cNvPr id="96" name="TextBox 95">
            <a:extLst>
              <a:ext uri="{FF2B5EF4-FFF2-40B4-BE49-F238E27FC236}">
                <a16:creationId xmlns:a16="http://schemas.microsoft.com/office/drawing/2014/main" id="{DE5B5F01-530E-DC48-85B3-945E89EFADA6}"/>
              </a:ext>
            </a:extLst>
          </p:cNvPr>
          <p:cNvSpPr txBox="1"/>
          <p:nvPr/>
        </p:nvSpPr>
        <p:spPr>
          <a:xfrm>
            <a:off x="10725859" y="2069226"/>
            <a:ext cx="307777" cy="741550"/>
          </a:xfrm>
          <a:prstGeom prst="rect">
            <a:avLst/>
          </a:prstGeom>
          <a:noFill/>
        </p:spPr>
        <p:txBody>
          <a:bodyPr vert="vert270" wrap="none" rtlCol="0">
            <a:spAutoFit/>
          </a:bodyPr>
          <a:lstStyle/>
          <a:p>
            <a:r>
              <a:rPr lang="en-US" sz="800" i="1" u="sng" dirty="0">
                <a:solidFill>
                  <a:schemeClr val="accent3"/>
                </a:solidFill>
              </a:rPr>
              <a:t>Not Pictured:</a:t>
            </a:r>
          </a:p>
        </p:txBody>
      </p:sp>
      <p:sp>
        <p:nvSpPr>
          <p:cNvPr id="97" name="TextBox 96">
            <a:extLst>
              <a:ext uri="{FF2B5EF4-FFF2-40B4-BE49-F238E27FC236}">
                <a16:creationId xmlns:a16="http://schemas.microsoft.com/office/drawing/2014/main" id="{875D975C-D7A9-AD41-9A23-E36271E59C3D}"/>
              </a:ext>
            </a:extLst>
          </p:cNvPr>
          <p:cNvSpPr txBox="1"/>
          <p:nvPr/>
        </p:nvSpPr>
        <p:spPr>
          <a:xfrm>
            <a:off x="11000375" y="1093057"/>
            <a:ext cx="1185172" cy="369332"/>
          </a:xfrm>
          <a:prstGeom prst="rect">
            <a:avLst/>
          </a:prstGeom>
          <a:noFill/>
        </p:spPr>
        <p:txBody>
          <a:bodyPr wrap="square" rtlCol="0">
            <a:spAutoFit/>
          </a:bodyPr>
          <a:lstStyle/>
          <a:p>
            <a:r>
              <a:rPr lang="en-US" sz="600" dirty="0">
                <a:solidFill>
                  <a:schemeClr val="accent3"/>
                </a:solidFill>
              </a:rPr>
              <a:t>Service finds a match b/w Borrower and LP based on acceptable loan terms. </a:t>
            </a:r>
          </a:p>
        </p:txBody>
      </p:sp>
      <p:sp>
        <p:nvSpPr>
          <p:cNvPr id="99" name="TextBox 98">
            <a:extLst>
              <a:ext uri="{FF2B5EF4-FFF2-40B4-BE49-F238E27FC236}">
                <a16:creationId xmlns:a16="http://schemas.microsoft.com/office/drawing/2014/main" id="{8C532E83-8EC7-184B-95ED-E4FBEABC9840}"/>
              </a:ext>
            </a:extLst>
          </p:cNvPr>
          <p:cNvSpPr txBox="1"/>
          <p:nvPr/>
        </p:nvSpPr>
        <p:spPr>
          <a:xfrm>
            <a:off x="11053941" y="3029439"/>
            <a:ext cx="1185172" cy="923330"/>
          </a:xfrm>
          <a:prstGeom prst="rect">
            <a:avLst/>
          </a:prstGeom>
          <a:noFill/>
        </p:spPr>
        <p:txBody>
          <a:bodyPr wrap="square" rtlCol="0">
            <a:spAutoFit/>
          </a:bodyPr>
          <a:lstStyle/>
          <a:p>
            <a:r>
              <a:rPr lang="en-US" sz="600" dirty="0">
                <a:solidFill>
                  <a:schemeClr val="accent3"/>
                </a:solidFill>
              </a:rPr>
              <a:t>To help protect against price volatility, if the BTC/</a:t>
            </a:r>
            <a:r>
              <a:rPr lang="en-US" sz="600" dirty="0" err="1">
                <a:solidFill>
                  <a:schemeClr val="accent3"/>
                </a:solidFill>
              </a:rPr>
              <a:t>xUSD</a:t>
            </a:r>
            <a:r>
              <a:rPr lang="en-US" sz="600" dirty="0">
                <a:solidFill>
                  <a:schemeClr val="accent3"/>
                </a:solidFill>
              </a:rPr>
              <a:t> value drops below some agreed upon threshold sometime between Steps 4 – 5, then Scenario 2 will play out except the </a:t>
            </a:r>
            <a:r>
              <a:rPr lang="en-US" sz="600" dirty="0" err="1">
                <a:solidFill>
                  <a:schemeClr val="accent3"/>
                </a:solidFill>
              </a:rPr>
              <a:t>xUSD</a:t>
            </a:r>
            <a:r>
              <a:rPr lang="en-US" sz="600" dirty="0">
                <a:solidFill>
                  <a:schemeClr val="accent3"/>
                </a:solidFill>
              </a:rPr>
              <a:t> in the SC is sent to the Borrower.</a:t>
            </a:r>
          </a:p>
        </p:txBody>
      </p:sp>
      <p:sp>
        <p:nvSpPr>
          <p:cNvPr id="100" name="Alternate Process 99">
            <a:extLst>
              <a:ext uri="{FF2B5EF4-FFF2-40B4-BE49-F238E27FC236}">
                <a16:creationId xmlns:a16="http://schemas.microsoft.com/office/drawing/2014/main" id="{E53E253A-BF76-6C42-8650-7638FBEAE032}"/>
              </a:ext>
            </a:extLst>
          </p:cNvPr>
          <p:cNvSpPr/>
          <p:nvPr/>
        </p:nvSpPr>
        <p:spPr>
          <a:xfrm>
            <a:off x="11057013" y="3011849"/>
            <a:ext cx="1074271" cy="948603"/>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TextBox 103">
            <a:extLst>
              <a:ext uri="{FF2B5EF4-FFF2-40B4-BE49-F238E27FC236}">
                <a16:creationId xmlns:a16="http://schemas.microsoft.com/office/drawing/2014/main" id="{4593F398-F9C3-9D4F-9C13-B43961DD19A7}"/>
              </a:ext>
            </a:extLst>
          </p:cNvPr>
          <p:cNvSpPr txBox="1"/>
          <p:nvPr/>
        </p:nvSpPr>
        <p:spPr>
          <a:xfrm>
            <a:off x="11000375" y="1500334"/>
            <a:ext cx="1185172" cy="461665"/>
          </a:xfrm>
          <a:prstGeom prst="rect">
            <a:avLst/>
          </a:prstGeom>
          <a:noFill/>
        </p:spPr>
        <p:txBody>
          <a:bodyPr wrap="square" rtlCol="0">
            <a:spAutoFit/>
          </a:bodyPr>
          <a:lstStyle/>
          <a:p>
            <a:r>
              <a:rPr lang="en-US" sz="600" dirty="0">
                <a:solidFill>
                  <a:schemeClr val="accent3"/>
                </a:solidFill>
              </a:rPr>
              <a:t>Web Service generates the Clarity SC code, and the LP pays STX to deploy the on the </a:t>
            </a:r>
            <a:r>
              <a:rPr lang="en-US" sz="600" b="1" dirty="0">
                <a:solidFill>
                  <a:schemeClr val="accent3"/>
                </a:solidFill>
              </a:rPr>
              <a:t>Stacks blockchain</a:t>
            </a:r>
            <a:r>
              <a:rPr lang="en-US" sz="600" dirty="0">
                <a:solidFill>
                  <a:schemeClr val="accent3"/>
                </a:solidFill>
              </a:rPr>
              <a:t>.</a:t>
            </a:r>
          </a:p>
        </p:txBody>
      </p:sp>
      <p:sp>
        <p:nvSpPr>
          <p:cNvPr id="105" name="Alternate Process 104">
            <a:extLst>
              <a:ext uri="{FF2B5EF4-FFF2-40B4-BE49-F238E27FC236}">
                <a16:creationId xmlns:a16="http://schemas.microsoft.com/office/drawing/2014/main" id="{0A80D7BC-4429-7943-AF32-6914A7B4ED21}"/>
              </a:ext>
            </a:extLst>
          </p:cNvPr>
          <p:cNvSpPr/>
          <p:nvPr/>
        </p:nvSpPr>
        <p:spPr>
          <a:xfrm>
            <a:off x="11053942" y="1501722"/>
            <a:ext cx="1074271" cy="461665"/>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a:extLst>
              <a:ext uri="{FF2B5EF4-FFF2-40B4-BE49-F238E27FC236}">
                <a16:creationId xmlns:a16="http://schemas.microsoft.com/office/drawing/2014/main" id="{34DC8F4D-9568-0548-86A2-6CDADB4757D6}"/>
              </a:ext>
            </a:extLst>
          </p:cNvPr>
          <p:cNvSpPr txBox="1"/>
          <p:nvPr/>
        </p:nvSpPr>
        <p:spPr>
          <a:xfrm>
            <a:off x="11011908" y="1998505"/>
            <a:ext cx="1224134" cy="461665"/>
          </a:xfrm>
          <a:prstGeom prst="rect">
            <a:avLst/>
          </a:prstGeom>
          <a:noFill/>
        </p:spPr>
        <p:txBody>
          <a:bodyPr wrap="square" rtlCol="0">
            <a:spAutoFit/>
          </a:bodyPr>
          <a:lstStyle/>
          <a:p>
            <a:r>
              <a:rPr lang="en-US" sz="600" dirty="0">
                <a:solidFill>
                  <a:schemeClr val="accent3"/>
                </a:solidFill>
              </a:rPr>
              <a:t>2xOvercollateralization:</a:t>
            </a:r>
          </a:p>
          <a:p>
            <a:r>
              <a:rPr lang="en-US" sz="600" dirty="0">
                <a:solidFill>
                  <a:schemeClr val="accent3"/>
                </a:solidFill>
              </a:rPr>
              <a:t>If </a:t>
            </a:r>
            <a:r>
              <a:rPr lang="en-US" sz="600" dirty="0" err="1">
                <a:solidFill>
                  <a:schemeClr val="accent3"/>
                </a:solidFill>
              </a:rPr>
              <a:t>xUSD</a:t>
            </a:r>
            <a:r>
              <a:rPr lang="en-US" sz="600" dirty="0">
                <a:solidFill>
                  <a:schemeClr val="accent3"/>
                </a:solidFill>
              </a:rPr>
              <a:t> loan amount = A,</a:t>
            </a:r>
          </a:p>
          <a:p>
            <a:r>
              <a:rPr lang="en-US" sz="600" dirty="0">
                <a:solidFill>
                  <a:schemeClr val="accent3"/>
                </a:solidFill>
              </a:rPr>
              <a:t>Then BTC collateral &gt;= 2A, </a:t>
            </a:r>
          </a:p>
          <a:p>
            <a:r>
              <a:rPr lang="en-US" sz="600" dirty="0">
                <a:solidFill>
                  <a:schemeClr val="accent3"/>
                </a:solidFill>
              </a:rPr>
              <a:t>&amp; LP’s </a:t>
            </a:r>
            <a:r>
              <a:rPr lang="en-US" sz="600" dirty="0" err="1">
                <a:solidFill>
                  <a:schemeClr val="accent3"/>
                </a:solidFill>
              </a:rPr>
              <a:t>xUSD</a:t>
            </a:r>
            <a:r>
              <a:rPr lang="en-US" sz="600" dirty="0">
                <a:solidFill>
                  <a:schemeClr val="accent3"/>
                </a:solidFill>
              </a:rPr>
              <a:t> collateral &gt;= 4A</a:t>
            </a:r>
          </a:p>
        </p:txBody>
      </p:sp>
      <p:sp>
        <p:nvSpPr>
          <p:cNvPr id="107" name="Alternate Process 106">
            <a:extLst>
              <a:ext uri="{FF2B5EF4-FFF2-40B4-BE49-F238E27FC236}">
                <a16:creationId xmlns:a16="http://schemas.microsoft.com/office/drawing/2014/main" id="{F1707518-47F3-1743-8C8B-B7F4C6ED527D}"/>
              </a:ext>
            </a:extLst>
          </p:cNvPr>
          <p:cNvSpPr/>
          <p:nvPr/>
        </p:nvSpPr>
        <p:spPr>
          <a:xfrm>
            <a:off x="11053941" y="2508288"/>
            <a:ext cx="1074271" cy="461664"/>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79672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D59CD-1242-F149-AB16-9D02E7C89131}"/>
              </a:ext>
            </a:extLst>
          </p:cNvPr>
          <p:cNvSpPr>
            <a:spLocks noGrp="1"/>
          </p:cNvSpPr>
          <p:nvPr>
            <p:ph type="title"/>
          </p:nvPr>
        </p:nvSpPr>
        <p:spPr/>
        <p:txBody>
          <a:bodyPr>
            <a:normAutofit fontScale="90000"/>
          </a:bodyPr>
          <a:lstStyle/>
          <a:p>
            <a:r>
              <a:rPr lang="en-US" dirty="0"/>
              <a:t>A proposal built on Stacks and secured by Bitcoin</a:t>
            </a:r>
          </a:p>
        </p:txBody>
      </p:sp>
      <p:sp>
        <p:nvSpPr>
          <p:cNvPr id="3" name="Content Placeholder 2">
            <a:extLst>
              <a:ext uri="{FF2B5EF4-FFF2-40B4-BE49-F238E27FC236}">
                <a16:creationId xmlns:a16="http://schemas.microsoft.com/office/drawing/2014/main" id="{79497D95-D925-3641-A715-DB7630E983B0}"/>
              </a:ext>
            </a:extLst>
          </p:cNvPr>
          <p:cNvSpPr>
            <a:spLocks noGrp="1"/>
          </p:cNvSpPr>
          <p:nvPr>
            <p:ph sz="half" idx="2"/>
          </p:nvPr>
        </p:nvSpPr>
        <p:spPr/>
        <p:txBody>
          <a:bodyPr/>
          <a:lstStyle/>
          <a:p>
            <a:pPr marL="342900" indent="-342900">
              <a:buFont typeface="+mj-lt"/>
              <a:buAutoNum type="arabicPeriod"/>
            </a:pPr>
            <a:r>
              <a:rPr lang="en-US" dirty="0"/>
              <a:t>Lorem ipsum lorem ipsum lorem ipsum lorem ipsum lorem ipsum lorem ipsum lorem ipsum</a:t>
            </a:r>
          </a:p>
          <a:p>
            <a:pPr marL="342900" indent="-342900">
              <a:buFont typeface="+mj-lt"/>
              <a:buAutoNum type="arabicPeriod"/>
            </a:pPr>
            <a:r>
              <a:rPr lang="en-US" dirty="0"/>
              <a:t>Lorem ipsum lorem ipsum lorem ipsum lorem ipsum lorem ipsum lorem ipsum lorem ipsum</a:t>
            </a:r>
          </a:p>
          <a:p>
            <a:pPr marL="342900" indent="-342900">
              <a:buFont typeface="+mj-lt"/>
              <a:buAutoNum type="arabicPeriod"/>
            </a:pPr>
            <a:r>
              <a:rPr lang="en-US" dirty="0"/>
              <a:t>Lorem ipsum lorem ipsum lorem ipsum lorem ipsum lorem ipsum lorem ipsum lorem ipsum</a:t>
            </a:r>
          </a:p>
          <a:p>
            <a:pPr marL="342900" indent="-342900">
              <a:buFont typeface="+mj-lt"/>
              <a:buAutoNum type="arabicPeriod"/>
            </a:pPr>
            <a:r>
              <a:rPr lang="en-US" dirty="0"/>
              <a:t>Lorem ipsum lorem ipsum lorem ipsum lorem ipsum lorem ipsum lorem ipsum lorem ipsum</a:t>
            </a:r>
          </a:p>
          <a:p>
            <a:pPr marL="342900" indent="-342900">
              <a:buFont typeface="+mj-lt"/>
              <a:buAutoNum type="arabicPeriod"/>
            </a:pPr>
            <a:endParaRPr lang="en-US" dirty="0"/>
          </a:p>
        </p:txBody>
      </p:sp>
      <p:pic>
        <p:nvPicPr>
          <p:cNvPr id="7" name="Content Placeholder 6" descr="A close up of a person in glasses looking at her computer">
            <a:extLst>
              <a:ext uri="{FF2B5EF4-FFF2-40B4-BE49-F238E27FC236}">
                <a16:creationId xmlns:a16="http://schemas.microsoft.com/office/drawing/2014/main" id="{31DCECD3-2E44-5D44-9FA4-EC4D470EC66E}"/>
              </a:ext>
            </a:extLst>
          </p:cNvPr>
          <p:cNvPicPr>
            <a:picLocks noGrp="1" noChangeAspect="1"/>
          </p:cNvPicPr>
          <p:nvPr>
            <p:ph sz="half" idx="14"/>
          </p:nvPr>
        </p:nvPicPr>
        <p:blipFill rotWithShape="1">
          <a:blip r:embed="rId2" cstate="email">
            <a:extLst>
              <a:ext uri="{28A0092B-C50C-407E-A947-70E740481C1C}">
                <a14:useLocalDpi xmlns:a14="http://schemas.microsoft.com/office/drawing/2010/main"/>
              </a:ext>
            </a:extLst>
          </a:blip>
          <a:srcRect/>
          <a:stretch/>
        </p:blipFill>
        <p:spPr>
          <a:xfrm>
            <a:off x="604838" y="626533"/>
            <a:ext cx="4589462" cy="5604933"/>
          </a:xfrm>
        </p:spPr>
      </p:pic>
    </p:spTree>
    <p:extLst>
      <p:ext uri="{BB962C8B-B14F-4D97-AF65-F5344CB8AC3E}">
        <p14:creationId xmlns:p14="http://schemas.microsoft.com/office/powerpoint/2010/main" val="41762086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5BA9AC8-EA60-644D-9DDA-B76203EA1E87}"/>
              </a:ext>
            </a:extLst>
          </p:cNvPr>
          <p:cNvSpPr>
            <a:spLocks noGrp="1"/>
          </p:cNvSpPr>
          <p:nvPr>
            <p:ph type="title"/>
          </p:nvPr>
        </p:nvSpPr>
        <p:spPr/>
        <p:txBody>
          <a:bodyPr>
            <a:normAutofit fontScale="90000"/>
          </a:bodyPr>
          <a:lstStyle/>
          <a:p>
            <a:r>
              <a:rPr lang="en-US" dirty="0">
                <a:solidFill>
                  <a:schemeClr val="tx1"/>
                </a:solidFill>
              </a:rPr>
              <a:t>Trustless</a:t>
            </a:r>
            <a:br>
              <a:rPr lang="en-US" dirty="0">
                <a:solidFill>
                  <a:schemeClr val="tx1"/>
                </a:solidFill>
              </a:rPr>
            </a:br>
            <a:r>
              <a:rPr lang="en-US" dirty="0">
                <a:solidFill>
                  <a:schemeClr val="tx1"/>
                </a:solidFill>
              </a:rPr>
              <a:t>Working capital,</a:t>
            </a:r>
            <a:br>
              <a:rPr lang="en-US" dirty="0">
                <a:solidFill>
                  <a:schemeClr val="tx1"/>
                </a:solidFill>
              </a:rPr>
            </a:br>
            <a:r>
              <a:rPr lang="en-US" dirty="0">
                <a:solidFill>
                  <a:schemeClr val="tx1"/>
                </a:solidFill>
              </a:rPr>
              <a:t> now.</a:t>
            </a:r>
          </a:p>
        </p:txBody>
      </p:sp>
      <p:sp>
        <p:nvSpPr>
          <p:cNvPr id="17" name="Content Placeholder 16">
            <a:extLst>
              <a:ext uri="{FF2B5EF4-FFF2-40B4-BE49-F238E27FC236}">
                <a16:creationId xmlns:a16="http://schemas.microsoft.com/office/drawing/2014/main" id="{8E7591AD-81F4-2E45-AE36-F4DA40C19031}"/>
              </a:ext>
            </a:extLst>
          </p:cNvPr>
          <p:cNvSpPr>
            <a:spLocks noGrp="1"/>
          </p:cNvSpPr>
          <p:nvPr>
            <p:ph sz="half" idx="2"/>
          </p:nvPr>
        </p:nvSpPr>
        <p:spPr/>
        <p:txBody>
          <a:bodyPr/>
          <a:lstStyle/>
          <a:p>
            <a:r>
              <a:rPr lang="en-US" dirty="0">
                <a:solidFill>
                  <a:schemeClr val="accent6">
                    <a:lumMod val="60000"/>
                    <a:lumOff val="40000"/>
                  </a:schemeClr>
                </a:solidFill>
              </a:rPr>
              <a:t>Businesses fail due to suboptimal working capital</a:t>
            </a:r>
          </a:p>
          <a:p>
            <a:r>
              <a:rPr lang="en-US" dirty="0">
                <a:solidFill>
                  <a:schemeClr val="accent6">
                    <a:lumMod val="60000"/>
                    <a:lumOff val="40000"/>
                  </a:schemeClr>
                </a:solidFill>
              </a:rPr>
              <a:t>Adequate services available today</a:t>
            </a:r>
          </a:p>
          <a:p>
            <a:r>
              <a:rPr lang="en-US" dirty="0">
                <a:solidFill>
                  <a:schemeClr val="accent6">
                    <a:lumMod val="60000"/>
                    <a:lumOff val="40000"/>
                  </a:schemeClr>
                </a:solidFill>
              </a:rPr>
              <a:t>Blockchain-market fit: a solution in search of a problem?</a:t>
            </a:r>
          </a:p>
          <a:p>
            <a:r>
              <a:rPr lang="en-US" dirty="0">
                <a:solidFill>
                  <a:schemeClr val="accent6">
                    <a:lumMod val="60000"/>
                    <a:lumOff val="40000"/>
                  </a:schemeClr>
                </a:solidFill>
              </a:rPr>
              <a:t>A proposal built on Stacks and secured by Bitcoin</a:t>
            </a:r>
          </a:p>
          <a:p>
            <a:r>
              <a:rPr lang="en-US" dirty="0"/>
              <a:t>Misbehaving players require aligned incentives </a:t>
            </a:r>
          </a:p>
          <a:p>
            <a:r>
              <a:rPr lang="en-US" dirty="0">
                <a:solidFill>
                  <a:schemeClr val="accent6">
                    <a:lumMod val="60000"/>
                    <a:lumOff val="40000"/>
                  </a:schemeClr>
                </a:solidFill>
              </a:rPr>
              <a:t>Is TWOCAN a vitamin or a painkiller service?</a:t>
            </a:r>
          </a:p>
          <a:p>
            <a:r>
              <a:rPr lang="en-US" dirty="0">
                <a:solidFill>
                  <a:schemeClr val="accent6">
                    <a:lumMod val="60000"/>
                    <a:lumOff val="40000"/>
                  </a:schemeClr>
                </a:solidFill>
              </a:rPr>
              <a:t>Product Roadmap</a:t>
            </a:r>
          </a:p>
          <a:p>
            <a:r>
              <a:rPr lang="en-US" dirty="0">
                <a:solidFill>
                  <a:schemeClr val="accent6">
                    <a:lumMod val="60000"/>
                    <a:lumOff val="40000"/>
                  </a:schemeClr>
                </a:solidFill>
              </a:rPr>
              <a:t>Competition</a:t>
            </a:r>
          </a:p>
          <a:p>
            <a:r>
              <a:rPr lang="en-US" dirty="0">
                <a:solidFill>
                  <a:schemeClr val="accent6">
                    <a:lumMod val="60000"/>
                    <a:lumOff val="40000"/>
                  </a:schemeClr>
                </a:solidFill>
              </a:rPr>
              <a:t>Mitigating Risks by joining the Stacks Accelerator</a:t>
            </a:r>
          </a:p>
          <a:p>
            <a:r>
              <a:rPr lang="en-US" dirty="0">
                <a:solidFill>
                  <a:schemeClr val="accent6">
                    <a:lumMod val="60000"/>
                    <a:lumOff val="40000"/>
                  </a:schemeClr>
                </a:solidFill>
              </a:rPr>
              <a:t>Value Added to Investors and Crypto Community</a:t>
            </a:r>
          </a:p>
          <a:p>
            <a:r>
              <a:rPr lang="en-US" dirty="0">
                <a:solidFill>
                  <a:schemeClr val="accent6">
                    <a:lumMod val="60000"/>
                    <a:lumOff val="40000"/>
                  </a:schemeClr>
                </a:solidFill>
              </a:rPr>
              <a:t>Contact Info</a:t>
            </a:r>
          </a:p>
        </p:txBody>
      </p:sp>
    </p:spTree>
    <p:extLst>
      <p:ext uri="{BB962C8B-B14F-4D97-AF65-F5344CB8AC3E}">
        <p14:creationId xmlns:p14="http://schemas.microsoft.com/office/powerpoint/2010/main" val="37873223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F87770D2-E48E-7A42-9413-8C2720FCAC9F}"/>
              </a:ext>
            </a:extLst>
          </p:cNvPr>
          <p:cNvSpPr>
            <a:spLocks noGrp="1"/>
          </p:cNvSpPr>
          <p:nvPr>
            <p:ph type="title"/>
          </p:nvPr>
        </p:nvSpPr>
        <p:spPr/>
        <p:txBody>
          <a:bodyPr>
            <a:normAutofit fontScale="90000"/>
          </a:bodyPr>
          <a:lstStyle/>
          <a:p>
            <a:r>
              <a:rPr lang="en-US" dirty="0"/>
              <a:t>Misbehaving players require aligned incentives </a:t>
            </a:r>
          </a:p>
        </p:txBody>
      </p:sp>
      <p:sp>
        <p:nvSpPr>
          <p:cNvPr id="30" name="Content Placeholder 29">
            <a:extLst>
              <a:ext uri="{FF2B5EF4-FFF2-40B4-BE49-F238E27FC236}">
                <a16:creationId xmlns:a16="http://schemas.microsoft.com/office/drawing/2014/main" id="{42F24CA9-34C3-CF4E-B2C6-AAC4B1BBA81E}"/>
              </a:ext>
            </a:extLst>
          </p:cNvPr>
          <p:cNvSpPr>
            <a:spLocks noGrp="1"/>
          </p:cNvSpPr>
          <p:nvPr>
            <p:ph sz="half" idx="2"/>
          </p:nvPr>
        </p:nvSpPr>
        <p:spPr/>
        <p:txBody>
          <a:bodyPr/>
          <a:lstStyle/>
          <a:p>
            <a:r>
              <a:rPr lang="en-US" dirty="0"/>
              <a:t>Lorem ipsum dolor sit amet, consectetur adipiscing elit, sed do eiusmod tempor incididunt ut labore et dolore magna aliqua. Ut enim ad minim veniam, quis nostrud exercitation ullamco laboris nisi ut aliquip ex ea commodo consequat.</a:t>
            </a:r>
          </a:p>
          <a:p>
            <a:r>
              <a:rPr lang="en-US" dirty="0"/>
              <a:t>Duis aute irure dolor in reprehenderit in voluptate velit esse cillum dolore eu fugiat nulla pariatur. Excepteur sint occaecat cupidatat non proident, sunt in culpa qui officia deserunt mollit anim id est laborum.</a:t>
            </a:r>
          </a:p>
        </p:txBody>
      </p:sp>
      <p:graphicFrame>
        <p:nvGraphicFramePr>
          <p:cNvPr id="65" name="Table 4">
            <a:extLst>
              <a:ext uri="{FF2B5EF4-FFF2-40B4-BE49-F238E27FC236}">
                <a16:creationId xmlns:a16="http://schemas.microsoft.com/office/drawing/2014/main" id="{E59CB423-9F61-9544-B939-BB91A5EDEB34}"/>
              </a:ext>
            </a:extLst>
          </p:cNvPr>
          <p:cNvGraphicFramePr>
            <a:graphicFrameLocks noGrp="1"/>
          </p:cNvGraphicFramePr>
          <p:nvPr>
            <p:ph sz="half" idx="14"/>
            <p:extLst>
              <p:ext uri="{D42A27DB-BD31-4B8C-83A1-F6EECF244321}">
                <p14:modId xmlns:p14="http://schemas.microsoft.com/office/powerpoint/2010/main" val="1428055958"/>
              </p:ext>
            </p:extLst>
          </p:nvPr>
        </p:nvGraphicFramePr>
        <p:xfrm>
          <a:off x="604838" y="620712"/>
          <a:ext cx="4492455" cy="5604990"/>
        </p:xfrm>
        <a:graphic>
          <a:graphicData uri="http://schemas.openxmlformats.org/drawingml/2006/table">
            <a:tbl>
              <a:tblPr firstRow="1" bandRow="1">
                <a:tableStyleId>{B301B821-A1FF-4177-AEE7-76D212191A09}</a:tableStyleId>
              </a:tblPr>
              <a:tblGrid>
                <a:gridCol w="1497485">
                  <a:extLst>
                    <a:ext uri="{9D8B030D-6E8A-4147-A177-3AD203B41FA5}">
                      <a16:colId xmlns:a16="http://schemas.microsoft.com/office/drawing/2014/main" val="3628234326"/>
                    </a:ext>
                  </a:extLst>
                </a:gridCol>
                <a:gridCol w="1497485">
                  <a:extLst>
                    <a:ext uri="{9D8B030D-6E8A-4147-A177-3AD203B41FA5}">
                      <a16:colId xmlns:a16="http://schemas.microsoft.com/office/drawing/2014/main" val="1083199451"/>
                    </a:ext>
                  </a:extLst>
                </a:gridCol>
                <a:gridCol w="1497485">
                  <a:extLst>
                    <a:ext uri="{9D8B030D-6E8A-4147-A177-3AD203B41FA5}">
                      <a16:colId xmlns:a16="http://schemas.microsoft.com/office/drawing/2014/main" val="1334118722"/>
                    </a:ext>
                  </a:extLst>
                </a:gridCol>
              </a:tblGrid>
              <a:tr h="1348846">
                <a:tc>
                  <a:txBody>
                    <a:bodyPr/>
                    <a:lstStyle/>
                    <a:p>
                      <a:pPr algn="ctr"/>
                      <a:r>
                        <a:rPr lang="en-US" sz="1800" cap="all" spc="150" dirty="0"/>
                        <a:t>Lorem ipsum</a:t>
                      </a:r>
                      <a:endParaRPr lang="en-US" sz="1800" b="0" cap="all" spc="150" dirty="0">
                        <a:solidFill>
                          <a:schemeClr val="lt1"/>
                        </a:solidFill>
                      </a:endParaRPr>
                    </a:p>
                  </a:txBody>
                  <a:tcPr marL="224212" marR="224212" marT="224212" marB="224212" anchor="ctr">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cap="all" spc="150" dirty="0"/>
                        <a:t>Lorem ipsum</a:t>
                      </a:r>
                      <a:endParaRPr lang="en-US" sz="1800" b="0" cap="all" spc="150" dirty="0">
                        <a:solidFill>
                          <a:schemeClr val="lt1"/>
                        </a:solidFill>
                      </a:endParaRPr>
                    </a:p>
                  </a:txBody>
                  <a:tcPr marL="224212" marR="224212" marT="224212" marB="224212" anchor="ctr">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cap="all" spc="150" dirty="0"/>
                        <a:t>Lorem ipsum</a:t>
                      </a:r>
                      <a:endParaRPr lang="en-US" sz="1800" b="0" cap="all" spc="150" dirty="0">
                        <a:solidFill>
                          <a:schemeClr val="lt1"/>
                        </a:solidFill>
                      </a:endParaRPr>
                    </a:p>
                  </a:txBody>
                  <a:tcPr marL="224212" marR="224212" marT="224212" marB="224212" anchor="ctr">
                    <a:solidFill>
                      <a:schemeClr val="tx1"/>
                    </a:solidFill>
                  </a:tcPr>
                </a:tc>
                <a:extLst>
                  <a:ext uri="{0D108BD9-81ED-4DB2-BD59-A6C34878D82A}">
                    <a16:rowId xmlns:a16="http://schemas.microsoft.com/office/drawing/2014/main" val="4160608299"/>
                  </a:ext>
                </a:extLst>
              </a:tr>
              <a:tr h="212807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cap="none" spc="0" dirty="0"/>
                        <a:t>Lorem ipsum</a:t>
                      </a:r>
                      <a:endParaRPr lang="en-US" sz="1600" b="0" cap="none" spc="0" dirty="0">
                        <a:solidFill>
                          <a:schemeClr val="tx1"/>
                        </a:solidFill>
                      </a:endParaRPr>
                    </a:p>
                  </a:txBody>
                  <a:tcPr marL="224212" marR="224212" marT="224212" marB="224212" anchor="ctr">
                    <a:solidFill>
                      <a:srgbClr val="F6F9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cap="none" spc="0" dirty="0"/>
                        <a:t>Lorem ipsum</a:t>
                      </a:r>
                      <a:endParaRPr lang="en-US" sz="1600" b="0" cap="none" spc="0" dirty="0">
                        <a:solidFill>
                          <a:schemeClr val="tx1"/>
                        </a:solidFill>
                      </a:endParaRPr>
                    </a:p>
                  </a:txBody>
                  <a:tcPr marL="224212" marR="224212" marT="224212" marB="224212" anchor="ctr">
                    <a:solidFill>
                      <a:srgbClr val="F6F9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cap="none" spc="0" dirty="0"/>
                        <a:t>Lorem ipsum</a:t>
                      </a:r>
                      <a:endParaRPr lang="en-US" sz="1600" b="0" cap="none" spc="0" dirty="0">
                        <a:solidFill>
                          <a:schemeClr val="tx1"/>
                        </a:solidFill>
                      </a:endParaRPr>
                    </a:p>
                  </a:txBody>
                  <a:tcPr marL="224212" marR="224212" marT="224212" marB="224212" anchor="ctr">
                    <a:solidFill>
                      <a:srgbClr val="F6F9FF"/>
                    </a:solidFill>
                  </a:tcPr>
                </a:tc>
                <a:extLst>
                  <a:ext uri="{0D108BD9-81ED-4DB2-BD59-A6C34878D82A}">
                    <a16:rowId xmlns:a16="http://schemas.microsoft.com/office/drawing/2014/main" val="3947518332"/>
                  </a:ext>
                </a:extLst>
              </a:tr>
              <a:tr h="212807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cap="none" spc="0" dirty="0"/>
                        <a:t>Lorem ipsum</a:t>
                      </a:r>
                      <a:endParaRPr lang="en-US" sz="1600" b="0" cap="none" spc="0" dirty="0">
                        <a:solidFill>
                          <a:schemeClr val="tx1"/>
                        </a:solidFill>
                      </a:endParaRPr>
                    </a:p>
                  </a:txBody>
                  <a:tcPr marL="224212" marR="224212" marT="224212" marB="224212" anchor="ctr">
                    <a:solidFill>
                      <a:srgbClr val="EDEFF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cap="none" spc="0" dirty="0"/>
                        <a:t>Lorem ipsum</a:t>
                      </a:r>
                      <a:endParaRPr lang="en-US" sz="1600" b="0" cap="none" spc="0" dirty="0">
                        <a:solidFill>
                          <a:schemeClr val="tx1"/>
                        </a:solidFill>
                      </a:endParaRPr>
                    </a:p>
                  </a:txBody>
                  <a:tcPr marL="224212" marR="224212" marT="224212" marB="224212" anchor="ctr">
                    <a:solidFill>
                      <a:srgbClr val="EDEFF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cap="none" spc="0" dirty="0"/>
                        <a:t>Lorem ipsum</a:t>
                      </a:r>
                      <a:endParaRPr lang="en-US" sz="1600" b="0" cap="none" spc="0" dirty="0">
                        <a:solidFill>
                          <a:schemeClr val="tx1"/>
                        </a:solidFill>
                      </a:endParaRPr>
                    </a:p>
                  </a:txBody>
                  <a:tcPr marL="224212" marR="224212" marT="224212" marB="224212" anchor="ctr">
                    <a:solidFill>
                      <a:srgbClr val="EDEFF7"/>
                    </a:solidFill>
                  </a:tcPr>
                </a:tc>
                <a:extLst>
                  <a:ext uri="{0D108BD9-81ED-4DB2-BD59-A6C34878D82A}">
                    <a16:rowId xmlns:a16="http://schemas.microsoft.com/office/drawing/2014/main" val="1445241155"/>
                  </a:ext>
                </a:extLst>
              </a:tr>
            </a:tbl>
          </a:graphicData>
        </a:graphic>
      </p:graphicFrame>
    </p:spTree>
    <p:extLst>
      <p:ext uri="{BB962C8B-B14F-4D97-AF65-F5344CB8AC3E}">
        <p14:creationId xmlns:p14="http://schemas.microsoft.com/office/powerpoint/2010/main" val="3171150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5BA9AC8-EA60-644D-9DDA-B76203EA1E87}"/>
              </a:ext>
            </a:extLst>
          </p:cNvPr>
          <p:cNvSpPr>
            <a:spLocks noGrp="1"/>
          </p:cNvSpPr>
          <p:nvPr>
            <p:ph type="title"/>
          </p:nvPr>
        </p:nvSpPr>
        <p:spPr/>
        <p:txBody>
          <a:bodyPr>
            <a:normAutofit fontScale="90000"/>
          </a:bodyPr>
          <a:lstStyle/>
          <a:p>
            <a:r>
              <a:rPr lang="en-US" dirty="0">
                <a:solidFill>
                  <a:schemeClr val="tx1"/>
                </a:solidFill>
              </a:rPr>
              <a:t>Trustless</a:t>
            </a:r>
            <a:br>
              <a:rPr lang="en-US" dirty="0">
                <a:solidFill>
                  <a:schemeClr val="tx1"/>
                </a:solidFill>
              </a:rPr>
            </a:br>
            <a:r>
              <a:rPr lang="en-US" dirty="0">
                <a:solidFill>
                  <a:schemeClr val="tx1"/>
                </a:solidFill>
              </a:rPr>
              <a:t>Working capital,</a:t>
            </a:r>
            <a:br>
              <a:rPr lang="en-US" dirty="0">
                <a:solidFill>
                  <a:schemeClr val="tx1"/>
                </a:solidFill>
              </a:rPr>
            </a:br>
            <a:r>
              <a:rPr lang="en-US" dirty="0">
                <a:solidFill>
                  <a:schemeClr val="tx1"/>
                </a:solidFill>
              </a:rPr>
              <a:t> now.</a:t>
            </a:r>
          </a:p>
        </p:txBody>
      </p:sp>
      <p:sp>
        <p:nvSpPr>
          <p:cNvPr id="17" name="Content Placeholder 16">
            <a:extLst>
              <a:ext uri="{FF2B5EF4-FFF2-40B4-BE49-F238E27FC236}">
                <a16:creationId xmlns:a16="http://schemas.microsoft.com/office/drawing/2014/main" id="{8E7591AD-81F4-2E45-AE36-F4DA40C19031}"/>
              </a:ext>
            </a:extLst>
          </p:cNvPr>
          <p:cNvSpPr>
            <a:spLocks noGrp="1"/>
          </p:cNvSpPr>
          <p:nvPr>
            <p:ph sz="half" idx="2"/>
          </p:nvPr>
        </p:nvSpPr>
        <p:spPr/>
        <p:txBody>
          <a:bodyPr/>
          <a:lstStyle/>
          <a:p>
            <a:r>
              <a:rPr lang="en-US" dirty="0"/>
              <a:t>Businesses fail due to suboptimal working capital</a:t>
            </a:r>
          </a:p>
          <a:p>
            <a:r>
              <a:rPr lang="en-US" dirty="0">
                <a:solidFill>
                  <a:schemeClr val="accent6">
                    <a:lumMod val="60000"/>
                    <a:lumOff val="40000"/>
                  </a:schemeClr>
                </a:solidFill>
              </a:rPr>
              <a:t>Adequate services available today</a:t>
            </a:r>
          </a:p>
          <a:p>
            <a:r>
              <a:rPr lang="en-US" dirty="0">
                <a:solidFill>
                  <a:schemeClr val="accent6">
                    <a:lumMod val="60000"/>
                    <a:lumOff val="40000"/>
                  </a:schemeClr>
                </a:solidFill>
              </a:rPr>
              <a:t>Blockchain-market fit: a solution in search of a problem?</a:t>
            </a:r>
          </a:p>
          <a:p>
            <a:r>
              <a:rPr lang="en-US" dirty="0">
                <a:solidFill>
                  <a:schemeClr val="accent6">
                    <a:lumMod val="60000"/>
                    <a:lumOff val="40000"/>
                  </a:schemeClr>
                </a:solidFill>
              </a:rPr>
              <a:t>A proposal built on Stacks and secured by Bitcoin</a:t>
            </a:r>
          </a:p>
          <a:p>
            <a:r>
              <a:rPr lang="en-US" dirty="0">
                <a:solidFill>
                  <a:schemeClr val="accent6">
                    <a:lumMod val="60000"/>
                    <a:lumOff val="40000"/>
                  </a:schemeClr>
                </a:solidFill>
              </a:rPr>
              <a:t>Misbehaving players require aligned incentives </a:t>
            </a:r>
          </a:p>
          <a:p>
            <a:r>
              <a:rPr lang="en-US" dirty="0">
                <a:solidFill>
                  <a:schemeClr val="accent6">
                    <a:lumMod val="60000"/>
                    <a:lumOff val="40000"/>
                  </a:schemeClr>
                </a:solidFill>
              </a:rPr>
              <a:t>Is TWOCAN a vitamin or a painkiller service?</a:t>
            </a:r>
          </a:p>
          <a:p>
            <a:r>
              <a:rPr lang="en-US" dirty="0">
                <a:solidFill>
                  <a:schemeClr val="accent6">
                    <a:lumMod val="60000"/>
                    <a:lumOff val="40000"/>
                  </a:schemeClr>
                </a:solidFill>
              </a:rPr>
              <a:t>Product Roadmap</a:t>
            </a:r>
          </a:p>
          <a:p>
            <a:r>
              <a:rPr lang="en-US" dirty="0">
                <a:solidFill>
                  <a:schemeClr val="accent6">
                    <a:lumMod val="60000"/>
                    <a:lumOff val="40000"/>
                  </a:schemeClr>
                </a:solidFill>
              </a:rPr>
              <a:t>Competition</a:t>
            </a:r>
          </a:p>
          <a:p>
            <a:r>
              <a:rPr lang="en-US" dirty="0">
                <a:solidFill>
                  <a:schemeClr val="accent6">
                    <a:lumMod val="60000"/>
                    <a:lumOff val="40000"/>
                  </a:schemeClr>
                </a:solidFill>
              </a:rPr>
              <a:t>Mitigating Risks by joining the Stacks Accelerator</a:t>
            </a:r>
          </a:p>
          <a:p>
            <a:r>
              <a:rPr lang="en-US" dirty="0">
                <a:solidFill>
                  <a:schemeClr val="accent6">
                    <a:lumMod val="60000"/>
                    <a:lumOff val="40000"/>
                  </a:schemeClr>
                </a:solidFill>
              </a:rPr>
              <a:t>Value Added to Investors and Crypto Community</a:t>
            </a:r>
          </a:p>
          <a:p>
            <a:r>
              <a:rPr lang="en-US" dirty="0">
                <a:solidFill>
                  <a:schemeClr val="accent6">
                    <a:lumMod val="60000"/>
                    <a:lumOff val="40000"/>
                  </a:schemeClr>
                </a:solidFill>
              </a:rPr>
              <a:t>Contact Info</a:t>
            </a:r>
          </a:p>
        </p:txBody>
      </p:sp>
    </p:spTree>
    <p:extLst>
      <p:ext uri="{BB962C8B-B14F-4D97-AF65-F5344CB8AC3E}">
        <p14:creationId xmlns:p14="http://schemas.microsoft.com/office/powerpoint/2010/main" val="2993164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5BA9AC8-EA60-644D-9DDA-B76203EA1E87}"/>
              </a:ext>
            </a:extLst>
          </p:cNvPr>
          <p:cNvSpPr>
            <a:spLocks noGrp="1"/>
          </p:cNvSpPr>
          <p:nvPr>
            <p:ph type="title"/>
          </p:nvPr>
        </p:nvSpPr>
        <p:spPr/>
        <p:txBody>
          <a:bodyPr>
            <a:normAutofit fontScale="90000"/>
          </a:bodyPr>
          <a:lstStyle/>
          <a:p>
            <a:r>
              <a:rPr lang="en-US" dirty="0">
                <a:solidFill>
                  <a:schemeClr val="tx1"/>
                </a:solidFill>
              </a:rPr>
              <a:t>Trustless</a:t>
            </a:r>
            <a:br>
              <a:rPr lang="en-US" dirty="0">
                <a:solidFill>
                  <a:schemeClr val="tx1"/>
                </a:solidFill>
              </a:rPr>
            </a:br>
            <a:r>
              <a:rPr lang="en-US" dirty="0">
                <a:solidFill>
                  <a:schemeClr val="tx1"/>
                </a:solidFill>
              </a:rPr>
              <a:t>Working capital,</a:t>
            </a:r>
            <a:br>
              <a:rPr lang="en-US" dirty="0">
                <a:solidFill>
                  <a:schemeClr val="tx1"/>
                </a:solidFill>
              </a:rPr>
            </a:br>
            <a:r>
              <a:rPr lang="en-US" dirty="0">
                <a:solidFill>
                  <a:schemeClr val="tx1"/>
                </a:solidFill>
              </a:rPr>
              <a:t> now.</a:t>
            </a:r>
          </a:p>
        </p:txBody>
      </p:sp>
      <p:sp>
        <p:nvSpPr>
          <p:cNvPr id="17" name="Content Placeholder 16">
            <a:extLst>
              <a:ext uri="{FF2B5EF4-FFF2-40B4-BE49-F238E27FC236}">
                <a16:creationId xmlns:a16="http://schemas.microsoft.com/office/drawing/2014/main" id="{8E7591AD-81F4-2E45-AE36-F4DA40C19031}"/>
              </a:ext>
            </a:extLst>
          </p:cNvPr>
          <p:cNvSpPr>
            <a:spLocks noGrp="1"/>
          </p:cNvSpPr>
          <p:nvPr>
            <p:ph sz="half" idx="2"/>
          </p:nvPr>
        </p:nvSpPr>
        <p:spPr/>
        <p:txBody>
          <a:bodyPr/>
          <a:lstStyle/>
          <a:p>
            <a:r>
              <a:rPr lang="en-US" dirty="0">
                <a:solidFill>
                  <a:schemeClr val="accent6">
                    <a:lumMod val="60000"/>
                    <a:lumOff val="40000"/>
                  </a:schemeClr>
                </a:solidFill>
              </a:rPr>
              <a:t>Businesses fail due to suboptimal working capital</a:t>
            </a:r>
          </a:p>
          <a:p>
            <a:r>
              <a:rPr lang="en-US" dirty="0">
                <a:solidFill>
                  <a:schemeClr val="accent6">
                    <a:lumMod val="60000"/>
                    <a:lumOff val="40000"/>
                  </a:schemeClr>
                </a:solidFill>
              </a:rPr>
              <a:t>Adequate services available today</a:t>
            </a:r>
          </a:p>
          <a:p>
            <a:r>
              <a:rPr lang="en-US" dirty="0">
                <a:solidFill>
                  <a:schemeClr val="accent6">
                    <a:lumMod val="60000"/>
                    <a:lumOff val="40000"/>
                  </a:schemeClr>
                </a:solidFill>
              </a:rPr>
              <a:t>Blockchain-market fit: a solution in search of a problem?</a:t>
            </a:r>
          </a:p>
          <a:p>
            <a:r>
              <a:rPr lang="en-US" dirty="0">
                <a:solidFill>
                  <a:schemeClr val="accent6">
                    <a:lumMod val="60000"/>
                    <a:lumOff val="40000"/>
                  </a:schemeClr>
                </a:solidFill>
              </a:rPr>
              <a:t>A proposal built on Stacks and secured by Bitcoin</a:t>
            </a:r>
          </a:p>
          <a:p>
            <a:r>
              <a:rPr lang="en-US" dirty="0">
                <a:solidFill>
                  <a:schemeClr val="accent6">
                    <a:lumMod val="60000"/>
                    <a:lumOff val="40000"/>
                  </a:schemeClr>
                </a:solidFill>
              </a:rPr>
              <a:t>Misbehaving players require aligned incentives </a:t>
            </a:r>
          </a:p>
          <a:p>
            <a:r>
              <a:rPr lang="en-US" dirty="0"/>
              <a:t>Is TWOCAN a vitamin or a painkiller service?</a:t>
            </a:r>
          </a:p>
          <a:p>
            <a:r>
              <a:rPr lang="en-US" dirty="0">
                <a:solidFill>
                  <a:schemeClr val="accent6">
                    <a:lumMod val="60000"/>
                    <a:lumOff val="40000"/>
                  </a:schemeClr>
                </a:solidFill>
              </a:rPr>
              <a:t>Product Roadmap</a:t>
            </a:r>
          </a:p>
          <a:p>
            <a:r>
              <a:rPr lang="en-US" dirty="0">
                <a:solidFill>
                  <a:schemeClr val="accent6">
                    <a:lumMod val="60000"/>
                    <a:lumOff val="40000"/>
                  </a:schemeClr>
                </a:solidFill>
              </a:rPr>
              <a:t>Competition</a:t>
            </a:r>
          </a:p>
          <a:p>
            <a:r>
              <a:rPr lang="en-US" dirty="0">
                <a:solidFill>
                  <a:schemeClr val="accent6">
                    <a:lumMod val="60000"/>
                    <a:lumOff val="40000"/>
                  </a:schemeClr>
                </a:solidFill>
              </a:rPr>
              <a:t>Mitigating Risks by joining the Stacks Accelerator</a:t>
            </a:r>
          </a:p>
          <a:p>
            <a:r>
              <a:rPr lang="en-US" dirty="0">
                <a:solidFill>
                  <a:schemeClr val="accent6">
                    <a:lumMod val="60000"/>
                    <a:lumOff val="40000"/>
                  </a:schemeClr>
                </a:solidFill>
              </a:rPr>
              <a:t>Value Added to Investors and Crypto Community</a:t>
            </a:r>
          </a:p>
          <a:p>
            <a:r>
              <a:rPr lang="en-US" dirty="0">
                <a:solidFill>
                  <a:schemeClr val="accent6">
                    <a:lumMod val="60000"/>
                    <a:lumOff val="40000"/>
                  </a:schemeClr>
                </a:solidFill>
              </a:rPr>
              <a:t>Contact Info</a:t>
            </a:r>
          </a:p>
        </p:txBody>
      </p:sp>
    </p:spTree>
    <p:extLst>
      <p:ext uri="{BB962C8B-B14F-4D97-AF65-F5344CB8AC3E}">
        <p14:creationId xmlns:p14="http://schemas.microsoft.com/office/powerpoint/2010/main" val="8902029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descr="line chart">
            <a:extLst>
              <a:ext uri="{FF2B5EF4-FFF2-40B4-BE49-F238E27FC236}">
                <a16:creationId xmlns:a16="http://schemas.microsoft.com/office/drawing/2014/main" id="{65E7A877-E287-4279-8948-3113F61C429C}"/>
              </a:ext>
            </a:extLst>
          </p:cNvPr>
          <p:cNvGraphicFramePr>
            <a:graphicFrameLocks noGrp="1"/>
          </p:cNvGraphicFramePr>
          <p:nvPr>
            <p:ph idx="1"/>
            <p:extLst>
              <p:ext uri="{D42A27DB-BD31-4B8C-83A1-F6EECF244321}">
                <p14:modId xmlns:p14="http://schemas.microsoft.com/office/powerpoint/2010/main" val="1976042095"/>
              </p:ext>
            </p:extLst>
          </p:nvPr>
        </p:nvGraphicFramePr>
        <p:xfrm>
          <a:off x="1096963" y="2108200"/>
          <a:ext cx="10058400" cy="3760788"/>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a:extLst>
              <a:ext uri="{FF2B5EF4-FFF2-40B4-BE49-F238E27FC236}">
                <a16:creationId xmlns:a16="http://schemas.microsoft.com/office/drawing/2014/main" id="{E4350498-C6E0-4603-8DF5-64D8BE8F2FB8}"/>
              </a:ext>
            </a:extLst>
          </p:cNvPr>
          <p:cNvSpPr>
            <a:spLocks noGrp="1"/>
          </p:cNvSpPr>
          <p:nvPr>
            <p:ph type="title"/>
          </p:nvPr>
        </p:nvSpPr>
        <p:spPr>
          <a:prstGeom prst="rect">
            <a:avLst/>
          </a:prstGeom>
        </p:spPr>
        <p:txBody>
          <a:bodyPr anchor="ctr">
            <a:normAutofit/>
          </a:bodyPr>
          <a:lstStyle/>
          <a:p>
            <a:r>
              <a:rPr lang="en-US" dirty="0"/>
              <a:t>COMPANY PERFORMANCE</a:t>
            </a:r>
          </a:p>
        </p:txBody>
      </p:sp>
    </p:spTree>
    <p:extLst>
      <p:ext uri="{BB962C8B-B14F-4D97-AF65-F5344CB8AC3E}">
        <p14:creationId xmlns:p14="http://schemas.microsoft.com/office/powerpoint/2010/main" val="11910279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5BA9AC8-EA60-644D-9DDA-B76203EA1E87}"/>
              </a:ext>
            </a:extLst>
          </p:cNvPr>
          <p:cNvSpPr>
            <a:spLocks noGrp="1"/>
          </p:cNvSpPr>
          <p:nvPr>
            <p:ph type="title"/>
          </p:nvPr>
        </p:nvSpPr>
        <p:spPr/>
        <p:txBody>
          <a:bodyPr>
            <a:normAutofit fontScale="90000"/>
          </a:bodyPr>
          <a:lstStyle/>
          <a:p>
            <a:r>
              <a:rPr lang="en-US" dirty="0">
                <a:solidFill>
                  <a:schemeClr val="tx1"/>
                </a:solidFill>
              </a:rPr>
              <a:t>Trustless</a:t>
            </a:r>
            <a:br>
              <a:rPr lang="en-US" dirty="0">
                <a:solidFill>
                  <a:schemeClr val="tx1"/>
                </a:solidFill>
              </a:rPr>
            </a:br>
            <a:r>
              <a:rPr lang="en-US" dirty="0">
                <a:solidFill>
                  <a:schemeClr val="tx1"/>
                </a:solidFill>
              </a:rPr>
              <a:t>Working capital,</a:t>
            </a:r>
            <a:br>
              <a:rPr lang="en-US" dirty="0">
                <a:solidFill>
                  <a:schemeClr val="tx1"/>
                </a:solidFill>
              </a:rPr>
            </a:br>
            <a:r>
              <a:rPr lang="en-US" dirty="0">
                <a:solidFill>
                  <a:schemeClr val="tx1"/>
                </a:solidFill>
              </a:rPr>
              <a:t> now.</a:t>
            </a:r>
          </a:p>
        </p:txBody>
      </p:sp>
      <p:sp>
        <p:nvSpPr>
          <p:cNvPr id="17" name="Content Placeholder 16">
            <a:extLst>
              <a:ext uri="{FF2B5EF4-FFF2-40B4-BE49-F238E27FC236}">
                <a16:creationId xmlns:a16="http://schemas.microsoft.com/office/drawing/2014/main" id="{8E7591AD-81F4-2E45-AE36-F4DA40C19031}"/>
              </a:ext>
            </a:extLst>
          </p:cNvPr>
          <p:cNvSpPr>
            <a:spLocks noGrp="1"/>
          </p:cNvSpPr>
          <p:nvPr>
            <p:ph sz="half" idx="2"/>
          </p:nvPr>
        </p:nvSpPr>
        <p:spPr/>
        <p:txBody>
          <a:bodyPr/>
          <a:lstStyle/>
          <a:p>
            <a:r>
              <a:rPr lang="en-US" dirty="0">
                <a:solidFill>
                  <a:schemeClr val="accent6">
                    <a:lumMod val="60000"/>
                    <a:lumOff val="40000"/>
                  </a:schemeClr>
                </a:solidFill>
              </a:rPr>
              <a:t>Businesses fail due to suboptimal working capital</a:t>
            </a:r>
          </a:p>
          <a:p>
            <a:r>
              <a:rPr lang="en-US" dirty="0">
                <a:solidFill>
                  <a:schemeClr val="accent6">
                    <a:lumMod val="60000"/>
                    <a:lumOff val="40000"/>
                  </a:schemeClr>
                </a:solidFill>
              </a:rPr>
              <a:t>Adequate services available today</a:t>
            </a:r>
          </a:p>
          <a:p>
            <a:r>
              <a:rPr lang="en-US" dirty="0">
                <a:solidFill>
                  <a:schemeClr val="accent6">
                    <a:lumMod val="60000"/>
                    <a:lumOff val="40000"/>
                  </a:schemeClr>
                </a:solidFill>
              </a:rPr>
              <a:t>Blockchain-market fit: a solution in search of a problem?</a:t>
            </a:r>
          </a:p>
          <a:p>
            <a:r>
              <a:rPr lang="en-US" dirty="0">
                <a:solidFill>
                  <a:schemeClr val="accent6">
                    <a:lumMod val="60000"/>
                    <a:lumOff val="40000"/>
                  </a:schemeClr>
                </a:solidFill>
              </a:rPr>
              <a:t>A proposal built on Stacks and secured by Bitcoin</a:t>
            </a:r>
          </a:p>
          <a:p>
            <a:r>
              <a:rPr lang="en-US" dirty="0">
                <a:solidFill>
                  <a:schemeClr val="accent6">
                    <a:lumMod val="60000"/>
                    <a:lumOff val="40000"/>
                  </a:schemeClr>
                </a:solidFill>
              </a:rPr>
              <a:t>Misbehaving players require aligned incentives </a:t>
            </a:r>
          </a:p>
          <a:p>
            <a:r>
              <a:rPr lang="en-US" dirty="0">
                <a:solidFill>
                  <a:schemeClr val="accent6">
                    <a:lumMod val="60000"/>
                    <a:lumOff val="40000"/>
                  </a:schemeClr>
                </a:solidFill>
              </a:rPr>
              <a:t>Is TWOCAN a vitamin or a painkiller service?</a:t>
            </a:r>
          </a:p>
          <a:p>
            <a:r>
              <a:rPr lang="en-US" dirty="0"/>
              <a:t>Product Roadmap</a:t>
            </a:r>
          </a:p>
          <a:p>
            <a:r>
              <a:rPr lang="en-US" dirty="0">
                <a:solidFill>
                  <a:schemeClr val="accent6">
                    <a:lumMod val="60000"/>
                    <a:lumOff val="40000"/>
                  </a:schemeClr>
                </a:solidFill>
              </a:rPr>
              <a:t>Competition</a:t>
            </a:r>
          </a:p>
          <a:p>
            <a:r>
              <a:rPr lang="en-US" dirty="0">
                <a:solidFill>
                  <a:schemeClr val="accent6">
                    <a:lumMod val="60000"/>
                    <a:lumOff val="40000"/>
                  </a:schemeClr>
                </a:solidFill>
              </a:rPr>
              <a:t>Mitigating Risks by joining the Stacks Accelerator</a:t>
            </a:r>
          </a:p>
          <a:p>
            <a:r>
              <a:rPr lang="en-US" dirty="0">
                <a:solidFill>
                  <a:schemeClr val="accent6">
                    <a:lumMod val="60000"/>
                    <a:lumOff val="40000"/>
                  </a:schemeClr>
                </a:solidFill>
              </a:rPr>
              <a:t>Value Added to Investors and Crypto Community</a:t>
            </a:r>
          </a:p>
          <a:p>
            <a:r>
              <a:rPr lang="en-US" dirty="0">
                <a:solidFill>
                  <a:schemeClr val="accent6">
                    <a:lumMod val="60000"/>
                    <a:lumOff val="40000"/>
                  </a:schemeClr>
                </a:solidFill>
              </a:rPr>
              <a:t>Contact Info</a:t>
            </a:r>
          </a:p>
        </p:txBody>
      </p:sp>
    </p:spTree>
    <p:extLst>
      <p:ext uri="{BB962C8B-B14F-4D97-AF65-F5344CB8AC3E}">
        <p14:creationId xmlns:p14="http://schemas.microsoft.com/office/powerpoint/2010/main" val="29474531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2" descr="Smart Art graphic of Picture Accent Process">
            <a:extLst>
              <a:ext uri="{FF2B5EF4-FFF2-40B4-BE49-F238E27FC236}">
                <a16:creationId xmlns:a16="http://schemas.microsoft.com/office/drawing/2014/main" id="{BE8337B7-28C4-492B-8228-3183A1C23832}"/>
              </a:ext>
            </a:extLst>
          </p:cNvPr>
          <p:cNvGraphicFramePr>
            <a:graphicFrameLocks noGrp="1"/>
          </p:cNvGraphicFramePr>
          <p:nvPr>
            <p:ph idx="1"/>
            <p:extLst>
              <p:ext uri="{D42A27DB-BD31-4B8C-83A1-F6EECF244321}">
                <p14:modId xmlns:p14="http://schemas.microsoft.com/office/powerpoint/2010/main" val="2446848306"/>
              </p:ext>
            </p:extLst>
          </p:nvPr>
        </p:nvGraphicFramePr>
        <p:xfrm>
          <a:off x="1096963" y="2154341"/>
          <a:ext cx="10058400" cy="3760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003F7245-B0E5-484F-88D0-FA9D0C77C036}"/>
              </a:ext>
            </a:extLst>
          </p:cNvPr>
          <p:cNvSpPr>
            <a:spLocks noGrp="1"/>
          </p:cNvSpPr>
          <p:nvPr>
            <p:ph type="title"/>
          </p:nvPr>
        </p:nvSpPr>
        <p:spPr/>
        <p:txBody>
          <a:bodyPr/>
          <a:lstStyle/>
          <a:p>
            <a:r>
              <a:rPr lang="en-US" dirty="0"/>
              <a:t>Product roadmap – near term</a:t>
            </a:r>
          </a:p>
        </p:txBody>
      </p:sp>
    </p:spTree>
    <p:extLst>
      <p:ext uri="{BB962C8B-B14F-4D97-AF65-F5344CB8AC3E}">
        <p14:creationId xmlns:p14="http://schemas.microsoft.com/office/powerpoint/2010/main" val="40286265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6" descr="SmartArt Process diagram">
            <a:extLst>
              <a:ext uri="{FF2B5EF4-FFF2-40B4-BE49-F238E27FC236}">
                <a16:creationId xmlns:a16="http://schemas.microsoft.com/office/drawing/2014/main" id="{668F23AC-E03A-498E-B416-C53303ABA132}"/>
              </a:ext>
            </a:extLst>
          </p:cNvPr>
          <p:cNvGraphicFramePr>
            <a:graphicFrameLocks noGrp="1"/>
          </p:cNvGraphicFramePr>
          <p:nvPr>
            <p:ph idx="1"/>
            <p:extLst>
              <p:ext uri="{D42A27DB-BD31-4B8C-83A1-F6EECF244321}">
                <p14:modId xmlns:p14="http://schemas.microsoft.com/office/powerpoint/2010/main" val="4171081415"/>
              </p:ext>
            </p:extLst>
          </p:nvPr>
        </p:nvGraphicFramePr>
        <p:xfrm>
          <a:off x="1096963" y="2108200"/>
          <a:ext cx="10058400" cy="3760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86531FB3-8761-4C62-A879-97C144611878}"/>
              </a:ext>
            </a:extLst>
          </p:cNvPr>
          <p:cNvSpPr>
            <a:spLocks noGrp="1"/>
          </p:cNvSpPr>
          <p:nvPr>
            <p:ph type="title"/>
          </p:nvPr>
        </p:nvSpPr>
        <p:spPr/>
        <p:txBody>
          <a:bodyPr/>
          <a:lstStyle/>
          <a:p>
            <a:r>
              <a:rPr lang="en-US" dirty="0"/>
              <a:t>Product roadmap – long term</a:t>
            </a:r>
          </a:p>
        </p:txBody>
      </p:sp>
    </p:spTree>
    <p:extLst>
      <p:ext uri="{BB962C8B-B14F-4D97-AF65-F5344CB8AC3E}">
        <p14:creationId xmlns:p14="http://schemas.microsoft.com/office/powerpoint/2010/main" val="1402096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5BA9AC8-EA60-644D-9DDA-B76203EA1E87}"/>
              </a:ext>
            </a:extLst>
          </p:cNvPr>
          <p:cNvSpPr>
            <a:spLocks noGrp="1"/>
          </p:cNvSpPr>
          <p:nvPr>
            <p:ph type="title"/>
          </p:nvPr>
        </p:nvSpPr>
        <p:spPr/>
        <p:txBody>
          <a:bodyPr>
            <a:normAutofit fontScale="90000"/>
          </a:bodyPr>
          <a:lstStyle/>
          <a:p>
            <a:r>
              <a:rPr lang="en-US" dirty="0">
                <a:solidFill>
                  <a:schemeClr val="tx1"/>
                </a:solidFill>
              </a:rPr>
              <a:t>Trustless</a:t>
            </a:r>
            <a:br>
              <a:rPr lang="en-US" dirty="0">
                <a:solidFill>
                  <a:schemeClr val="tx1"/>
                </a:solidFill>
              </a:rPr>
            </a:br>
            <a:r>
              <a:rPr lang="en-US" dirty="0">
                <a:solidFill>
                  <a:schemeClr val="tx1"/>
                </a:solidFill>
              </a:rPr>
              <a:t>Working capital,</a:t>
            </a:r>
            <a:br>
              <a:rPr lang="en-US" dirty="0">
                <a:solidFill>
                  <a:schemeClr val="tx1"/>
                </a:solidFill>
              </a:rPr>
            </a:br>
            <a:r>
              <a:rPr lang="en-US" dirty="0">
                <a:solidFill>
                  <a:schemeClr val="tx1"/>
                </a:solidFill>
              </a:rPr>
              <a:t> now.</a:t>
            </a:r>
          </a:p>
        </p:txBody>
      </p:sp>
      <p:sp>
        <p:nvSpPr>
          <p:cNvPr id="17" name="Content Placeholder 16">
            <a:extLst>
              <a:ext uri="{FF2B5EF4-FFF2-40B4-BE49-F238E27FC236}">
                <a16:creationId xmlns:a16="http://schemas.microsoft.com/office/drawing/2014/main" id="{8E7591AD-81F4-2E45-AE36-F4DA40C19031}"/>
              </a:ext>
            </a:extLst>
          </p:cNvPr>
          <p:cNvSpPr>
            <a:spLocks noGrp="1"/>
          </p:cNvSpPr>
          <p:nvPr>
            <p:ph sz="half" idx="2"/>
          </p:nvPr>
        </p:nvSpPr>
        <p:spPr/>
        <p:txBody>
          <a:bodyPr/>
          <a:lstStyle/>
          <a:p>
            <a:r>
              <a:rPr lang="en-US" dirty="0">
                <a:solidFill>
                  <a:schemeClr val="accent6">
                    <a:lumMod val="60000"/>
                    <a:lumOff val="40000"/>
                  </a:schemeClr>
                </a:solidFill>
              </a:rPr>
              <a:t>Businesses fail due to suboptimal working capital</a:t>
            </a:r>
          </a:p>
          <a:p>
            <a:r>
              <a:rPr lang="en-US" dirty="0">
                <a:solidFill>
                  <a:schemeClr val="accent6">
                    <a:lumMod val="60000"/>
                    <a:lumOff val="40000"/>
                  </a:schemeClr>
                </a:solidFill>
              </a:rPr>
              <a:t>Adequate services available today</a:t>
            </a:r>
          </a:p>
          <a:p>
            <a:r>
              <a:rPr lang="en-US" dirty="0">
                <a:solidFill>
                  <a:schemeClr val="accent6">
                    <a:lumMod val="60000"/>
                    <a:lumOff val="40000"/>
                  </a:schemeClr>
                </a:solidFill>
              </a:rPr>
              <a:t>Blockchain-market fit: a solution in search of a problem?</a:t>
            </a:r>
          </a:p>
          <a:p>
            <a:r>
              <a:rPr lang="en-US" dirty="0">
                <a:solidFill>
                  <a:schemeClr val="accent6">
                    <a:lumMod val="60000"/>
                    <a:lumOff val="40000"/>
                  </a:schemeClr>
                </a:solidFill>
              </a:rPr>
              <a:t>A proposal built on Stacks and secured by Bitcoin</a:t>
            </a:r>
          </a:p>
          <a:p>
            <a:r>
              <a:rPr lang="en-US" dirty="0">
                <a:solidFill>
                  <a:schemeClr val="accent6">
                    <a:lumMod val="60000"/>
                    <a:lumOff val="40000"/>
                  </a:schemeClr>
                </a:solidFill>
              </a:rPr>
              <a:t>Misbehaving players require aligned incentives </a:t>
            </a:r>
          </a:p>
          <a:p>
            <a:r>
              <a:rPr lang="en-US" dirty="0">
                <a:solidFill>
                  <a:schemeClr val="accent6">
                    <a:lumMod val="60000"/>
                    <a:lumOff val="40000"/>
                  </a:schemeClr>
                </a:solidFill>
              </a:rPr>
              <a:t>Is TWOCAN a vitamin or a painkiller service?</a:t>
            </a:r>
          </a:p>
          <a:p>
            <a:r>
              <a:rPr lang="en-US" dirty="0">
                <a:solidFill>
                  <a:schemeClr val="accent6">
                    <a:lumMod val="60000"/>
                    <a:lumOff val="40000"/>
                  </a:schemeClr>
                </a:solidFill>
              </a:rPr>
              <a:t>Product Roadmap</a:t>
            </a:r>
          </a:p>
          <a:p>
            <a:r>
              <a:rPr lang="en-US" dirty="0"/>
              <a:t>Competition</a:t>
            </a:r>
          </a:p>
          <a:p>
            <a:r>
              <a:rPr lang="en-US" dirty="0">
                <a:solidFill>
                  <a:schemeClr val="accent6">
                    <a:lumMod val="60000"/>
                    <a:lumOff val="40000"/>
                  </a:schemeClr>
                </a:solidFill>
              </a:rPr>
              <a:t>Mitigating Risks by joining the Stacks Accelerator</a:t>
            </a:r>
          </a:p>
          <a:p>
            <a:r>
              <a:rPr lang="en-US" dirty="0">
                <a:solidFill>
                  <a:schemeClr val="accent6">
                    <a:lumMod val="60000"/>
                    <a:lumOff val="40000"/>
                  </a:schemeClr>
                </a:solidFill>
              </a:rPr>
              <a:t>Value Added to Investors and Crypto Community</a:t>
            </a:r>
          </a:p>
          <a:p>
            <a:r>
              <a:rPr lang="en-US" dirty="0">
                <a:solidFill>
                  <a:schemeClr val="accent6">
                    <a:lumMod val="60000"/>
                    <a:lumOff val="40000"/>
                  </a:schemeClr>
                </a:solidFill>
              </a:rPr>
              <a:t>Contact Info</a:t>
            </a:r>
          </a:p>
        </p:txBody>
      </p:sp>
    </p:spTree>
    <p:extLst>
      <p:ext uri="{BB962C8B-B14F-4D97-AF65-F5344CB8AC3E}">
        <p14:creationId xmlns:p14="http://schemas.microsoft.com/office/powerpoint/2010/main" val="11208698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D850AAA-B77D-4000-A143-0539464CCB02}"/>
              </a:ext>
            </a:extLst>
          </p:cNvPr>
          <p:cNvSpPr>
            <a:spLocks noGrp="1"/>
          </p:cNvSpPr>
          <p:nvPr>
            <p:ph type="body" idx="1"/>
          </p:nvPr>
        </p:nvSpPr>
        <p:spPr/>
        <p:txBody>
          <a:bodyPr/>
          <a:lstStyle/>
          <a:p>
            <a:r>
              <a:rPr lang="en-US" dirty="0"/>
              <a:t>Title goes Here</a:t>
            </a:r>
          </a:p>
        </p:txBody>
      </p:sp>
      <p:sp>
        <p:nvSpPr>
          <p:cNvPr id="3" name="Content Placeholder 2">
            <a:extLst>
              <a:ext uri="{FF2B5EF4-FFF2-40B4-BE49-F238E27FC236}">
                <a16:creationId xmlns:a16="http://schemas.microsoft.com/office/drawing/2014/main" id="{6AB250FE-08C8-4530-B722-29C38A359D8B}"/>
              </a:ext>
            </a:extLst>
          </p:cNvPr>
          <p:cNvSpPr>
            <a:spLocks noGrp="1"/>
          </p:cNvSpPr>
          <p:nvPr>
            <p:ph sz="half" idx="2"/>
          </p:nvPr>
        </p:nvSpPr>
        <p:spPr/>
        <p:txBody>
          <a:bodyPr/>
          <a:lstStyle/>
          <a:p>
            <a:r>
              <a:rPr lang="en-US" dirty="0">
                <a:solidFill>
                  <a:schemeClr val="tx1"/>
                </a:solidFill>
              </a:rPr>
              <a:t>Lorem ipsum dolor sit amet, consectetur adipiscing elit, sed do eiusmod tempor incididunt ut labore et dolore magna aliqua. Ut enim ad minim veniam, quis nostrud exercitation ullamco laboris nisi ut aliquip ex ea commodo consequat.</a:t>
            </a:r>
          </a:p>
        </p:txBody>
      </p:sp>
      <p:sp>
        <p:nvSpPr>
          <p:cNvPr id="5" name="Text Placeholder 4">
            <a:extLst>
              <a:ext uri="{FF2B5EF4-FFF2-40B4-BE49-F238E27FC236}">
                <a16:creationId xmlns:a16="http://schemas.microsoft.com/office/drawing/2014/main" id="{3CDA0F0A-8BBE-4720-8A8F-47FD935FA9E8}"/>
              </a:ext>
            </a:extLst>
          </p:cNvPr>
          <p:cNvSpPr>
            <a:spLocks noGrp="1"/>
          </p:cNvSpPr>
          <p:nvPr>
            <p:ph type="body" sz="quarter" idx="3"/>
          </p:nvPr>
        </p:nvSpPr>
        <p:spPr/>
        <p:txBody>
          <a:bodyPr/>
          <a:lstStyle/>
          <a:p>
            <a:r>
              <a:rPr lang="en-US" dirty="0"/>
              <a:t>Title Goes Here</a:t>
            </a:r>
          </a:p>
        </p:txBody>
      </p:sp>
      <p:sp>
        <p:nvSpPr>
          <p:cNvPr id="6" name="Content Placeholder 5">
            <a:extLst>
              <a:ext uri="{FF2B5EF4-FFF2-40B4-BE49-F238E27FC236}">
                <a16:creationId xmlns:a16="http://schemas.microsoft.com/office/drawing/2014/main" id="{1163EFDC-D9E5-4185-9B8F-C3C93FF516E1}"/>
              </a:ext>
            </a:extLst>
          </p:cNvPr>
          <p:cNvSpPr>
            <a:spLocks noGrp="1"/>
          </p:cNvSpPr>
          <p:nvPr>
            <p:ph sz="quarter" idx="4"/>
          </p:nvPr>
        </p:nvSpPr>
        <p:spPr/>
        <p:txBody>
          <a:bodyPr/>
          <a:lstStyle/>
          <a:p>
            <a:r>
              <a:rPr lang="en-US" dirty="0">
                <a:solidFill>
                  <a:schemeClr val="tx1"/>
                </a:solidFill>
              </a:rPr>
              <a:t>Lorem ipsum dolor sit amet, consectetur adipiscing elit, sed do eiusmod tempor incididunt ut labore et dolore magna aliqua. Ut enim ad minim veniam, quis nostrud exercitation ullamco laboris nisi ut aliquip ex ea commodo consequat.</a:t>
            </a:r>
          </a:p>
        </p:txBody>
      </p:sp>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a:xfrm>
            <a:off x="1097280" y="942871"/>
            <a:ext cx="10058400" cy="587584"/>
          </a:xfrm>
        </p:spPr>
        <p:txBody>
          <a:bodyPr/>
          <a:lstStyle/>
          <a:p>
            <a:r>
              <a:rPr lang="en-US" dirty="0"/>
              <a:t>COMPETITIVE COMPARISON</a:t>
            </a:r>
          </a:p>
        </p:txBody>
      </p:sp>
    </p:spTree>
    <p:extLst>
      <p:ext uri="{BB962C8B-B14F-4D97-AF65-F5344CB8AC3E}">
        <p14:creationId xmlns:p14="http://schemas.microsoft.com/office/powerpoint/2010/main" val="26820598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5BA9AC8-EA60-644D-9DDA-B76203EA1E87}"/>
              </a:ext>
            </a:extLst>
          </p:cNvPr>
          <p:cNvSpPr>
            <a:spLocks noGrp="1"/>
          </p:cNvSpPr>
          <p:nvPr>
            <p:ph type="title"/>
          </p:nvPr>
        </p:nvSpPr>
        <p:spPr/>
        <p:txBody>
          <a:bodyPr>
            <a:normAutofit fontScale="90000"/>
          </a:bodyPr>
          <a:lstStyle/>
          <a:p>
            <a:r>
              <a:rPr lang="en-US" dirty="0">
                <a:solidFill>
                  <a:schemeClr val="tx1"/>
                </a:solidFill>
              </a:rPr>
              <a:t>Trustless</a:t>
            </a:r>
            <a:br>
              <a:rPr lang="en-US" dirty="0">
                <a:solidFill>
                  <a:schemeClr val="tx1"/>
                </a:solidFill>
              </a:rPr>
            </a:br>
            <a:r>
              <a:rPr lang="en-US" dirty="0">
                <a:solidFill>
                  <a:schemeClr val="tx1"/>
                </a:solidFill>
              </a:rPr>
              <a:t>Working capital,</a:t>
            </a:r>
            <a:br>
              <a:rPr lang="en-US" dirty="0">
                <a:solidFill>
                  <a:schemeClr val="tx1"/>
                </a:solidFill>
              </a:rPr>
            </a:br>
            <a:r>
              <a:rPr lang="en-US" dirty="0">
                <a:solidFill>
                  <a:schemeClr val="tx1"/>
                </a:solidFill>
              </a:rPr>
              <a:t> now.</a:t>
            </a:r>
          </a:p>
        </p:txBody>
      </p:sp>
      <p:sp>
        <p:nvSpPr>
          <p:cNvPr id="17" name="Content Placeholder 16">
            <a:extLst>
              <a:ext uri="{FF2B5EF4-FFF2-40B4-BE49-F238E27FC236}">
                <a16:creationId xmlns:a16="http://schemas.microsoft.com/office/drawing/2014/main" id="{8E7591AD-81F4-2E45-AE36-F4DA40C19031}"/>
              </a:ext>
            </a:extLst>
          </p:cNvPr>
          <p:cNvSpPr>
            <a:spLocks noGrp="1"/>
          </p:cNvSpPr>
          <p:nvPr>
            <p:ph sz="half" idx="2"/>
          </p:nvPr>
        </p:nvSpPr>
        <p:spPr/>
        <p:txBody>
          <a:bodyPr/>
          <a:lstStyle/>
          <a:p>
            <a:r>
              <a:rPr lang="en-US" dirty="0">
                <a:solidFill>
                  <a:schemeClr val="accent6">
                    <a:lumMod val="60000"/>
                    <a:lumOff val="40000"/>
                  </a:schemeClr>
                </a:solidFill>
              </a:rPr>
              <a:t>Businesses fail due to suboptimal working capital</a:t>
            </a:r>
          </a:p>
          <a:p>
            <a:r>
              <a:rPr lang="en-US" dirty="0">
                <a:solidFill>
                  <a:schemeClr val="accent6">
                    <a:lumMod val="60000"/>
                    <a:lumOff val="40000"/>
                  </a:schemeClr>
                </a:solidFill>
              </a:rPr>
              <a:t>Adequate services available today</a:t>
            </a:r>
          </a:p>
          <a:p>
            <a:r>
              <a:rPr lang="en-US" dirty="0">
                <a:solidFill>
                  <a:schemeClr val="accent6">
                    <a:lumMod val="60000"/>
                    <a:lumOff val="40000"/>
                  </a:schemeClr>
                </a:solidFill>
              </a:rPr>
              <a:t>Blockchain-market fit: a solution in search of a problem?</a:t>
            </a:r>
          </a:p>
          <a:p>
            <a:r>
              <a:rPr lang="en-US" dirty="0">
                <a:solidFill>
                  <a:schemeClr val="accent6">
                    <a:lumMod val="60000"/>
                    <a:lumOff val="40000"/>
                  </a:schemeClr>
                </a:solidFill>
              </a:rPr>
              <a:t>A proposal built on Stacks and secured by Bitcoin</a:t>
            </a:r>
          </a:p>
          <a:p>
            <a:r>
              <a:rPr lang="en-US" dirty="0">
                <a:solidFill>
                  <a:schemeClr val="accent6">
                    <a:lumMod val="60000"/>
                    <a:lumOff val="40000"/>
                  </a:schemeClr>
                </a:solidFill>
              </a:rPr>
              <a:t>Misbehaving players require aligned incentives </a:t>
            </a:r>
          </a:p>
          <a:p>
            <a:r>
              <a:rPr lang="en-US" dirty="0">
                <a:solidFill>
                  <a:schemeClr val="accent6">
                    <a:lumMod val="60000"/>
                    <a:lumOff val="40000"/>
                  </a:schemeClr>
                </a:solidFill>
              </a:rPr>
              <a:t>Is TWOCAN a vitamin or a painkiller service?</a:t>
            </a:r>
          </a:p>
          <a:p>
            <a:r>
              <a:rPr lang="en-US" dirty="0">
                <a:solidFill>
                  <a:schemeClr val="accent6">
                    <a:lumMod val="60000"/>
                    <a:lumOff val="40000"/>
                  </a:schemeClr>
                </a:solidFill>
              </a:rPr>
              <a:t>Product Roadmap</a:t>
            </a:r>
          </a:p>
          <a:p>
            <a:r>
              <a:rPr lang="en-US" dirty="0">
                <a:solidFill>
                  <a:schemeClr val="accent6">
                    <a:lumMod val="60000"/>
                    <a:lumOff val="40000"/>
                  </a:schemeClr>
                </a:solidFill>
              </a:rPr>
              <a:t>Competition</a:t>
            </a:r>
          </a:p>
          <a:p>
            <a:r>
              <a:rPr lang="en-US" dirty="0"/>
              <a:t>Mitigating Risks by joining the Stacks Accelerator</a:t>
            </a:r>
          </a:p>
          <a:p>
            <a:r>
              <a:rPr lang="en-US" dirty="0">
                <a:solidFill>
                  <a:schemeClr val="accent6">
                    <a:lumMod val="60000"/>
                    <a:lumOff val="40000"/>
                  </a:schemeClr>
                </a:solidFill>
              </a:rPr>
              <a:t>Value Added to Investors and Crypto Community</a:t>
            </a:r>
          </a:p>
          <a:p>
            <a:r>
              <a:rPr lang="en-US" dirty="0">
                <a:solidFill>
                  <a:schemeClr val="accent6">
                    <a:lumMod val="60000"/>
                    <a:lumOff val="40000"/>
                  </a:schemeClr>
                </a:solidFill>
              </a:rPr>
              <a:t>Contact Info</a:t>
            </a:r>
          </a:p>
        </p:txBody>
      </p:sp>
    </p:spTree>
    <p:extLst>
      <p:ext uri="{BB962C8B-B14F-4D97-AF65-F5344CB8AC3E}">
        <p14:creationId xmlns:p14="http://schemas.microsoft.com/office/powerpoint/2010/main" val="40251847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0B3111-7B97-654A-86CA-FD04EA6ED6EF}"/>
              </a:ext>
            </a:extLst>
          </p:cNvPr>
          <p:cNvSpPr>
            <a:spLocks noGrp="1"/>
          </p:cNvSpPr>
          <p:nvPr>
            <p:ph type="title"/>
          </p:nvPr>
        </p:nvSpPr>
        <p:spPr/>
        <p:txBody>
          <a:bodyPr/>
          <a:lstStyle/>
          <a:p>
            <a:r>
              <a:rPr lang="en-US" dirty="0"/>
              <a:t>Mitigating risks by joining the stacks accelerator</a:t>
            </a:r>
          </a:p>
        </p:txBody>
      </p:sp>
      <p:graphicFrame>
        <p:nvGraphicFramePr>
          <p:cNvPr id="4" name="Content Placeholder 2" descr="SmartArt graphic for contact information">
            <a:extLst>
              <a:ext uri="{FF2B5EF4-FFF2-40B4-BE49-F238E27FC236}">
                <a16:creationId xmlns:a16="http://schemas.microsoft.com/office/drawing/2014/main" id="{600D9413-DE22-3A40-BE90-9FD7FAA1C7C3}"/>
              </a:ext>
            </a:extLst>
          </p:cNvPr>
          <p:cNvGraphicFramePr>
            <a:graphicFrameLocks noGrp="1"/>
          </p:cNvGraphicFramePr>
          <p:nvPr>
            <p:ph idx="1"/>
          </p:nvPr>
        </p:nvGraphicFramePr>
        <p:xfrm>
          <a:off x="1096963" y="2108200"/>
          <a:ext cx="10058400" cy="3760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835661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5BA9AC8-EA60-644D-9DDA-B76203EA1E87}"/>
              </a:ext>
            </a:extLst>
          </p:cNvPr>
          <p:cNvSpPr>
            <a:spLocks noGrp="1"/>
          </p:cNvSpPr>
          <p:nvPr>
            <p:ph type="title"/>
          </p:nvPr>
        </p:nvSpPr>
        <p:spPr/>
        <p:txBody>
          <a:bodyPr>
            <a:normAutofit fontScale="90000"/>
          </a:bodyPr>
          <a:lstStyle/>
          <a:p>
            <a:r>
              <a:rPr lang="en-US" dirty="0">
                <a:solidFill>
                  <a:schemeClr val="tx1"/>
                </a:solidFill>
              </a:rPr>
              <a:t>Trustless</a:t>
            </a:r>
            <a:br>
              <a:rPr lang="en-US" dirty="0">
                <a:solidFill>
                  <a:schemeClr val="tx1"/>
                </a:solidFill>
              </a:rPr>
            </a:br>
            <a:r>
              <a:rPr lang="en-US" dirty="0">
                <a:solidFill>
                  <a:schemeClr val="tx1"/>
                </a:solidFill>
              </a:rPr>
              <a:t>Working capital,</a:t>
            </a:r>
            <a:br>
              <a:rPr lang="en-US" dirty="0">
                <a:solidFill>
                  <a:schemeClr val="tx1"/>
                </a:solidFill>
              </a:rPr>
            </a:br>
            <a:r>
              <a:rPr lang="en-US" dirty="0">
                <a:solidFill>
                  <a:schemeClr val="tx1"/>
                </a:solidFill>
              </a:rPr>
              <a:t> now.</a:t>
            </a:r>
          </a:p>
        </p:txBody>
      </p:sp>
      <p:sp>
        <p:nvSpPr>
          <p:cNvPr id="17" name="Content Placeholder 16">
            <a:extLst>
              <a:ext uri="{FF2B5EF4-FFF2-40B4-BE49-F238E27FC236}">
                <a16:creationId xmlns:a16="http://schemas.microsoft.com/office/drawing/2014/main" id="{8E7591AD-81F4-2E45-AE36-F4DA40C19031}"/>
              </a:ext>
            </a:extLst>
          </p:cNvPr>
          <p:cNvSpPr>
            <a:spLocks noGrp="1"/>
          </p:cNvSpPr>
          <p:nvPr>
            <p:ph sz="half" idx="2"/>
          </p:nvPr>
        </p:nvSpPr>
        <p:spPr/>
        <p:txBody>
          <a:bodyPr/>
          <a:lstStyle/>
          <a:p>
            <a:r>
              <a:rPr lang="en-US" dirty="0">
                <a:solidFill>
                  <a:schemeClr val="accent6">
                    <a:lumMod val="60000"/>
                    <a:lumOff val="40000"/>
                  </a:schemeClr>
                </a:solidFill>
              </a:rPr>
              <a:t>Businesses fail due to suboptimal working capital</a:t>
            </a:r>
          </a:p>
          <a:p>
            <a:r>
              <a:rPr lang="en-US" dirty="0">
                <a:solidFill>
                  <a:schemeClr val="accent6">
                    <a:lumMod val="60000"/>
                    <a:lumOff val="40000"/>
                  </a:schemeClr>
                </a:solidFill>
              </a:rPr>
              <a:t>Adequate services available today</a:t>
            </a:r>
          </a:p>
          <a:p>
            <a:r>
              <a:rPr lang="en-US" dirty="0">
                <a:solidFill>
                  <a:schemeClr val="accent6">
                    <a:lumMod val="60000"/>
                    <a:lumOff val="40000"/>
                  </a:schemeClr>
                </a:solidFill>
              </a:rPr>
              <a:t>Blockchain-market fit: a solution in search of a problem?</a:t>
            </a:r>
          </a:p>
          <a:p>
            <a:r>
              <a:rPr lang="en-US" dirty="0">
                <a:solidFill>
                  <a:schemeClr val="accent6">
                    <a:lumMod val="60000"/>
                    <a:lumOff val="40000"/>
                  </a:schemeClr>
                </a:solidFill>
              </a:rPr>
              <a:t>A proposal built on Stacks and secured by Bitcoin</a:t>
            </a:r>
          </a:p>
          <a:p>
            <a:r>
              <a:rPr lang="en-US" dirty="0">
                <a:solidFill>
                  <a:schemeClr val="accent6">
                    <a:lumMod val="60000"/>
                    <a:lumOff val="40000"/>
                  </a:schemeClr>
                </a:solidFill>
              </a:rPr>
              <a:t>Misbehaving players require aligned incentives </a:t>
            </a:r>
          </a:p>
          <a:p>
            <a:r>
              <a:rPr lang="en-US" dirty="0">
                <a:solidFill>
                  <a:schemeClr val="accent6">
                    <a:lumMod val="60000"/>
                    <a:lumOff val="40000"/>
                  </a:schemeClr>
                </a:solidFill>
              </a:rPr>
              <a:t>Is TWOCAN a vitamin or a painkiller service?</a:t>
            </a:r>
          </a:p>
          <a:p>
            <a:r>
              <a:rPr lang="en-US" dirty="0">
                <a:solidFill>
                  <a:schemeClr val="accent6">
                    <a:lumMod val="60000"/>
                    <a:lumOff val="40000"/>
                  </a:schemeClr>
                </a:solidFill>
              </a:rPr>
              <a:t>Product Roadmap</a:t>
            </a:r>
          </a:p>
          <a:p>
            <a:r>
              <a:rPr lang="en-US" dirty="0">
                <a:solidFill>
                  <a:schemeClr val="accent6">
                    <a:lumMod val="60000"/>
                    <a:lumOff val="40000"/>
                  </a:schemeClr>
                </a:solidFill>
              </a:rPr>
              <a:t>Competition</a:t>
            </a:r>
          </a:p>
          <a:p>
            <a:r>
              <a:rPr lang="en-US" dirty="0">
                <a:solidFill>
                  <a:schemeClr val="accent6">
                    <a:lumMod val="60000"/>
                    <a:lumOff val="40000"/>
                  </a:schemeClr>
                </a:solidFill>
              </a:rPr>
              <a:t>Mitigating Risks by joining the Stacks Accelerator</a:t>
            </a:r>
          </a:p>
          <a:p>
            <a:r>
              <a:rPr lang="en-US" dirty="0"/>
              <a:t>Value Added to Investors and Crypto Community</a:t>
            </a:r>
          </a:p>
          <a:p>
            <a:r>
              <a:rPr lang="en-US" dirty="0">
                <a:solidFill>
                  <a:schemeClr val="accent6">
                    <a:lumMod val="60000"/>
                    <a:lumOff val="40000"/>
                  </a:schemeClr>
                </a:solidFill>
              </a:rPr>
              <a:t>Contact Info</a:t>
            </a:r>
          </a:p>
        </p:txBody>
      </p:sp>
    </p:spTree>
    <p:extLst>
      <p:ext uri="{BB962C8B-B14F-4D97-AF65-F5344CB8AC3E}">
        <p14:creationId xmlns:p14="http://schemas.microsoft.com/office/powerpoint/2010/main" val="325578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2A09EEBC-5E2C-D240-A5D6-6952B8392E49}"/>
              </a:ext>
            </a:extLst>
          </p:cNvPr>
          <p:cNvSpPr>
            <a:spLocks noGrp="1"/>
          </p:cNvSpPr>
          <p:nvPr>
            <p:ph sz="half" idx="2"/>
          </p:nvPr>
        </p:nvSpPr>
        <p:spPr>
          <a:xfrm>
            <a:off x="1195754" y="2281657"/>
            <a:ext cx="4487416" cy="3633471"/>
          </a:xfrm>
        </p:spPr>
        <p:txBody>
          <a:bodyPr/>
          <a:lstStyle/>
          <a:p>
            <a:pPr algn="ctr"/>
            <a:r>
              <a:rPr lang="en-US" dirty="0"/>
              <a:t>Fundamental tradeoff for an exchange of goods or services:</a:t>
            </a:r>
          </a:p>
          <a:p>
            <a:r>
              <a:rPr lang="en-US" dirty="0"/>
              <a:t>Buyers want min prices &amp; more time to pay</a:t>
            </a:r>
          </a:p>
          <a:p>
            <a:r>
              <a:rPr lang="en-US" dirty="0"/>
              <a:t>Suppliers want max profit &amp; to be paid ASAP</a:t>
            </a:r>
          </a:p>
          <a:p>
            <a:r>
              <a:rPr lang="en-US" dirty="0"/>
              <a:t>The challenge of negotiating these terms varies by industry, by product, and by unique relationship between buyer and supplier</a:t>
            </a:r>
          </a:p>
          <a:p>
            <a:endParaRPr lang="en-US" dirty="0"/>
          </a:p>
        </p:txBody>
      </p:sp>
      <p:pic>
        <p:nvPicPr>
          <p:cNvPr id="27" name="Picture Placeholder 26" descr="Woman standing in front of a window on tablet">
            <a:extLst>
              <a:ext uri="{FF2B5EF4-FFF2-40B4-BE49-F238E27FC236}">
                <a16:creationId xmlns:a16="http://schemas.microsoft.com/office/drawing/2014/main" id="{1E23C3D4-3265-654A-93D6-FE4FDACECE7C}"/>
              </a:ext>
            </a:extLst>
          </p:cNvPr>
          <p:cNvPicPr>
            <a:picLocks noGrp="1" noChangeAspect="1"/>
          </p:cNvPicPr>
          <p:nvPr>
            <p:ph type="pic" sz="quarter" idx="13"/>
          </p:nvPr>
        </p:nvPicPr>
        <p:blipFill rotWithShape="1">
          <a:blip r:embed="rId2" cstate="email">
            <a:extLst>
              <a:ext uri="{28A0092B-C50C-407E-A947-70E740481C1C}">
                <a14:useLocalDpi xmlns:a14="http://schemas.microsoft.com/office/drawing/2010/main"/>
              </a:ext>
            </a:extLst>
          </a:blip>
          <a:srcRect/>
          <a:stretch/>
        </p:blipFill>
        <p:spPr>
          <a:xfrm>
            <a:off x="5924550" y="633875"/>
            <a:ext cx="5632450" cy="5591175"/>
          </a:xfrm>
        </p:spPr>
      </p:pic>
      <p:sp>
        <p:nvSpPr>
          <p:cNvPr id="9" name="Title 7">
            <a:extLst>
              <a:ext uri="{FF2B5EF4-FFF2-40B4-BE49-F238E27FC236}">
                <a16:creationId xmlns:a16="http://schemas.microsoft.com/office/drawing/2014/main" id="{1819960A-A8A3-F34F-8FB9-C9B277C4EB0C}"/>
              </a:ext>
            </a:extLst>
          </p:cNvPr>
          <p:cNvSpPr txBox="1">
            <a:spLocks/>
          </p:cNvSpPr>
          <p:nvPr/>
        </p:nvSpPr>
        <p:spPr>
          <a:xfrm>
            <a:off x="1195753" y="942870"/>
            <a:ext cx="4360093" cy="12927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kern="1200" cap="all" spc="-50" baseline="0">
                <a:solidFill>
                  <a:schemeClr val="tx1">
                    <a:lumMod val="75000"/>
                    <a:lumOff val="25000"/>
                  </a:schemeClr>
                </a:solidFill>
                <a:latin typeface="+mj-lt"/>
                <a:ea typeface="+mj-ea"/>
                <a:cs typeface="+mj-cs"/>
              </a:defRPr>
            </a:lvl1pPr>
          </a:lstStyle>
          <a:p>
            <a:r>
              <a:rPr lang="en-US" sz="2200" dirty="0"/>
              <a:t>Businesses fail due to sub-optimal working capital</a:t>
            </a:r>
          </a:p>
        </p:txBody>
      </p:sp>
    </p:spTree>
    <p:extLst>
      <p:ext uri="{BB962C8B-B14F-4D97-AF65-F5344CB8AC3E}">
        <p14:creationId xmlns:p14="http://schemas.microsoft.com/office/powerpoint/2010/main" val="32789798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C2242-44AE-40C6-B131-070CF6824ECD}"/>
              </a:ext>
            </a:extLst>
          </p:cNvPr>
          <p:cNvSpPr>
            <a:spLocks noGrp="1"/>
          </p:cNvSpPr>
          <p:nvPr>
            <p:ph type="title"/>
          </p:nvPr>
        </p:nvSpPr>
        <p:spPr/>
        <p:txBody>
          <a:bodyPr/>
          <a:lstStyle/>
          <a:p>
            <a:r>
              <a:rPr lang="en-US" dirty="0"/>
              <a:t>Value Added to Investors and Crypto Community</a:t>
            </a:r>
          </a:p>
        </p:txBody>
      </p:sp>
      <p:graphicFrame>
        <p:nvGraphicFramePr>
          <p:cNvPr id="18" name="Table 4">
            <a:extLst>
              <a:ext uri="{FF2B5EF4-FFF2-40B4-BE49-F238E27FC236}">
                <a16:creationId xmlns:a16="http://schemas.microsoft.com/office/drawing/2014/main" id="{AFB77571-0BCA-7C4F-AB7C-ACECE7143F3B}"/>
              </a:ext>
            </a:extLst>
          </p:cNvPr>
          <p:cNvGraphicFramePr>
            <a:graphicFrameLocks noGrp="1"/>
          </p:cNvGraphicFramePr>
          <p:nvPr>
            <p:ph idx="1"/>
            <p:extLst>
              <p:ext uri="{D42A27DB-BD31-4B8C-83A1-F6EECF244321}">
                <p14:modId xmlns:p14="http://schemas.microsoft.com/office/powerpoint/2010/main" val="1896938393"/>
              </p:ext>
            </p:extLst>
          </p:nvPr>
        </p:nvGraphicFramePr>
        <p:xfrm>
          <a:off x="1096963" y="2108200"/>
          <a:ext cx="10058400" cy="3704730"/>
        </p:xfrm>
        <a:graphic>
          <a:graphicData uri="http://schemas.openxmlformats.org/drawingml/2006/table">
            <a:tbl>
              <a:tblPr firstRow="1" bandRow="1">
                <a:tableStyleId>{B301B821-A1FF-4177-AEE7-76D212191A09}</a:tableStyleId>
              </a:tblPr>
              <a:tblGrid>
                <a:gridCol w="3352800">
                  <a:extLst>
                    <a:ext uri="{9D8B030D-6E8A-4147-A177-3AD203B41FA5}">
                      <a16:colId xmlns:a16="http://schemas.microsoft.com/office/drawing/2014/main" val="3628234326"/>
                    </a:ext>
                  </a:extLst>
                </a:gridCol>
                <a:gridCol w="3352800">
                  <a:extLst>
                    <a:ext uri="{9D8B030D-6E8A-4147-A177-3AD203B41FA5}">
                      <a16:colId xmlns:a16="http://schemas.microsoft.com/office/drawing/2014/main" val="1083199451"/>
                    </a:ext>
                  </a:extLst>
                </a:gridCol>
                <a:gridCol w="3352800">
                  <a:extLst>
                    <a:ext uri="{9D8B030D-6E8A-4147-A177-3AD203B41FA5}">
                      <a16:colId xmlns:a16="http://schemas.microsoft.com/office/drawing/2014/main" val="1334118722"/>
                    </a:ext>
                  </a:extLst>
                </a:gridCol>
              </a:tblGrid>
              <a:tr h="1306708">
                <a:tc>
                  <a:txBody>
                    <a:bodyPr/>
                    <a:lstStyle/>
                    <a:p>
                      <a:pPr algn="ctr"/>
                      <a:r>
                        <a:rPr lang="en-US" sz="2400" cap="all" spc="150" dirty="0"/>
                        <a:t>Lorem ipsum</a:t>
                      </a:r>
                      <a:endParaRPr lang="en-US" sz="2400" b="0" cap="all" spc="150" dirty="0">
                        <a:solidFill>
                          <a:schemeClr val="lt1"/>
                        </a:solidFill>
                      </a:endParaRPr>
                    </a:p>
                  </a:txBody>
                  <a:tcPr marL="224212" marR="224212" marT="224212" marB="224212" anchor="ctr">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cap="all" spc="150" dirty="0"/>
                        <a:t>Lorem ipsum</a:t>
                      </a:r>
                      <a:endParaRPr lang="en-US" sz="2400" b="0" cap="all" spc="150" dirty="0">
                        <a:solidFill>
                          <a:schemeClr val="lt1"/>
                        </a:solidFill>
                      </a:endParaRPr>
                    </a:p>
                  </a:txBody>
                  <a:tcPr marL="224212" marR="224212" marT="224212" marB="224212" anchor="ctr">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cap="all" spc="150" dirty="0"/>
                        <a:t>Lorem ipsum</a:t>
                      </a:r>
                      <a:endParaRPr lang="en-US" sz="2400" b="0" cap="all" spc="150" dirty="0">
                        <a:solidFill>
                          <a:schemeClr val="lt1"/>
                        </a:solidFill>
                      </a:endParaRPr>
                    </a:p>
                  </a:txBody>
                  <a:tcPr marL="224212" marR="224212" marT="224212" marB="224212" anchor="ctr">
                    <a:solidFill>
                      <a:schemeClr val="tx1"/>
                    </a:solidFill>
                  </a:tcPr>
                </a:tc>
                <a:extLst>
                  <a:ext uri="{0D108BD9-81ED-4DB2-BD59-A6C34878D82A}">
                    <a16:rowId xmlns:a16="http://schemas.microsoft.com/office/drawing/2014/main" val="4160608299"/>
                  </a:ext>
                </a:extLst>
              </a:tr>
              <a:tr h="119901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cap="none" spc="0" dirty="0"/>
                        <a:t>Lorem ipsum</a:t>
                      </a:r>
                      <a:endParaRPr lang="en-US" sz="2000" b="0" cap="none" spc="0" dirty="0">
                        <a:solidFill>
                          <a:schemeClr val="tx1"/>
                        </a:solidFill>
                      </a:endParaRPr>
                    </a:p>
                  </a:txBody>
                  <a:tcPr marL="224212" marR="224212" marT="224212" marB="224212" anchor="ctr">
                    <a:solidFill>
                      <a:srgbClr val="F6F9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cap="none" spc="0" dirty="0"/>
                        <a:t>Lorem ipsum</a:t>
                      </a:r>
                      <a:endParaRPr lang="en-US" sz="2000" b="0" cap="none" spc="0" dirty="0">
                        <a:solidFill>
                          <a:schemeClr val="tx1"/>
                        </a:solidFill>
                      </a:endParaRPr>
                    </a:p>
                  </a:txBody>
                  <a:tcPr marL="224212" marR="224212" marT="224212" marB="224212" anchor="ctr">
                    <a:solidFill>
                      <a:srgbClr val="F6F9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cap="none" spc="0" dirty="0"/>
                        <a:t>Lorem ipsum</a:t>
                      </a:r>
                      <a:endParaRPr lang="en-US" sz="2000" b="0" cap="none" spc="0" dirty="0">
                        <a:solidFill>
                          <a:schemeClr val="tx1"/>
                        </a:solidFill>
                      </a:endParaRPr>
                    </a:p>
                  </a:txBody>
                  <a:tcPr marL="224212" marR="224212" marT="224212" marB="224212" anchor="ctr">
                    <a:solidFill>
                      <a:srgbClr val="F6F9FF"/>
                    </a:solidFill>
                  </a:tcPr>
                </a:tc>
                <a:extLst>
                  <a:ext uri="{0D108BD9-81ED-4DB2-BD59-A6C34878D82A}">
                    <a16:rowId xmlns:a16="http://schemas.microsoft.com/office/drawing/2014/main" val="3947518332"/>
                  </a:ext>
                </a:extLst>
              </a:tr>
              <a:tr h="119901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cap="none" spc="0" dirty="0"/>
                        <a:t>Lorem ipsum</a:t>
                      </a:r>
                      <a:endParaRPr lang="en-US" sz="2000" b="0" cap="none" spc="0" dirty="0">
                        <a:solidFill>
                          <a:schemeClr val="tx1"/>
                        </a:solidFill>
                      </a:endParaRPr>
                    </a:p>
                  </a:txBody>
                  <a:tcPr marL="224212" marR="224212" marT="224212" marB="224212" anchor="ctr">
                    <a:solidFill>
                      <a:srgbClr val="EDEFF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cap="none" spc="0" dirty="0"/>
                        <a:t>Lorem ipsum</a:t>
                      </a:r>
                      <a:endParaRPr lang="en-US" sz="2000" b="0" cap="none" spc="0" dirty="0">
                        <a:solidFill>
                          <a:schemeClr val="tx1"/>
                        </a:solidFill>
                      </a:endParaRPr>
                    </a:p>
                  </a:txBody>
                  <a:tcPr marL="224212" marR="224212" marT="224212" marB="224212" anchor="ctr">
                    <a:solidFill>
                      <a:srgbClr val="EDEFF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cap="none" spc="0" dirty="0"/>
                        <a:t>Lorem ipsum</a:t>
                      </a:r>
                      <a:endParaRPr lang="en-US" sz="2000" b="0" cap="none" spc="0" dirty="0">
                        <a:solidFill>
                          <a:schemeClr val="tx1"/>
                        </a:solidFill>
                      </a:endParaRPr>
                    </a:p>
                  </a:txBody>
                  <a:tcPr marL="224212" marR="224212" marT="224212" marB="224212" anchor="ctr">
                    <a:solidFill>
                      <a:srgbClr val="EDEFF7"/>
                    </a:solidFill>
                  </a:tcPr>
                </a:tc>
                <a:extLst>
                  <a:ext uri="{0D108BD9-81ED-4DB2-BD59-A6C34878D82A}">
                    <a16:rowId xmlns:a16="http://schemas.microsoft.com/office/drawing/2014/main" val="1445241155"/>
                  </a:ext>
                </a:extLst>
              </a:tr>
            </a:tbl>
          </a:graphicData>
        </a:graphic>
      </p:graphicFrame>
    </p:spTree>
    <p:extLst>
      <p:ext uri="{BB962C8B-B14F-4D97-AF65-F5344CB8AC3E}">
        <p14:creationId xmlns:p14="http://schemas.microsoft.com/office/powerpoint/2010/main" val="37711086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5BA9AC8-EA60-644D-9DDA-B76203EA1E87}"/>
              </a:ext>
            </a:extLst>
          </p:cNvPr>
          <p:cNvSpPr>
            <a:spLocks noGrp="1"/>
          </p:cNvSpPr>
          <p:nvPr>
            <p:ph type="title"/>
          </p:nvPr>
        </p:nvSpPr>
        <p:spPr/>
        <p:txBody>
          <a:bodyPr>
            <a:normAutofit fontScale="90000"/>
          </a:bodyPr>
          <a:lstStyle/>
          <a:p>
            <a:r>
              <a:rPr lang="en-US" dirty="0">
                <a:solidFill>
                  <a:schemeClr val="tx1"/>
                </a:solidFill>
              </a:rPr>
              <a:t>Trustless</a:t>
            </a:r>
            <a:br>
              <a:rPr lang="en-US" dirty="0">
                <a:solidFill>
                  <a:schemeClr val="tx1"/>
                </a:solidFill>
              </a:rPr>
            </a:br>
            <a:r>
              <a:rPr lang="en-US" dirty="0">
                <a:solidFill>
                  <a:schemeClr val="tx1"/>
                </a:solidFill>
              </a:rPr>
              <a:t>Working capital,</a:t>
            </a:r>
            <a:br>
              <a:rPr lang="en-US" dirty="0">
                <a:solidFill>
                  <a:schemeClr val="tx1"/>
                </a:solidFill>
              </a:rPr>
            </a:br>
            <a:r>
              <a:rPr lang="en-US" dirty="0">
                <a:solidFill>
                  <a:schemeClr val="tx1"/>
                </a:solidFill>
              </a:rPr>
              <a:t> now.</a:t>
            </a:r>
          </a:p>
        </p:txBody>
      </p:sp>
      <p:sp>
        <p:nvSpPr>
          <p:cNvPr id="17" name="Content Placeholder 16">
            <a:extLst>
              <a:ext uri="{FF2B5EF4-FFF2-40B4-BE49-F238E27FC236}">
                <a16:creationId xmlns:a16="http://schemas.microsoft.com/office/drawing/2014/main" id="{8E7591AD-81F4-2E45-AE36-F4DA40C19031}"/>
              </a:ext>
            </a:extLst>
          </p:cNvPr>
          <p:cNvSpPr>
            <a:spLocks noGrp="1"/>
          </p:cNvSpPr>
          <p:nvPr>
            <p:ph sz="half" idx="2"/>
          </p:nvPr>
        </p:nvSpPr>
        <p:spPr/>
        <p:txBody>
          <a:bodyPr/>
          <a:lstStyle/>
          <a:p>
            <a:r>
              <a:rPr lang="en-US" dirty="0">
                <a:solidFill>
                  <a:schemeClr val="accent6">
                    <a:lumMod val="60000"/>
                    <a:lumOff val="40000"/>
                  </a:schemeClr>
                </a:solidFill>
              </a:rPr>
              <a:t>Businesses fail due to suboptimal working capital</a:t>
            </a:r>
          </a:p>
          <a:p>
            <a:r>
              <a:rPr lang="en-US" dirty="0">
                <a:solidFill>
                  <a:schemeClr val="accent6">
                    <a:lumMod val="60000"/>
                    <a:lumOff val="40000"/>
                  </a:schemeClr>
                </a:solidFill>
              </a:rPr>
              <a:t>Adequate services available today</a:t>
            </a:r>
          </a:p>
          <a:p>
            <a:r>
              <a:rPr lang="en-US" dirty="0">
                <a:solidFill>
                  <a:schemeClr val="accent6">
                    <a:lumMod val="60000"/>
                    <a:lumOff val="40000"/>
                  </a:schemeClr>
                </a:solidFill>
              </a:rPr>
              <a:t>Blockchain-market fit: a solution in search of a problem?</a:t>
            </a:r>
          </a:p>
          <a:p>
            <a:r>
              <a:rPr lang="en-US" dirty="0">
                <a:solidFill>
                  <a:schemeClr val="accent6">
                    <a:lumMod val="60000"/>
                    <a:lumOff val="40000"/>
                  </a:schemeClr>
                </a:solidFill>
              </a:rPr>
              <a:t>A proposal built on Stacks and secured by Bitcoin</a:t>
            </a:r>
          </a:p>
          <a:p>
            <a:r>
              <a:rPr lang="en-US" dirty="0">
                <a:solidFill>
                  <a:schemeClr val="accent6">
                    <a:lumMod val="60000"/>
                    <a:lumOff val="40000"/>
                  </a:schemeClr>
                </a:solidFill>
              </a:rPr>
              <a:t>Misbehaving players require aligned incentives </a:t>
            </a:r>
          </a:p>
          <a:p>
            <a:r>
              <a:rPr lang="en-US" dirty="0">
                <a:solidFill>
                  <a:schemeClr val="accent6">
                    <a:lumMod val="60000"/>
                    <a:lumOff val="40000"/>
                  </a:schemeClr>
                </a:solidFill>
              </a:rPr>
              <a:t>Is TWOCAN a vitamin or a painkiller service?</a:t>
            </a:r>
          </a:p>
          <a:p>
            <a:r>
              <a:rPr lang="en-US" dirty="0">
                <a:solidFill>
                  <a:schemeClr val="accent6">
                    <a:lumMod val="60000"/>
                    <a:lumOff val="40000"/>
                  </a:schemeClr>
                </a:solidFill>
              </a:rPr>
              <a:t>Product Roadmap</a:t>
            </a:r>
          </a:p>
          <a:p>
            <a:r>
              <a:rPr lang="en-US" dirty="0">
                <a:solidFill>
                  <a:schemeClr val="accent6">
                    <a:lumMod val="60000"/>
                    <a:lumOff val="40000"/>
                  </a:schemeClr>
                </a:solidFill>
              </a:rPr>
              <a:t>Competition</a:t>
            </a:r>
          </a:p>
          <a:p>
            <a:r>
              <a:rPr lang="en-US" dirty="0">
                <a:solidFill>
                  <a:schemeClr val="accent6">
                    <a:lumMod val="60000"/>
                    <a:lumOff val="40000"/>
                  </a:schemeClr>
                </a:solidFill>
              </a:rPr>
              <a:t>Mitigating Risks by joining the Stacks Accelerator</a:t>
            </a:r>
          </a:p>
          <a:p>
            <a:r>
              <a:rPr lang="en-US" dirty="0">
                <a:solidFill>
                  <a:schemeClr val="accent6">
                    <a:lumMod val="60000"/>
                    <a:lumOff val="40000"/>
                  </a:schemeClr>
                </a:solidFill>
              </a:rPr>
              <a:t>Value Added to Investors and Crypto Community</a:t>
            </a:r>
          </a:p>
          <a:p>
            <a:r>
              <a:rPr lang="en-US" dirty="0"/>
              <a:t>Contact Info</a:t>
            </a:r>
          </a:p>
        </p:txBody>
      </p:sp>
    </p:spTree>
    <p:extLst>
      <p:ext uri="{BB962C8B-B14F-4D97-AF65-F5344CB8AC3E}">
        <p14:creationId xmlns:p14="http://schemas.microsoft.com/office/powerpoint/2010/main" val="5176706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B6C6BD0-EDC9-7C44-A414-B66D25E34B52}"/>
              </a:ext>
            </a:extLst>
          </p:cNvPr>
          <p:cNvSpPr>
            <a:spLocks noGrp="1"/>
          </p:cNvSpPr>
          <p:nvPr>
            <p:ph type="title"/>
          </p:nvPr>
        </p:nvSpPr>
        <p:spPr>
          <a:xfrm>
            <a:off x="1097280" y="942871"/>
            <a:ext cx="10058400" cy="587584"/>
          </a:xfrm>
        </p:spPr>
        <p:txBody>
          <a:bodyPr/>
          <a:lstStyle/>
          <a:p>
            <a:r>
              <a:rPr lang="en-US" dirty="0"/>
              <a:t>OUR TEAM</a:t>
            </a:r>
          </a:p>
        </p:txBody>
      </p:sp>
      <p:pic>
        <p:nvPicPr>
          <p:cNvPr id="40" name="Picture Placeholder 39" descr="Man in yellow shirt on blue background dancing">
            <a:extLst>
              <a:ext uri="{FF2B5EF4-FFF2-40B4-BE49-F238E27FC236}">
                <a16:creationId xmlns:a16="http://schemas.microsoft.com/office/drawing/2014/main" id="{3C0B9D68-8F30-E84F-9E2F-573FAA18E186}"/>
              </a:ext>
            </a:extLst>
          </p:cNvPr>
          <p:cNvPicPr>
            <a:picLocks noGrp="1" noChangeAspect="1"/>
          </p:cNvPicPr>
          <p:nvPr>
            <p:ph type="pic" sz="quarter" idx="14"/>
          </p:nvPr>
        </p:nvPicPr>
        <p:blipFill rotWithShape="1">
          <a:blip r:embed="rId2" cstate="email">
            <a:extLst>
              <a:ext uri="{28A0092B-C50C-407E-A947-70E740481C1C}">
                <a14:useLocalDpi xmlns:a14="http://schemas.microsoft.com/office/drawing/2010/main"/>
              </a:ext>
            </a:extLst>
          </a:blip>
          <a:srcRect/>
          <a:stretch/>
        </p:blipFill>
        <p:spPr>
          <a:xfrm>
            <a:off x="4659186" y="1930861"/>
            <a:ext cx="2919413" cy="2919413"/>
          </a:xfrm>
        </p:spPr>
      </p:pic>
      <p:sp>
        <p:nvSpPr>
          <p:cNvPr id="19" name="Text Placeholder 18">
            <a:extLst>
              <a:ext uri="{FF2B5EF4-FFF2-40B4-BE49-F238E27FC236}">
                <a16:creationId xmlns:a16="http://schemas.microsoft.com/office/drawing/2014/main" id="{342B2560-FAA9-124F-AD83-8C8D48E03E44}"/>
              </a:ext>
            </a:extLst>
          </p:cNvPr>
          <p:cNvSpPr>
            <a:spLocks noGrp="1"/>
          </p:cNvSpPr>
          <p:nvPr>
            <p:ph type="body" sz="half" idx="2"/>
          </p:nvPr>
        </p:nvSpPr>
        <p:spPr/>
        <p:txBody>
          <a:bodyPr/>
          <a:lstStyle/>
          <a:p>
            <a:r>
              <a:rPr lang="en-US" dirty="0"/>
              <a:t>John</a:t>
            </a:r>
          </a:p>
        </p:txBody>
      </p:sp>
      <p:sp>
        <p:nvSpPr>
          <p:cNvPr id="23" name="Text Placeholder 22">
            <a:extLst>
              <a:ext uri="{FF2B5EF4-FFF2-40B4-BE49-F238E27FC236}">
                <a16:creationId xmlns:a16="http://schemas.microsoft.com/office/drawing/2014/main" id="{2B0FE939-6135-8846-B579-79F696C454ED}"/>
              </a:ext>
            </a:extLst>
          </p:cNvPr>
          <p:cNvSpPr>
            <a:spLocks noGrp="1"/>
          </p:cNvSpPr>
          <p:nvPr>
            <p:ph type="body" sz="half" idx="16"/>
          </p:nvPr>
        </p:nvSpPr>
        <p:spPr/>
        <p:txBody>
          <a:bodyPr/>
          <a:lstStyle/>
          <a:p>
            <a:r>
              <a:rPr lang="en-US" dirty="0"/>
              <a:t>joe</a:t>
            </a:r>
          </a:p>
        </p:txBody>
      </p:sp>
      <p:sp>
        <p:nvSpPr>
          <p:cNvPr id="24" name="Text Placeholder 23">
            <a:extLst>
              <a:ext uri="{FF2B5EF4-FFF2-40B4-BE49-F238E27FC236}">
                <a16:creationId xmlns:a16="http://schemas.microsoft.com/office/drawing/2014/main" id="{996C3DD2-045C-6945-B783-8067FCC3CDF9}"/>
              </a:ext>
            </a:extLst>
          </p:cNvPr>
          <p:cNvSpPr>
            <a:spLocks noGrp="1"/>
          </p:cNvSpPr>
          <p:nvPr>
            <p:ph type="body" sz="half" idx="17"/>
          </p:nvPr>
        </p:nvSpPr>
        <p:spPr/>
        <p:txBody>
          <a:bodyPr/>
          <a:lstStyle/>
          <a:p>
            <a:r>
              <a:rPr lang="en-US" dirty="0"/>
              <a:t>sally</a:t>
            </a:r>
          </a:p>
        </p:txBody>
      </p:sp>
      <p:pic>
        <p:nvPicPr>
          <p:cNvPr id="38" name="Picture Placeholder 37" descr="Man in yellow shirt on yellow background dancing">
            <a:extLst>
              <a:ext uri="{FF2B5EF4-FFF2-40B4-BE49-F238E27FC236}">
                <a16:creationId xmlns:a16="http://schemas.microsoft.com/office/drawing/2014/main" id="{9D46B1A3-C5DA-C34C-93E4-11360375C631}"/>
              </a:ext>
            </a:extLst>
          </p:cNvPr>
          <p:cNvPicPr>
            <a:picLocks noGrp="1" noChangeAspect="1"/>
          </p:cNvPicPr>
          <p:nvPr>
            <p:ph type="pic" sz="quarter" idx="13"/>
          </p:nvPr>
        </p:nvPicPr>
        <p:blipFill rotWithShape="1">
          <a:blip r:embed="rId3" cstate="email">
            <a:extLst>
              <a:ext uri="{28A0092B-C50C-407E-A947-70E740481C1C}">
                <a14:useLocalDpi xmlns:a14="http://schemas.microsoft.com/office/drawing/2010/main"/>
              </a:ext>
            </a:extLst>
          </a:blip>
          <a:srcRect r="-1"/>
          <a:stretch/>
        </p:blipFill>
        <p:spPr>
          <a:xfrm>
            <a:off x="1097279" y="1930861"/>
            <a:ext cx="2919413" cy="2919413"/>
          </a:xfrm>
        </p:spPr>
      </p:pic>
      <p:pic>
        <p:nvPicPr>
          <p:cNvPr id="36" name="Picture Placeholder 32" descr="Woman in a red outfit on red background smiling off camear ">
            <a:extLst>
              <a:ext uri="{FF2B5EF4-FFF2-40B4-BE49-F238E27FC236}">
                <a16:creationId xmlns:a16="http://schemas.microsoft.com/office/drawing/2014/main" id="{D125A9C2-4641-3146-8396-D22F8ACF5A7E}"/>
              </a:ext>
            </a:extLst>
          </p:cNvPr>
          <p:cNvPicPr>
            <a:picLocks noGrp="1" noChangeAspect="1"/>
          </p:cNvPicPr>
          <p:nvPr>
            <p:ph type="pic" sz="quarter" idx="15"/>
          </p:nvPr>
        </p:nvPicPr>
        <p:blipFill rotWithShape="1">
          <a:blip r:embed="rId4" cstate="email">
            <a:extLst>
              <a:ext uri="{28A0092B-C50C-407E-A947-70E740481C1C}">
                <a14:useLocalDpi xmlns:a14="http://schemas.microsoft.com/office/drawing/2010/main"/>
              </a:ext>
            </a:extLst>
          </a:blip>
          <a:srcRect l="-772"/>
          <a:stretch/>
        </p:blipFill>
        <p:spPr>
          <a:xfrm>
            <a:off x="8221093" y="1930861"/>
            <a:ext cx="2919413" cy="2919413"/>
          </a:xfrm>
        </p:spPr>
      </p:pic>
    </p:spTree>
    <p:extLst>
      <p:ext uri="{BB962C8B-B14F-4D97-AF65-F5344CB8AC3E}">
        <p14:creationId xmlns:p14="http://schemas.microsoft.com/office/powerpoint/2010/main" val="16403892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0B3111-7B97-654A-86CA-FD04EA6ED6EF}"/>
              </a:ext>
            </a:extLst>
          </p:cNvPr>
          <p:cNvSpPr>
            <a:spLocks noGrp="1"/>
          </p:cNvSpPr>
          <p:nvPr>
            <p:ph type="title"/>
          </p:nvPr>
        </p:nvSpPr>
        <p:spPr/>
        <p:txBody>
          <a:bodyPr/>
          <a:lstStyle/>
          <a:p>
            <a:r>
              <a:rPr lang="en-US" dirty="0"/>
              <a:t>Contact Us</a:t>
            </a:r>
          </a:p>
        </p:txBody>
      </p:sp>
      <p:graphicFrame>
        <p:nvGraphicFramePr>
          <p:cNvPr id="4" name="Content Placeholder 2" descr="SmartArt graphic for contact information">
            <a:extLst>
              <a:ext uri="{FF2B5EF4-FFF2-40B4-BE49-F238E27FC236}">
                <a16:creationId xmlns:a16="http://schemas.microsoft.com/office/drawing/2014/main" id="{600D9413-DE22-3A40-BE90-9FD7FAA1C7C3}"/>
              </a:ext>
            </a:extLst>
          </p:cNvPr>
          <p:cNvGraphicFramePr>
            <a:graphicFrameLocks noGrp="1"/>
          </p:cNvGraphicFramePr>
          <p:nvPr>
            <p:ph idx="1"/>
            <p:extLst>
              <p:ext uri="{D42A27DB-BD31-4B8C-83A1-F6EECF244321}">
                <p14:modId xmlns:p14="http://schemas.microsoft.com/office/powerpoint/2010/main" val="1847764084"/>
              </p:ext>
            </p:extLst>
          </p:nvPr>
        </p:nvGraphicFramePr>
        <p:xfrm>
          <a:off x="1096963" y="2108200"/>
          <a:ext cx="10058400" cy="3760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10073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7C633-6FA1-4FBC-8E61-54FEB4587827}"/>
              </a:ext>
            </a:extLst>
          </p:cNvPr>
          <p:cNvSpPr>
            <a:spLocks noGrp="1"/>
          </p:cNvSpPr>
          <p:nvPr>
            <p:ph type="title"/>
          </p:nvPr>
        </p:nvSpPr>
        <p:spPr/>
        <p:txBody>
          <a:bodyPr/>
          <a:lstStyle/>
          <a:p>
            <a:r>
              <a:rPr lang="en-US" dirty="0"/>
              <a:t>Appendix</a:t>
            </a:r>
          </a:p>
        </p:txBody>
      </p:sp>
      <p:sp>
        <p:nvSpPr>
          <p:cNvPr id="3" name="Content Placeholder 2">
            <a:extLst>
              <a:ext uri="{FF2B5EF4-FFF2-40B4-BE49-F238E27FC236}">
                <a16:creationId xmlns:a16="http://schemas.microsoft.com/office/drawing/2014/main" id="{EDF69AA2-97D6-4693-9E8A-BEBB49A5C6F9}"/>
              </a:ext>
            </a:extLst>
          </p:cNvPr>
          <p:cNvSpPr>
            <a:spLocks noGrp="1"/>
          </p:cNvSpPr>
          <p:nvPr>
            <p:ph sz="half" idx="2"/>
          </p:nvPr>
        </p:nvSpPr>
        <p:spPr/>
        <p:txBody>
          <a:bodyPr/>
          <a:lstStyle/>
          <a:p>
            <a:r>
              <a:rPr lang="en-US" dirty="0"/>
              <a:t>First</a:t>
            </a:r>
          </a:p>
          <a:p>
            <a:r>
              <a:rPr lang="en-US" dirty="0"/>
              <a:t>Second</a:t>
            </a:r>
          </a:p>
          <a:p>
            <a:r>
              <a:rPr lang="en-US" dirty="0"/>
              <a:t>Third</a:t>
            </a:r>
          </a:p>
        </p:txBody>
      </p:sp>
      <p:pic>
        <p:nvPicPr>
          <p:cNvPr id="26" name="Content Placeholder 19" descr="A woman sitting at a table in front of a computer working late into the night">
            <a:extLst>
              <a:ext uri="{FF2B5EF4-FFF2-40B4-BE49-F238E27FC236}">
                <a16:creationId xmlns:a16="http://schemas.microsoft.com/office/drawing/2014/main" id="{16B11D6C-8BFF-1A47-AD21-B0E21DE6AF28}"/>
              </a:ext>
            </a:extLst>
          </p:cNvPr>
          <p:cNvPicPr>
            <a:picLocks noGrp="1" noChangeAspect="1"/>
          </p:cNvPicPr>
          <p:nvPr>
            <p:ph sz="half" idx="14"/>
          </p:nvPr>
        </p:nvPicPr>
        <p:blipFill rotWithShape="1">
          <a:blip r:embed="rId2" cstate="email">
            <a:extLst>
              <a:ext uri="{28A0092B-C50C-407E-A947-70E740481C1C}">
                <a14:useLocalDpi xmlns:a14="http://schemas.microsoft.com/office/drawing/2010/main"/>
              </a:ext>
            </a:extLst>
          </a:blip>
          <a:srcRect/>
          <a:stretch/>
        </p:blipFill>
        <p:spPr>
          <a:xfrm>
            <a:off x="604838" y="642027"/>
            <a:ext cx="4589462" cy="5544764"/>
          </a:xfrm>
        </p:spPr>
      </p:pic>
    </p:spTree>
    <p:extLst>
      <p:ext uri="{BB962C8B-B14F-4D97-AF65-F5344CB8AC3E}">
        <p14:creationId xmlns:p14="http://schemas.microsoft.com/office/powerpoint/2010/main" val="14947651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7C633-6FA1-4FBC-8E61-54FEB4587827}"/>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EDF69AA2-97D6-4693-9E8A-BEBB49A5C6F9}"/>
              </a:ext>
            </a:extLst>
          </p:cNvPr>
          <p:cNvSpPr>
            <a:spLocks noGrp="1"/>
          </p:cNvSpPr>
          <p:nvPr>
            <p:ph sz="half" idx="2"/>
          </p:nvPr>
        </p:nvSpPr>
        <p:spPr/>
        <p:txBody>
          <a:bodyPr/>
          <a:lstStyle/>
          <a:p>
            <a:r>
              <a:rPr lang="en-US" dirty="0"/>
              <a:t>First</a:t>
            </a:r>
          </a:p>
          <a:p>
            <a:r>
              <a:rPr lang="en-US" dirty="0"/>
              <a:t>Second</a:t>
            </a:r>
          </a:p>
          <a:p>
            <a:r>
              <a:rPr lang="en-US" dirty="0"/>
              <a:t>Third</a:t>
            </a:r>
          </a:p>
        </p:txBody>
      </p:sp>
      <p:pic>
        <p:nvPicPr>
          <p:cNvPr id="26" name="Content Placeholder 19" descr="A woman sitting at a table in front of a computer working late into the night">
            <a:extLst>
              <a:ext uri="{FF2B5EF4-FFF2-40B4-BE49-F238E27FC236}">
                <a16:creationId xmlns:a16="http://schemas.microsoft.com/office/drawing/2014/main" id="{16B11D6C-8BFF-1A47-AD21-B0E21DE6AF28}"/>
              </a:ext>
            </a:extLst>
          </p:cNvPr>
          <p:cNvPicPr>
            <a:picLocks noGrp="1" noChangeAspect="1"/>
          </p:cNvPicPr>
          <p:nvPr>
            <p:ph sz="half" idx="14"/>
          </p:nvPr>
        </p:nvPicPr>
        <p:blipFill rotWithShape="1">
          <a:blip r:embed="rId2" cstate="email">
            <a:extLst>
              <a:ext uri="{28A0092B-C50C-407E-A947-70E740481C1C}">
                <a14:useLocalDpi xmlns:a14="http://schemas.microsoft.com/office/drawing/2010/main"/>
              </a:ext>
            </a:extLst>
          </a:blip>
          <a:srcRect/>
          <a:stretch/>
        </p:blipFill>
        <p:spPr>
          <a:xfrm>
            <a:off x="604838" y="642027"/>
            <a:ext cx="4589462" cy="5544764"/>
          </a:xfrm>
        </p:spPr>
      </p:pic>
    </p:spTree>
    <p:extLst>
      <p:ext uri="{BB962C8B-B14F-4D97-AF65-F5344CB8AC3E}">
        <p14:creationId xmlns:p14="http://schemas.microsoft.com/office/powerpoint/2010/main" val="3989000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00900CD-B943-934F-857F-30AA913FE9D9}"/>
              </a:ext>
            </a:extLst>
          </p:cNvPr>
          <p:cNvSpPr>
            <a:spLocks noGrp="1"/>
          </p:cNvSpPr>
          <p:nvPr>
            <p:ph type="title"/>
          </p:nvPr>
        </p:nvSpPr>
        <p:spPr>
          <a:xfrm>
            <a:off x="1195753" y="942870"/>
            <a:ext cx="4360093" cy="1292750"/>
          </a:xfrm>
        </p:spPr>
        <p:txBody>
          <a:bodyPr>
            <a:normAutofit/>
          </a:bodyPr>
          <a:lstStyle/>
          <a:p>
            <a:r>
              <a:rPr lang="en-US" sz="2200" dirty="0"/>
              <a:t>Businesses fail due to sub-optimal working capital</a:t>
            </a:r>
          </a:p>
        </p:txBody>
      </p:sp>
      <p:sp>
        <p:nvSpPr>
          <p:cNvPr id="12" name="Content Placeholder 11">
            <a:extLst>
              <a:ext uri="{FF2B5EF4-FFF2-40B4-BE49-F238E27FC236}">
                <a16:creationId xmlns:a16="http://schemas.microsoft.com/office/drawing/2014/main" id="{2A09EEBC-5E2C-D240-A5D6-6952B8392E49}"/>
              </a:ext>
            </a:extLst>
          </p:cNvPr>
          <p:cNvSpPr>
            <a:spLocks noGrp="1"/>
          </p:cNvSpPr>
          <p:nvPr>
            <p:ph sz="half" idx="2"/>
          </p:nvPr>
        </p:nvSpPr>
        <p:spPr>
          <a:xfrm>
            <a:off x="1195754" y="2281657"/>
            <a:ext cx="4360094" cy="3633471"/>
          </a:xfrm>
        </p:spPr>
        <p:txBody>
          <a:bodyPr>
            <a:normAutofit/>
          </a:bodyPr>
          <a:lstStyle/>
          <a:p>
            <a:r>
              <a:rPr lang="en-US" u="sng" dirty="0"/>
              <a:t>Threats:</a:t>
            </a:r>
          </a:p>
          <a:p>
            <a:pPr marL="285750" indent="-285750">
              <a:buFont typeface="Arial" panose="020B0604020202020204" pitchFamily="34" charset="0"/>
              <a:buChar char="•"/>
            </a:pPr>
            <a:r>
              <a:rPr lang="en-US" dirty="0"/>
              <a:t>Supply chain disruption (tariffs, disease)</a:t>
            </a:r>
          </a:p>
          <a:p>
            <a:pPr marL="285750" indent="-285750">
              <a:buFont typeface="Arial" panose="020B0604020202020204" pitchFamily="34" charset="0"/>
              <a:buChar char="•"/>
            </a:pPr>
            <a:r>
              <a:rPr lang="en-US" dirty="0"/>
              <a:t>Seasonal businesses</a:t>
            </a:r>
          </a:p>
          <a:p>
            <a:pPr marL="285750" indent="-285750">
              <a:buFont typeface="Arial" panose="020B0604020202020204" pitchFamily="34" charset="0"/>
              <a:buChar char="•"/>
            </a:pPr>
            <a:r>
              <a:rPr lang="en-US" dirty="0"/>
              <a:t>Slow payments from customers</a:t>
            </a:r>
          </a:p>
          <a:p>
            <a:pPr marL="285750" indent="-285750">
              <a:buFont typeface="Arial" panose="020B0604020202020204" pitchFamily="34" charset="0"/>
              <a:buChar char="•"/>
            </a:pPr>
            <a:r>
              <a:rPr lang="en-US" dirty="0"/>
              <a:t>Inability to extend payment terms on bills</a:t>
            </a:r>
          </a:p>
          <a:p>
            <a:pPr marL="285750" indent="-285750">
              <a:buFont typeface="Arial" panose="020B0604020202020204" pitchFamily="34" charset="0"/>
              <a:buChar char="•"/>
            </a:pPr>
            <a:r>
              <a:rPr lang="en-US" dirty="0"/>
              <a:t>Not using company assets as collateral</a:t>
            </a:r>
          </a:p>
          <a:p>
            <a:r>
              <a:rPr lang="en-US" u="sng" dirty="0"/>
              <a:t>Results:</a:t>
            </a:r>
          </a:p>
          <a:p>
            <a:r>
              <a:rPr lang="en-US" dirty="0"/>
              <a:t>Shipments missed, orders unfulfilled, service decay, payroll delayed, and business fails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3" name="Picture Placeholder 2">
            <a:extLst>
              <a:ext uri="{FF2B5EF4-FFF2-40B4-BE49-F238E27FC236}">
                <a16:creationId xmlns:a16="http://schemas.microsoft.com/office/drawing/2014/main" id="{707115C3-6F12-6746-B317-BFF7AA59A9ED}"/>
              </a:ext>
            </a:extLst>
          </p:cNvPr>
          <p:cNvSpPr>
            <a:spLocks noGrp="1"/>
          </p:cNvSpPr>
          <p:nvPr>
            <p:ph type="pic" sz="quarter" idx="13"/>
          </p:nvPr>
        </p:nvSpPr>
        <p:spPr/>
      </p:sp>
    </p:spTree>
    <p:extLst>
      <p:ext uri="{BB962C8B-B14F-4D97-AF65-F5344CB8AC3E}">
        <p14:creationId xmlns:p14="http://schemas.microsoft.com/office/powerpoint/2010/main" val="1255359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5BA9AC8-EA60-644D-9DDA-B76203EA1E87}"/>
              </a:ext>
            </a:extLst>
          </p:cNvPr>
          <p:cNvSpPr>
            <a:spLocks noGrp="1"/>
          </p:cNvSpPr>
          <p:nvPr>
            <p:ph type="title"/>
          </p:nvPr>
        </p:nvSpPr>
        <p:spPr/>
        <p:txBody>
          <a:bodyPr>
            <a:normAutofit fontScale="90000"/>
          </a:bodyPr>
          <a:lstStyle/>
          <a:p>
            <a:r>
              <a:rPr lang="en-US" dirty="0">
                <a:solidFill>
                  <a:schemeClr val="tx1"/>
                </a:solidFill>
              </a:rPr>
              <a:t>Trustless</a:t>
            </a:r>
            <a:br>
              <a:rPr lang="en-US" dirty="0">
                <a:solidFill>
                  <a:schemeClr val="tx1"/>
                </a:solidFill>
              </a:rPr>
            </a:br>
            <a:r>
              <a:rPr lang="en-US" dirty="0">
                <a:solidFill>
                  <a:schemeClr val="tx1"/>
                </a:solidFill>
              </a:rPr>
              <a:t>Working capital,</a:t>
            </a:r>
            <a:br>
              <a:rPr lang="en-US" dirty="0">
                <a:solidFill>
                  <a:schemeClr val="tx1"/>
                </a:solidFill>
              </a:rPr>
            </a:br>
            <a:r>
              <a:rPr lang="en-US" dirty="0">
                <a:solidFill>
                  <a:schemeClr val="tx1"/>
                </a:solidFill>
              </a:rPr>
              <a:t> now.</a:t>
            </a:r>
          </a:p>
        </p:txBody>
      </p:sp>
      <p:sp>
        <p:nvSpPr>
          <p:cNvPr id="17" name="Content Placeholder 16">
            <a:extLst>
              <a:ext uri="{FF2B5EF4-FFF2-40B4-BE49-F238E27FC236}">
                <a16:creationId xmlns:a16="http://schemas.microsoft.com/office/drawing/2014/main" id="{8E7591AD-81F4-2E45-AE36-F4DA40C19031}"/>
              </a:ext>
            </a:extLst>
          </p:cNvPr>
          <p:cNvSpPr>
            <a:spLocks noGrp="1"/>
          </p:cNvSpPr>
          <p:nvPr>
            <p:ph sz="half" idx="2"/>
          </p:nvPr>
        </p:nvSpPr>
        <p:spPr/>
        <p:txBody>
          <a:bodyPr/>
          <a:lstStyle/>
          <a:p>
            <a:r>
              <a:rPr lang="en-US" dirty="0">
                <a:solidFill>
                  <a:schemeClr val="accent6">
                    <a:lumMod val="60000"/>
                    <a:lumOff val="40000"/>
                  </a:schemeClr>
                </a:solidFill>
              </a:rPr>
              <a:t>Businesses fail due to suboptimal working capital</a:t>
            </a:r>
          </a:p>
          <a:p>
            <a:r>
              <a:rPr lang="en-US" dirty="0"/>
              <a:t>Adequate services available today</a:t>
            </a:r>
          </a:p>
          <a:p>
            <a:r>
              <a:rPr lang="en-US" dirty="0">
                <a:solidFill>
                  <a:schemeClr val="accent6">
                    <a:lumMod val="60000"/>
                    <a:lumOff val="40000"/>
                  </a:schemeClr>
                </a:solidFill>
              </a:rPr>
              <a:t>Blockchain-market fit: a solution in search of a problem?</a:t>
            </a:r>
          </a:p>
          <a:p>
            <a:r>
              <a:rPr lang="en-US" dirty="0">
                <a:solidFill>
                  <a:schemeClr val="accent6">
                    <a:lumMod val="60000"/>
                    <a:lumOff val="40000"/>
                  </a:schemeClr>
                </a:solidFill>
              </a:rPr>
              <a:t>A proposal built on Stacks and secured by Bitcoin</a:t>
            </a:r>
          </a:p>
          <a:p>
            <a:r>
              <a:rPr lang="en-US" dirty="0">
                <a:solidFill>
                  <a:schemeClr val="accent6">
                    <a:lumMod val="60000"/>
                    <a:lumOff val="40000"/>
                  </a:schemeClr>
                </a:solidFill>
              </a:rPr>
              <a:t>Misbehaving players require aligned incentives </a:t>
            </a:r>
          </a:p>
          <a:p>
            <a:r>
              <a:rPr lang="en-US" dirty="0">
                <a:solidFill>
                  <a:schemeClr val="accent6">
                    <a:lumMod val="60000"/>
                    <a:lumOff val="40000"/>
                  </a:schemeClr>
                </a:solidFill>
              </a:rPr>
              <a:t>Is TWOCAN a vitamin or a painkiller service?</a:t>
            </a:r>
          </a:p>
          <a:p>
            <a:r>
              <a:rPr lang="en-US" dirty="0">
                <a:solidFill>
                  <a:schemeClr val="accent6">
                    <a:lumMod val="60000"/>
                    <a:lumOff val="40000"/>
                  </a:schemeClr>
                </a:solidFill>
              </a:rPr>
              <a:t>Product Roadmap</a:t>
            </a:r>
          </a:p>
          <a:p>
            <a:r>
              <a:rPr lang="en-US" dirty="0">
                <a:solidFill>
                  <a:schemeClr val="accent6">
                    <a:lumMod val="60000"/>
                    <a:lumOff val="40000"/>
                  </a:schemeClr>
                </a:solidFill>
              </a:rPr>
              <a:t>Competition</a:t>
            </a:r>
          </a:p>
          <a:p>
            <a:r>
              <a:rPr lang="en-US" dirty="0">
                <a:solidFill>
                  <a:schemeClr val="accent6">
                    <a:lumMod val="60000"/>
                    <a:lumOff val="40000"/>
                  </a:schemeClr>
                </a:solidFill>
              </a:rPr>
              <a:t>Mitigating Risks by joining the Stacks Accelerator</a:t>
            </a:r>
          </a:p>
          <a:p>
            <a:r>
              <a:rPr lang="en-US" dirty="0">
                <a:solidFill>
                  <a:schemeClr val="accent6">
                    <a:lumMod val="60000"/>
                    <a:lumOff val="40000"/>
                  </a:schemeClr>
                </a:solidFill>
              </a:rPr>
              <a:t>Value Added to Investors and Crypto Community</a:t>
            </a:r>
          </a:p>
          <a:p>
            <a:r>
              <a:rPr lang="en-US" dirty="0">
                <a:solidFill>
                  <a:schemeClr val="accent6">
                    <a:lumMod val="60000"/>
                    <a:lumOff val="40000"/>
                  </a:schemeClr>
                </a:solidFill>
              </a:rPr>
              <a:t>Contact Info</a:t>
            </a:r>
          </a:p>
        </p:txBody>
      </p:sp>
    </p:spTree>
    <p:extLst>
      <p:ext uri="{BB962C8B-B14F-4D97-AF65-F5344CB8AC3E}">
        <p14:creationId xmlns:p14="http://schemas.microsoft.com/office/powerpoint/2010/main" val="1291486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2" descr="Smart Art graphic of Picture Accent Process">
            <a:extLst>
              <a:ext uri="{FF2B5EF4-FFF2-40B4-BE49-F238E27FC236}">
                <a16:creationId xmlns:a16="http://schemas.microsoft.com/office/drawing/2014/main" id="{BE8337B7-28C4-492B-8228-3183A1C23832}"/>
              </a:ext>
            </a:extLst>
          </p:cNvPr>
          <p:cNvGraphicFramePr>
            <a:graphicFrameLocks noGrp="1"/>
          </p:cNvGraphicFramePr>
          <p:nvPr>
            <p:ph idx="1"/>
            <p:extLst>
              <p:ext uri="{D42A27DB-BD31-4B8C-83A1-F6EECF244321}">
                <p14:modId xmlns:p14="http://schemas.microsoft.com/office/powerpoint/2010/main" val="1612581786"/>
              </p:ext>
            </p:extLst>
          </p:nvPr>
        </p:nvGraphicFramePr>
        <p:xfrm>
          <a:off x="1097280" y="2468581"/>
          <a:ext cx="10058400" cy="34465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003F7245-B0E5-484F-88D0-FA9D0C77C036}"/>
              </a:ext>
            </a:extLst>
          </p:cNvPr>
          <p:cNvSpPr>
            <a:spLocks noGrp="1"/>
          </p:cNvSpPr>
          <p:nvPr>
            <p:ph type="title"/>
          </p:nvPr>
        </p:nvSpPr>
        <p:spPr/>
        <p:txBody>
          <a:bodyPr/>
          <a:lstStyle/>
          <a:p>
            <a:r>
              <a:rPr lang="en-US" dirty="0"/>
              <a:t>Adequate services available today: Prime Revenue</a:t>
            </a:r>
            <a:endParaRPr lang="en-US" sz="2400" dirty="0"/>
          </a:p>
        </p:txBody>
      </p:sp>
      <p:sp>
        <p:nvSpPr>
          <p:cNvPr id="6" name="TextBox 5">
            <a:extLst>
              <a:ext uri="{FF2B5EF4-FFF2-40B4-BE49-F238E27FC236}">
                <a16:creationId xmlns:a16="http://schemas.microsoft.com/office/drawing/2014/main" id="{E3462F58-EED3-0D42-9039-078FAA4D0895}"/>
              </a:ext>
            </a:extLst>
          </p:cNvPr>
          <p:cNvSpPr txBox="1"/>
          <p:nvPr/>
        </p:nvSpPr>
        <p:spPr>
          <a:xfrm>
            <a:off x="966311" y="1530455"/>
            <a:ext cx="10259378" cy="1384995"/>
          </a:xfrm>
          <a:prstGeom prst="rect">
            <a:avLst/>
          </a:prstGeom>
          <a:noFill/>
        </p:spPr>
        <p:txBody>
          <a:bodyPr wrap="square" rtlCol="0">
            <a:spAutoFit/>
          </a:bodyPr>
          <a:lstStyle/>
          <a:p>
            <a:pPr fontAlgn="base"/>
            <a:r>
              <a:rPr lang="en-US" sz="1400" b="1" dirty="0"/>
              <a:t>Supply chain finance </a:t>
            </a:r>
            <a:r>
              <a:rPr lang="en-US" sz="1400" dirty="0"/>
              <a:t>is a </a:t>
            </a:r>
            <a:r>
              <a:rPr lang="en-US" sz="1400" b="1" dirty="0"/>
              <a:t>set of solutions that improves cash flow </a:t>
            </a:r>
            <a:r>
              <a:rPr lang="en-US" sz="1400" dirty="0"/>
              <a:t>by allowing businesses to </a:t>
            </a:r>
            <a:r>
              <a:rPr lang="en-US" sz="1400" b="1" dirty="0"/>
              <a:t>optimize supplier payment terms</a:t>
            </a:r>
            <a:r>
              <a:rPr lang="en-US" sz="1400" dirty="0"/>
              <a:t>. Simultaneously, it provides the </a:t>
            </a:r>
            <a:r>
              <a:rPr lang="en-US" sz="1400" b="1" dirty="0"/>
              <a:t>option for suppliers to receive early payment </a:t>
            </a:r>
            <a:r>
              <a:rPr lang="en-US" sz="1400" dirty="0"/>
              <a:t>as soon as invoices are approved </a:t>
            </a:r>
            <a:r>
              <a:rPr lang="en-US" sz="1400" b="1" dirty="0"/>
              <a:t>in return for a nominal finance charge</a:t>
            </a:r>
            <a:r>
              <a:rPr lang="en-US" sz="1400" dirty="0"/>
              <a:t>. This frees up cash that would otherwise be trapped in the supply chain, enabling both buyers and suppliers to survive economic volatility, invest in growth and outperform competitors.</a:t>
            </a:r>
          </a:p>
          <a:p>
            <a:br>
              <a:rPr lang="en-US" sz="1400" dirty="0"/>
            </a:br>
            <a:endParaRPr lang="en-US" sz="1400" dirty="0"/>
          </a:p>
        </p:txBody>
      </p:sp>
    </p:spTree>
    <p:extLst>
      <p:ext uri="{BB962C8B-B14F-4D97-AF65-F5344CB8AC3E}">
        <p14:creationId xmlns:p14="http://schemas.microsoft.com/office/powerpoint/2010/main" val="3955125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2" descr="Smart Art graphic of Picture Accent Process">
            <a:extLst>
              <a:ext uri="{FF2B5EF4-FFF2-40B4-BE49-F238E27FC236}">
                <a16:creationId xmlns:a16="http://schemas.microsoft.com/office/drawing/2014/main" id="{BE8337B7-28C4-492B-8228-3183A1C23832}"/>
              </a:ext>
            </a:extLst>
          </p:cNvPr>
          <p:cNvGraphicFramePr>
            <a:graphicFrameLocks noGrp="1"/>
          </p:cNvGraphicFramePr>
          <p:nvPr>
            <p:ph idx="1"/>
            <p:extLst>
              <p:ext uri="{D42A27DB-BD31-4B8C-83A1-F6EECF244321}">
                <p14:modId xmlns:p14="http://schemas.microsoft.com/office/powerpoint/2010/main" val="481077407"/>
              </p:ext>
            </p:extLst>
          </p:nvPr>
        </p:nvGraphicFramePr>
        <p:xfrm>
          <a:off x="1097280" y="2030131"/>
          <a:ext cx="10058400" cy="39072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003F7245-B0E5-484F-88D0-FA9D0C77C036}"/>
              </a:ext>
            </a:extLst>
          </p:cNvPr>
          <p:cNvSpPr>
            <a:spLocks noGrp="1"/>
          </p:cNvSpPr>
          <p:nvPr>
            <p:ph type="title"/>
          </p:nvPr>
        </p:nvSpPr>
        <p:spPr/>
        <p:txBody>
          <a:bodyPr/>
          <a:lstStyle/>
          <a:p>
            <a:r>
              <a:rPr lang="en-US" dirty="0"/>
              <a:t>Adequate services available today: Prime Revenue</a:t>
            </a:r>
            <a:endParaRPr lang="en-US" sz="2400" dirty="0"/>
          </a:p>
        </p:txBody>
      </p:sp>
      <p:sp>
        <p:nvSpPr>
          <p:cNvPr id="3" name="TextBox 2">
            <a:extLst>
              <a:ext uri="{FF2B5EF4-FFF2-40B4-BE49-F238E27FC236}">
                <a16:creationId xmlns:a16="http://schemas.microsoft.com/office/drawing/2014/main" id="{18DFF20D-2D0C-5F42-A735-9B42A1AD63BB}"/>
              </a:ext>
            </a:extLst>
          </p:cNvPr>
          <p:cNvSpPr txBox="1"/>
          <p:nvPr/>
        </p:nvSpPr>
        <p:spPr>
          <a:xfrm>
            <a:off x="1311593" y="1445012"/>
            <a:ext cx="10058400" cy="738664"/>
          </a:xfrm>
          <a:prstGeom prst="rect">
            <a:avLst/>
          </a:prstGeom>
          <a:noFill/>
        </p:spPr>
        <p:txBody>
          <a:bodyPr wrap="square" rtlCol="0">
            <a:spAutoFit/>
          </a:bodyPr>
          <a:lstStyle/>
          <a:p>
            <a:r>
              <a:rPr lang="en-US" sz="1400" dirty="0" err="1"/>
              <a:t>PrimeRevenue</a:t>
            </a:r>
            <a:r>
              <a:rPr lang="en-US" sz="1400" b="1" dirty="0"/>
              <a:t> hosts a trusted platform</a:t>
            </a:r>
            <a:r>
              <a:rPr lang="en-US" sz="1400" dirty="0"/>
              <a:t> where Buyers, Suppliers, &amp; LP’s </a:t>
            </a:r>
            <a:r>
              <a:rPr lang="en-US" sz="1400" b="1" dirty="0"/>
              <a:t>negotiate supply chain finance terms</a:t>
            </a:r>
            <a:r>
              <a:rPr lang="en-US" sz="1400" dirty="0"/>
              <a:t>. Businesses </a:t>
            </a:r>
            <a:r>
              <a:rPr lang="en-US" sz="1400" b="1" dirty="0"/>
              <a:t>upload their invoice data to the platform </a:t>
            </a:r>
            <a:r>
              <a:rPr lang="en-US" sz="1400" dirty="0"/>
              <a:t>and receive </a:t>
            </a:r>
            <a:r>
              <a:rPr lang="en-US" sz="1400" b="1" dirty="0"/>
              <a:t>optimized cash flow recommendations </a:t>
            </a:r>
            <a:r>
              <a:rPr lang="en-US" sz="1400" dirty="0"/>
              <a:t>and </a:t>
            </a:r>
            <a:r>
              <a:rPr lang="en-US" sz="1400" b="1" dirty="0"/>
              <a:t>connections</a:t>
            </a:r>
            <a:r>
              <a:rPr lang="en-US" sz="1400" dirty="0"/>
              <a:t> </a:t>
            </a:r>
            <a:r>
              <a:rPr lang="en-US" sz="1400" b="1" dirty="0"/>
              <a:t>to</a:t>
            </a:r>
            <a:r>
              <a:rPr lang="en-US" sz="1400" dirty="0"/>
              <a:t> </a:t>
            </a:r>
            <a:r>
              <a:rPr lang="en-US" sz="1400" b="1" dirty="0"/>
              <a:t>trusted LP’s </a:t>
            </a:r>
            <a:r>
              <a:rPr lang="en-US" sz="1400" dirty="0"/>
              <a:t>which have been </a:t>
            </a:r>
            <a:r>
              <a:rPr lang="en-US" sz="1400" b="1" dirty="0"/>
              <a:t>onboarded and vetted</a:t>
            </a:r>
            <a:r>
              <a:rPr lang="en-US" sz="1400" dirty="0"/>
              <a:t>.</a:t>
            </a:r>
          </a:p>
        </p:txBody>
      </p:sp>
    </p:spTree>
    <p:extLst>
      <p:ext uri="{BB962C8B-B14F-4D97-AF65-F5344CB8AC3E}">
        <p14:creationId xmlns:p14="http://schemas.microsoft.com/office/powerpoint/2010/main" val="3471219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96F727F-6D77-FE4C-AA0E-B77E4E1DB1BF}"/>
              </a:ext>
            </a:extLst>
          </p:cNvPr>
          <p:cNvSpPr>
            <a:spLocks noGrp="1"/>
          </p:cNvSpPr>
          <p:nvPr>
            <p:ph idx="1"/>
          </p:nvPr>
        </p:nvSpPr>
        <p:spPr>
          <a:xfrm>
            <a:off x="1272540" y="2832415"/>
            <a:ext cx="9646920" cy="3055832"/>
          </a:xfrm>
          <a:noFill/>
        </p:spPr>
        <p:txBody>
          <a:bodyPr>
            <a:normAutofit fontScale="55000" lnSpcReduction="20000"/>
          </a:bodyPr>
          <a:lstStyle/>
          <a:p>
            <a:pPr>
              <a:buClr>
                <a:schemeClr val="tx1"/>
              </a:buClr>
              <a:buFont typeface="Arial" panose="020B0604020202020204" pitchFamily="34" charset="0"/>
              <a:buChar char="•"/>
            </a:pPr>
            <a:r>
              <a:rPr lang="en-US" sz="1800" dirty="0"/>
              <a:t>“Banks typically only penetrate the top 30 percent of the supply chain, while </a:t>
            </a:r>
            <a:r>
              <a:rPr lang="en-US" sz="1800" dirty="0" err="1"/>
              <a:t>PrimeRevenue</a:t>
            </a:r>
            <a:r>
              <a:rPr lang="en-US" sz="1800" dirty="0"/>
              <a:t> targets 100 percent.”</a:t>
            </a:r>
          </a:p>
          <a:p>
            <a:pPr>
              <a:buClr>
                <a:schemeClr val="tx1"/>
              </a:buClr>
              <a:buFont typeface="Arial" panose="020B0604020202020204" pitchFamily="34" charset="0"/>
              <a:buChar char="•"/>
            </a:pPr>
            <a:r>
              <a:rPr lang="en-US" sz="1800" dirty="0"/>
              <a:t>“Buyers and suppliers can use this cash flow improvement to drive growth, reduce debt and diversify liquidity alternatives.”</a:t>
            </a:r>
          </a:p>
          <a:p>
            <a:pPr>
              <a:buClr>
                <a:schemeClr val="tx1"/>
              </a:buClr>
              <a:buFont typeface="Arial" panose="020B0604020202020204" pitchFamily="34" charset="0"/>
              <a:buChar char="•"/>
            </a:pPr>
            <a:r>
              <a:rPr lang="en-US" sz="1800" dirty="0"/>
              <a:t>“</a:t>
            </a:r>
            <a:r>
              <a:rPr lang="en-US" sz="1800" dirty="0" err="1"/>
              <a:t>PrimeRevenue</a:t>
            </a:r>
            <a:r>
              <a:rPr lang="en-US" sz="1800" dirty="0"/>
              <a:t> is a cloud-enable platform that integrates easily with most major ERP systems”</a:t>
            </a:r>
          </a:p>
          <a:p>
            <a:pPr>
              <a:buClr>
                <a:schemeClr val="tx1"/>
              </a:buClr>
              <a:buFont typeface="Arial" panose="020B0604020202020204" pitchFamily="34" charset="0"/>
              <a:buChar char="•"/>
            </a:pPr>
            <a:r>
              <a:rPr lang="en-US" sz="1800" dirty="0"/>
              <a:t>”How long does it take to get a supply chain finance program up and running? On average it takes 30-60 days for companies to implement a program”</a:t>
            </a:r>
          </a:p>
          <a:p>
            <a:pPr>
              <a:buClr>
                <a:schemeClr val="tx1"/>
              </a:buClr>
              <a:buFont typeface="Arial" panose="020B0604020202020204" pitchFamily="34" charset="0"/>
              <a:buChar char="•"/>
            </a:pPr>
            <a:r>
              <a:rPr lang="en-US" sz="1800" dirty="0"/>
              <a:t>Views single lender SCF as risky.</a:t>
            </a:r>
          </a:p>
          <a:p>
            <a:pPr>
              <a:buClr>
                <a:schemeClr val="tx1"/>
              </a:buClr>
              <a:buFont typeface="Arial" panose="020B0604020202020204" pitchFamily="34" charset="0"/>
              <a:buChar char="•"/>
            </a:pPr>
            <a:r>
              <a:rPr lang="en-US" sz="1800" dirty="0"/>
              <a:t>“Who in our organization will need to be involved and trained? </a:t>
            </a:r>
            <a:r>
              <a:rPr lang="en-US" dirty="0"/>
              <a:t>It is critical that your procurement team has incentives that align to the goals of the program. The treasury, finance and procurement teams should set agreed-upon objectives prior to execution.”</a:t>
            </a:r>
          </a:p>
          <a:p>
            <a:pPr>
              <a:buClr>
                <a:schemeClr val="tx1"/>
              </a:buClr>
              <a:buFont typeface="Arial" panose="020B0604020202020204" pitchFamily="34" charset="0"/>
              <a:buChar char="•"/>
            </a:pPr>
            <a:r>
              <a:rPr lang="en-US" sz="1800" dirty="0"/>
              <a:t>“</a:t>
            </a:r>
            <a:r>
              <a:rPr lang="en-US" sz="1800" dirty="0" err="1"/>
              <a:t>PrimeRevenue</a:t>
            </a:r>
            <a:r>
              <a:rPr lang="en-US" sz="1800" dirty="0"/>
              <a:t> provides ongoing customer service and support for your program”</a:t>
            </a:r>
          </a:p>
          <a:p>
            <a:pPr>
              <a:buClr>
                <a:schemeClr val="tx1"/>
              </a:buClr>
              <a:buFont typeface="Arial" panose="020B0604020202020204" pitchFamily="34" charset="0"/>
              <a:buChar char="•"/>
            </a:pPr>
            <a:r>
              <a:rPr lang="en-US" sz="1800" dirty="0"/>
              <a:t>“</a:t>
            </a:r>
            <a:r>
              <a:rPr lang="en-US" dirty="0"/>
              <a:t>Suppliers were so eager to participate that they were ready to [use the solution to receive early payment] before the program was fully implemented.”</a:t>
            </a:r>
            <a:endParaRPr lang="en-US" sz="1800" dirty="0"/>
          </a:p>
          <a:p>
            <a:pPr>
              <a:buClr>
                <a:schemeClr val="tx1"/>
              </a:buClr>
            </a:pPr>
            <a:endParaRPr lang="en-US" dirty="0"/>
          </a:p>
        </p:txBody>
      </p:sp>
      <p:sp>
        <p:nvSpPr>
          <p:cNvPr id="3" name="Title 2">
            <a:extLst>
              <a:ext uri="{FF2B5EF4-FFF2-40B4-BE49-F238E27FC236}">
                <a16:creationId xmlns:a16="http://schemas.microsoft.com/office/drawing/2014/main" id="{26921781-EAEA-2F45-9169-FB61515284CB}"/>
              </a:ext>
            </a:extLst>
          </p:cNvPr>
          <p:cNvSpPr>
            <a:spLocks noGrp="1"/>
          </p:cNvSpPr>
          <p:nvPr>
            <p:ph type="title"/>
          </p:nvPr>
        </p:nvSpPr>
        <p:spPr/>
        <p:txBody>
          <a:bodyPr/>
          <a:lstStyle/>
          <a:p>
            <a:r>
              <a:rPr lang="en-US" dirty="0"/>
              <a:t>More on </a:t>
            </a:r>
            <a:r>
              <a:rPr lang="en-US" dirty="0" err="1"/>
              <a:t>PrimeRevenue</a:t>
            </a:r>
            <a:endParaRPr lang="en-US" dirty="0"/>
          </a:p>
        </p:txBody>
      </p:sp>
      <p:pic>
        <p:nvPicPr>
          <p:cNvPr id="5" name="Picture 4">
            <a:extLst>
              <a:ext uri="{FF2B5EF4-FFF2-40B4-BE49-F238E27FC236}">
                <a16:creationId xmlns:a16="http://schemas.microsoft.com/office/drawing/2014/main" id="{26556989-ABE0-0040-96E8-DCA507172953}"/>
              </a:ext>
            </a:extLst>
          </p:cNvPr>
          <p:cNvPicPr>
            <a:picLocks noChangeAspect="1"/>
          </p:cNvPicPr>
          <p:nvPr/>
        </p:nvPicPr>
        <p:blipFill rotWithShape="1">
          <a:blip r:embed="rId2"/>
          <a:srcRect l="-5607" t="25006" r="-5650" b="25582"/>
          <a:stretch/>
        </p:blipFill>
        <p:spPr>
          <a:xfrm>
            <a:off x="0" y="1530455"/>
            <a:ext cx="12192000" cy="1014413"/>
          </a:xfrm>
          <a:prstGeom prst="rect">
            <a:avLst/>
          </a:prstGeom>
        </p:spPr>
      </p:pic>
    </p:spTree>
    <p:extLst>
      <p:ext uri="{BB962C8B-B14F-4D97-AF65-F5344CB8AC3E}">
        <p14:creationId xmlns:p14="http://schemas.microsoft.com/office/powerpoint/2010/main" val="3754693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96F727F-6D77-FE4C-AA0E-B77E4E1DB1BF}"/>
              </a:ext>
            </a:extLst>
          </p:cNvPr>
          <p:cNvSpPr>
            <a:spLocks noGrp="1"/>
          </p:cNvSpPr>
          <p:nvPr>
            <p:ph idx="1"/>
          </p:nvPr>
        </p:nvSpPr>
        <p:spPr>
          <a:xfrm>
            <a:off x="1097280" y="1679576"/>
            <a:ext cx="10058400" cy="3760891"/>
          </a:xfrm>
          <a:noFill/>
        </p:spPr>
        <p:txBody>
          <a:bodyPr>
            <a:normAutofit fontScale="70000" lnSpcReduction="20000"/>
          </a:bodyPr>
          <a:lstStyle/>
          <a:p>
            <a:pPr fontAlgn="base"/>
            <a:r>
              <a:rPr lang="en-US" dirty="0"/>
              <a:t>Here is a snapshot of how the process and platform operate:</a:t>
            </a:r>
          </a:p>
          <a:p>
            <a:pPr fontAlgn="base"/>
            <a:r>
              <a:rPr lang="en-US" dirty="0"/>
              <a:t>Supplier sends their invoice to the buyer following normal protocol.</a:t>
            </a:r>
          </a:p>
          <a:p>
            <a:pPr fontAlgn="base"/>
            <a:r>
              <a:rPr lang="en-US" dirty="0"/>
              <a:t>Buyer approves the supplier’s invoice and invoices are uploaded to the </a:t>
            </a:r>
            <a:r>
              <a:rPr lang="en-US" dirty="0" err="1"/>
              <a:t>PrimeRevenue</a:t>
            </a:r>
            <a:r>
              <a:rPr lang="en-US" dirty="0"/>
              <a:t> cloud-enabled platform via ERP integration.</a:t>
            </a:r>
          </a:p>
          <a:p>
            <a:pPr fontAlgn="base"/>
            <a:r>
              <a:rPr lang="en-US" dirty="0"/>
              <a:t>Supplier has full visibility of approved invoices and is notified when invoices are eligible for early payment.</a:t>
            </a:r>
          </a:p>
          <a:p>
            <a:pPr fontAlgn="base"/>
            <a:r>
              <a:rPr lang="en-US" dirty="0"/>
              <a:t>Supplier chooses whether and when to trade an invoice for early payment. This can be immediately after the invoice has been approved or any day leading up to maturity. Alternatively, the supplier can simply wait until the invoice has matured to receive payment.</a:t>
            </a:r>
          </a:p>
          <a:p>
            <a:pPr fontAlgn="base"/>
            <a:r>
              <a:rPr lang="en-US" dirty="0"/>
              <a:t>When an invoice is traded for early payment, the funder receives and processes the early payment request, then pays the supplier based on the agreed-upon discount rate. The funds are transmitted directly to the supplier’s bank account on the next business day.</a:t>
            </a:r>
          </a:p>
          <a:p>
            <a:pPr fontAlgn="base"/>
            <a:r>
              <a:rPr lang="en-US" dirty="0"/>
              <a:t>At invoice maturity, </a:t>
            </a:r>
            <a:r>
              <a:rPr lang="en-US" dirty="0" err="1"/>
              <a:t>PrimeRevenue</a:t>
            </a:r>
            <a:r>
              <a:rPr lang="en-US" dirty="0"/>
              <a:t> uses the buyer’s bank account to pay the funder.</a:t>
            </a:r>
          </a:p>
          <a:p>
            <a:pPr fontAlgn="base"/>
            <a:r>
              <a:rPr lang="en-US" dirty="0"/>
              <a:t>If the supplier has chosen not to trade the invoice, </a:t>
            </a:r>
            <a:r>
              <a:rPr lang="en-US" dirty="0" err="1"/>
              <a:t>PrimeRevenue</a:t>
            </a:r>
            <a:r>
              <a:rPr lang="en-US" dirty="0"/>
              <a:t> will facilitate payment from the buyer’s bank account to the supplier on the due date.</a:t>
            </a:r>
          </a:p>
          <a:p>
            <a:pPr>
              <a:buClr>
                <a:schemeClr val="tx1"/>
              </a:buClr>
            </a:pPr>
            <a:endParaRPr lang="en-US" dirty="0"/>
          </a:p>
        </p:txBody>
      </p:sp>
      <p:sp>
        <p:nvSpPr>
          <p:cNvPr id="3" name="Title 2">
            <a:extLst>
              <a:ext uri="{FF2B5EF4-FFF2-40B4-BE49-F238E27FC236}">
                <a16:creationId xmlns:a16="http://schemas.microsoft.com/office/drawing/2014/main" id="{26921781-EAEA-2F45-9169-FB61515284CB}"/>
              </a:ext>
            </a:extLst>
          </p:cNvPr>
          <p:cNvSpPr>
            <a:spLocks noGrp="1"/>
          </p:cNvSpPr>
          <p:nvPr>
            <p:ph type="title"/>
          </p:nvPr>
        </p:nvSpPr>
        <p:spPr/>
        <p:txBody>
          <a:bodyPr>
            <a:normAutofit fontScale="90000"/>
          </a:bodyPr>
          <a:lstStyle/>
          <a:p>
            <a:r>
              <a:rPr lang="en-US" dirty="0"/>
              <a:t>More on pr: Mechanics of Invoices and Payment Flow</a:t>
            </a:r>
          </a:p>
        </p:txBody>
      </p:sp>
    </p:spTree>
    <p:extLst>
      <p:ext uri="{BB962C8B-B14F-4D97-AF65-F5344CB8AC3E}">
        <p14:creationId xmlns:p14="http://schemas.microsoft.com/office/powerpoint/2010/main" val="1909610545"/>
      </p:ext>
    </p:extLst>
  </p:cSld>
  <p:clrMapOvr>
    <a:masterClrMapping/>
  </p:clrMapOvr>
</p:sld>
</file>

<file path=ppt/theme/theme1.xml><?xml version="1.0" encoding="utf-8"?>
<a:theme xmlns:a="http://schemas.openxmlformats.org/drawingml/2006/main" name="RetrospectVTI">
  <a:themeElements>
    <a:clrScheme name="MONO">
      <a:dk1>
        <a:srgbClr val="000000"/>
      </a:dk1>
      <a:lt1>
        <a:srgbClr val="ECEEF7"/>
      </a:lt1>
      <a:dk2>
        <a:srgbClr val="000000"/>
      </a:dk2>
      <a:lt2>
        <a:srgbClr val="F5F8FF"/>
      </a:lt2>
      <a:accent1>
        <a:srgbClr val="ECEEF7"/>
      </a:accent1>
      <a:accent2>
        <a:srgbClr val="F5F8FF"/>
      </a:accent2>
      <a:accent3>
        <a:srgbClr val="A1A2A9"/>
      </a:accent3>
      <a:accent4>
        <a:srgbClr val="141514"/>
      </a:accent4>
      <a:accent5>
        <a:srgbClr val="000000"/>
      </a:accent5>
      <a:accent6>
        <a:srgbClr val="96969C"/>
      </a:accent6>
      <a:hlink>
        <a:srgbClr val="5F6063"/>
      </a:hlink>
      <a:folHlink>
        <a:srgbClr val="919191"/>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Sales Pitch" id="{BA0280BF-E6B4-464B-BF28-F0D2A23065D1}" vid="{A1F0DEB3-06CD-4A85-8D08-B66BE056CE0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RetrospectVTI</Template>
  <TotalTime>14907</TotalTime>
  <Words>3707</Words>
  <Application>Microsoft Macintosh PowerPoint</Application>
  <PresentationFormat>Widescreen</PresentationFormat>
  <Paragraphs>538</Paragraphs>
  <Slides>35</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Century Gothic</vt:lpstr>
      <vt:lpstr>RetrospectVTI</vt:lpstr>
      <vt:lpstr>TWoCan</vt:lpstr>
      <vt:lpstr>Trustless Working capital,  now.</vt:lpstr>
      <vt:lpstr>PowerPoint Presentation</vt:lpstr>
      <vt:lpstr>Businesses fail due to sub-optimal working capital</vt:lpstr>
      <vt:lpstr>Trustless Working capital,  now.</vt:lpstr>
      <vt:lpstr>Adequate services available today: Prime Revenue</vt:lpstr>
      <vt:lpstr>Adequate services available today: Prime Revenue</vt:lpstr>
      <vt:lpstr>More on PrimeRevenue</vt:lpstr>
      <vt:lpstr>More on pr: Mechanics of Invoices and Payment Flow</vt:lpstr>
      <vt:lpstr>Trustless Working capital,  now.</vt:lpstr>
      <vt:lpstr>Blockchain-market fit: a solution in search of a problem?</vt:lpstr>
      <vt:lpstr>Trustless Working capital,  now.</vt:lpstr>
      <vt:lpstr>Using Layer-1 btc as collateral for token loans</vt:lpstr>
      <vt:lpstr>PowerPoint Presentation</vt:lpstr>
      <vt:lpstr>PowerPoint Presentation</vt:lpstr>
      <vt:lpstr>PowerPoint Presentation</vt:lpstr>
      <vt:lpstr>A proposal built on Stacks and secured by Bitcoin</vt:lpstr>
      <vt:lpstr>Trustless Working capital,  now.</vt:lpstr>
      <vt:lpstr>Misbehaving players require aligned incentives </vt:lpstr>
      <vt:lpstr>Trustless Working capital,  now.</vt:lpstr>
      <vt:lpstr>COMPANY PERFORMANCE</vt:lpstr>
      <vt:lpstr>Trustless Working capital,  now.</vt:lpstr>
      <vt:lpstr>Product roadmap – near term</vt:lpstr>
      <vt:lpstr>Product roadmap – long term</vt:lpstr>
      <vt:lpstr>Trustless Working capital,  now.</vt:lpstr>
      <vt:lpstr>COMPETITIVE COMPARISON</vt:lpstr>
      <vt:lpstr>Trustless Working capital,  now.</vt:lpstr>
      <vt:lpstr>Mitigating risks by joining the stacks accelerator</vt:lpstr>
      <vt:lpstr>Trustless Working capital,  now.</vt:lpstr>
      <vt:lpstr>Value Added to Investors and Crypto Community</vt:lpstr>
      <vt:lpstr>Trustless Working capital,  now.</vt:lpstr>
      <vt:lpstr>OUR TEAM</vt:lpstr>
      <vt:lpstr>Contact Us</vt:lpstr>
      <vt:lpstr>Appendix</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Coin Flow</dc:title>
  <dc:creator>Floyd, Dylan M</dc:creator>
  <cp:lastModifiedBy>Floyd, Dylan M</cp:lastModifiedBy>
  <cp:revision>58</cp:revision>
  <cp:lastPrinted>2021-05-13T04:55:54Z</cp:lastPrinted>
  <dcterms:created xsi:type="dcterms:W3CDTF">2021-05-12T03:29:52Z</dcterms:created>
  <dcterms:modified xsi:type="dcterms:W3CDTF">2021-05-28T02:19:06Z</dcterms:modified>
</cp:coreProperties>
</file>