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76" r:id="rId2"/>
    <p:sldId id="377" r:id="rId3"/>
    <p:sldId id="3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83005"/>
  </p:normalViewPr>
  <p:slideViewPr>
    <p:cSldViewPr snapToGrid="0" snapToObjects="1">
      <p:cViewPr>
        <p:scale>
          <a:sx n="103" d="100"/>
          <a:sy n="103" d="100"/>
        </p:scale>
        <p:origin x="14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C081-DEF2-C943-8340-F7D7E54A7FDC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FBCB8-1783-4840-AF36-F8E91F31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Borrower needs a short term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Borrower can put current </a:t>
            </a:r>
            <a:r>
              <a:rPr lang="en-US" sz="1000" dirty="0" err="1"/>
              <a:t>btc</a:t>
            </a:r>
            <a:r>
              <a:rPr lang="en-US" sz="1000" dirty="0"/>
              <a:t> holdings to work as collateral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LP (single user) holds </a:t>
            </a:r>
            <a:r>
              <a:rPr lang="en-US" sz="1000" dirty="0" err="1"/>
              <a:t>xUSD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1000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Borrower posts desired TLV (total loan value) in </a:t>
            </a:r>
            <a:r>
              <a:rPr lang="en-US" sz="1000" dirty="0" err="1"/>
              <a:t>xUSD</a:t>
            </a:r>
            <a:r>
              <a:rPr lang="en-US" sz="1000" dirty="0"/>
              <a:t>, and selects acceptable terms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A LP with matching terms signals they are ready to initialize the loan by …</a:t>
            </a:r>
          </a:p>
          <a:p>
            <a:pPr lvl="1"/>
            <a:r>
              <a:rPr lang="en-US" sz="1000" dirty="0"/>
              <a:t>	2A. Locking up </a:t>
            </a:r>
            <a:r>
              <a:rPr lang="en-US" sz="1000" dirty="0" err="1"/>
              <a:t>xUSD</a:t>
            </a:r>
            <a:r>
              <a:rPr lang="en-US" sz="1000" dirty="0"/>
              <a:t> in the SC equal to desired TLV</a:t>
            </a:r>
          </a:p>
          <a:p>
            <a:pPr lvl="1"/>
            <a:r>
              <a:rPr lang="en-US" sz="1000" dirty="0"/>
              <a:t>	2B.  Locking up </a:t>
            </a:r>
            <a:r>
              <a:rPr lang="en-US" sz="1000" dirty="0" err="1"/>
              <a:t>xUSD</a:t>
            </a:r>
            <a:r>
              <a:rPr lang="en-US" sz="1000" dirty="0"/>
              <a:t> in the SC equal to ~4X the TLV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Borrower sends the </a:t>
            </a:r>
            <a:r>
              <a:rPr lang="en-US" sz="1000" dirty="0" err="1"/>
              <a:t>btc</a:t>
            </a:r>
            <a:r>
              <a:rPr lang="en-US" sz="1000" dirty="0"/>
              <a:t> to the LP address and SC awaits validation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SC triggers release of the TLV amount of </a:t>
            </a:r>
            <a:r>
              <a:rPr lang="en-US" sz="1000" dirty="0" err="1"/>
              <a:t>xUSD</a:t>
            </a:r>
            <a:r>
              <a:rPr lang="en-US" sz="1000" dirty="0"/>
              <a:t> locked in SC, sends to Buyer’s wallet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When Borrower repays </a:t>
            </a:r>
            <a:r>
              <a:rPr lang="en-US" sz="1000" dirty="0" err="1"/>
              <a:t>xUSD</a:t>
            </a:r>
            <a:r>
              <a:rPr lang="en-US" sz="1000" dirty="0"/>
              <a:t> to LP on or before agreed upon block, B…</a:t>
            </a:r>
          </a:p>
          <a:p>
            <a:pPr lvl="1"/>
            <a:r>
              <a:rPr lang="en-US" sz="1000" dirty="0"/>
              <a:t>	5A. IF LP returns </a:t>
            </a:r>
            <a:r>
              <a:rPr lang="en-US" sz="1000" dirty="0" err="1"/>
              <a:t>btc</a:t>
            </a:r>
            <a:r>
              <a:rPr lang="en-US" sz="1000" dirty="0"/>
              <a:t> to Borrower </a:t>
            </a:r>
            <a:r>
              <a:rPr lang="en-US" sz="1000" dirty="0">
                <a:sym typeface="Wingdings" pitchFamily="2" charset="2"/>
              </a:rPr>
              <a:t> SC triggered to release all remaining </a:t>
            </a:r>
            <a:r>
              <a:rPr lang="en-US" sz="1000" dirty="0" err="1">
                <a:sym typeface="Wingdings" pitchFamily="2" charset="2"/>
              </a:rPr>
              <a:t>xUSD</a:t>
            </a:r>
            <a:r>
              <a:rPr lang="en-US" sz="1000" dirty="0">
                <a:sym typeface="Wingdings" pitchFamily="2" charset="2"/>
              </a:rPr>
              <a:t> to LP</a:t>
            </a:r>
            <a:endParaRPr lang="en-US" sz="1000" dirty="0"/>
          </a:p>
          <a:p>
            <a:pPr lvl="1"/>
            <a:r>
              <a:rPr lang="en-US" sz="1000" dirty="0"/>
              <a:t>	5B.  IF LP keeps  </a:t>
            </a:r>
            <a:r>
              <a:rPr lang="en-US" sz="1000" dirty="0" err="1"/>
              <a:t>btc</a:t>
            </a:r>
            <a:r>
              <a:rPr lang="en-US" sz="1000" dirty="0"/>
              <a:t>……………... </a:t>
            </a:r>
            <a:r>
              <a:rPr lang="en-US" sz="1000" dirty="0">
                <a:sym typeface="Wingdings" pitchFamily="2" charset="2"/>
              </a:rPr>
              <a:t> SC triggered to release all remaining </a:t>
            </a:r>
            <a:r>
              <a:rPr lang="en-US" sz="1000" dirty="0" err="1">
                <a:sym typeface="Wingdings" pitchFamily="2" charset="2"/>
              </a:rPr>
              <a:t>xUSD</a:t>
            </a:r>
            <a:r>
              <a:rPr lang="en-US" sz="1000" dirty="0">
                <a:sym typeface="Wingdings" pitchFamily="2" charset="2"/>
              </a:rPr>
              <a:t> to Borrower</a:t>
            </a:r>
          </a:p>
          <a:p>
            <a:pPr lvl="1"/>
            <a:r>
              <a:rPr lang="en-US" sz="1000" dirty="0">
                <a:sym typeface="Wingdings" pitchFamily="2" charset="2"/>
              </a:rPr>
              <a:t>	(Timing a function of B + agreed upon BTC return timeline after repayment)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When Borrower fails to repay </a:t>
            </a:r>
            <a:r>
              <a:rPr lang="en-US" sz="1000" dirty="0" err="1"/>
              <a:t>xUSD</a:t>
            </a:r>
            <a:r>
              <a:rPr lang="en-US" sz="1000" dirty="0"/>
              <a:t> to the LP by agreed upon block, B... The SC is triggered to release all remaining </a:t>
            </a:r>
            <a:r>
              <a:rPr lang="en-US" sz="1000" dirty="0" err="1"/>
              <a:t>xUSD</a:t>
            </a:r>
            <a:r>
              <a:rPr lang="en-US" sz="1000" dirty="0"/>
              <a:t> in the SC to the LP and the LP has no incentive to return the </a:t>
            </a:r>
            <a:r>
              <a:rPr lang="en-US" sz="1000" dirty="0" err="1"/>
              <a:t>btc</a:t>
            </a:r>
            <a:r>
              <a:rPr lang="en-US" sz="1000" dirty="0"/>
              <a:t> sent by Borrower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1EC81-367D-3D45-8C43-449A40A4ED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2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Supplier has outstanding invoices and cash flow 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Willing to take a discount in order to receive early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Buyer has invoices to pay for multiple suppliers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Buyer has outstanding invoices and its waiting on payment for services that it provides to other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Cash flow is tight all around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Buyer can put their BTC holdings to work as collateral to get the supplier paid early and to extend invoice repayment terms with the liquidity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Buyer must overcollateralize BTC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LP must overcollateralize the BTC overcollateralization in order to make the system trustless and capable of handling price volatility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1000" dirty="0"/>
              <a:t>Steps (diff from diagram numbers):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Supplier uploads the invoice pdf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/>
              <a:t>Shares access to pdf with the Buyer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/>
              <a:t>Shares acceptable early payment discount terms with the webservice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/>
              <a:t>Example (97-99% within B blocks)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000" dirty="0"/>
              <a:t>Buyer can choose to approve or deny the invoice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/>
              <a:t>If the Buyer declines, then the LP can act as an </a:t>
            </a:r>
            <a:r>
              <a:rPr lang="en-US" sz="1000" dirty="0" err="1"/>
              <a:t>xUSD</a:t>
            </a:r>
            <a:r>
              <a:rPr lang="en-US" sz="1000" dirty="0"/>
              <a:t> loan provider to the Supplier as seen in previous slide. And supplier ultimately repays the loan.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/>
              <a:t>If the Buyer accepts…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/>
              <a:t>Buyer shares invoice extension repayment terms to the web service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000" dirty="0"/>
              <a:t>The web service matches LPs with the necessary cash flow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000" dirty="0"/>
              <a:t>The web service matches LPs with a range of SCF terms that are acceptable for both Supplier and Buyer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000" dirty="0"/>
              <a:t>The web service notifies the LP with the best rates for both parties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000" dirty="0"/>
              <a:t>The LP has the option to initialize the cash flow optimization process by sending STX to initialize the Clarity Smart Contract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000" dirty="0"/>
              <a:t>The LP locks up the </a:t>
            </a:r>
            <a:r>
              <a:rPr lang="en-US" sz="1000" dirty="0" err="1"/>
              <a:t>xUSD</a:t>
            </a:r>
            <a:r>
              <a:rPr lang="en-US" sz="1000" dirty="0"/>
              <a:t> in the SC for discounted early payment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000" dirty="0"/>
              <a:t>The LP locks up the </a:t>
            </a:r>
            <a:r>
              <a:rPr lang="en-US" sz="1000" dirty="0" err="1"/>
              <a:t>xUSD</a:t>
            </a:r>
            <a:r>
              <a:rPr lang="en-US" sz="1000" dirty="0"/>
              <a:t> in the SC as incentive to repay the required BTC collateral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000" dirty="0"/>
              <a:t>Buyer has option to send the BTC to the LP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/>
              <a:t>If Buyer never sends the BTC then all the </a:t>
            </a:r>
            <a:r>
              <a:rPr lang="en-US" sz="1000" dirty="0" err="1"/>
              <a:t>xUSD</a:t>
            </a:r>
            <a:r>
              <a:rPr lang="en-US" sz="1000" dirty="0"/>
              <a:t> is returned to the LP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000" dirty="0"/>
              <a:t>After Buyer sends LP BTC collateral…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/>
              <a:t>SC unlocks the discounted early payment </a:t>
            </a:r>
            <a:r>
              <a:rPr lang="en-US" sz="1000" dirty="0" err="1"/>
              <a:t>xUSD</a:t>
            </a: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r>
              <a:rPr lang="en-US" sz="1000" dirty="0"/>
              <a:t>SC sends that </a:t>
            </a:r>
            <a:r>
              <a:rPr lang="en-US" sz="1000" dirty="0" err="1"/>
              <a:t>xUSD</a:t>
            </a:r>
            <a:r>
              <a:rPr lang="en-US" sz="1000" dirty="0"/>
              <a:t> to the supplier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000" dirty="0"/>
              <a:t>Buyer must repay the LP the </a:t>
            </a:r>
            <a:r>
              <a:rPr lang="en-US" sz="1000" dirty="0" err="1"/>
              <a:t>xUSD</a:t>
            </a:r>
            <a:r>
              <a:rPr lang="en-US" sz="1000" dirty="0"/>
              <a:t> + any interest (no interest is possible) by block 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/>
              <a:t>Otherwise Step 8 occurs where the </a:t>
            </a:r>
            <a:r>
              <a:rPr lang="en-US" sz="1000" dirty="0" err="1"/>
              <a:t>xUSD</a:t>
            </a:r>
            <a:r>
              <a:rPr lang="en-US" sz="1000" dirty="0"/>
              <a:t> locked in the SC as repayment incentive for the buyer gets returned to the LP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/>
              <a:t>Then the LP has no incentive to return the BTC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000" dirty="0"/>
              <a:t>After Buyer repays the LP the </a:t>
            </a:r>
            <a:r>
              <a:rPr lang="en-US" sz="1000" dirty="0" err="1"/>
              <a:t>xUSD</a:t>
            </a:r>
            <a:r>
              <a:rPr lang="en-US" sz="1000" dirty="0"/>
              <a:t> for the invoice before Block B…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/>
              <a:t>(*alternatively, the </a:t>
            </a:r>
            <a:r>
              <a:rPr lang="en-US" sz="1000" dirty="0" err="1"/>
              <a:t>xUSD</a:t>
            </a:r>
            <a:r>
              <a:rPr lang="en-US" sz="1000" dirty="0"/>
              <a:t> could be sent the SC so that the Buyer gets the loan repayment back if LP keeps the BTC in addition to the LP’s </a:t>
            </a:r>
            <a:r>
              <a:rPr lang="en-US" sz="1000" dirty="0" err="1"/>
              <a:t>xUSD</a:t>
            </a:r>
            <a:r>
              <a:rPr lang="en-US" sz="1000" dirty="0"/>
              <a:t> collateral)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/>
              <a:t>LP has the option to return the BTC or keep it.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000" dirty="0"/>
              <a:t>IF LP returns the BTC by block B + x (x is a reasonable repayment timeline defined in SC)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/>
              <a:t>The LP’s </a:t>
            </a:r>
            <a:r>
              <a:rPr lang="en-US" sz="1000" dirty="0" err="1"/>
              <a:t>xUSD</a:t>
            </a:r>
            <a:r>
              <a:rPr lang="en-US" sz="1000" dirty="0"/>
              <a:t> collateral is unlocked and returned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000" dirty="0"/>
              <a:t>IF LP KEEPS the BTC…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/>
              <a:t>Then the LP’s </a:t>
            </a:r>
            <a:r>
              <a:rPr lang="en-US" sz="1000" dirty="0" err="1"/>
              <a:t>xUSD</a:t>
            </a:r>
            <a:r>
              <a:rPr lang="en-US" sz="1000" dirty="0"/>
              <a:t> overcollateralization is all sent to the Buyer 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1EC81-367D-3D45-8C43-449A40A4ED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2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1EC81-367D-3D45-8C43-449A40A4ED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1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F6DC-FC5C-AA42-9F19-6F5F5620F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EA336-EA26-6F43-8C7B-A2A893127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A7D8-3D19-B34F-B715-B2CC0269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0047-4247-9541-8F6E-F8F340C79AC9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E2D8-2363-874E-AD72-2800CE1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14A4-3403-F540-8512-D743D90B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2ED-84A9-8640-B33F-C6484F343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4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8AC1-C041-E04C-8F44-4121D4D3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559D0-371C-C041-B480-F7752ED4D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59F94-1B65-C743-9439-1FABF17D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0047-4247-9541-8F6E-F8F340C79AC9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A736C-89FD-3C4A-BC75-5A5E5981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BE87-6AFC-A44D-B5B9-463B2904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2ED-84A9-8640-B33F-C6484F343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18679-BBF3-D946-82AA-019BC1355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DA60F-C530-1E41-8B36-7B62B897F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850DC-FDED-D842-83AD-18D55AD6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0047-4247-9541-8F6E-F8F340C79AC9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BE6D0-B69D-F64C-AD01-B9655190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F0D0-130D-A941-A675-EDADD017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2ED-84A9-8640-B33F-C6484F343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6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0B00-8FA3-E948-8332-205036C5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FC06-2EA2-7A4D-84DE-CF24471D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E6247-0E8D-014C-86B8-8F2355D6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0047-4247-9541-8F6E-F8F340C79AC9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1D231-CFA7-2844-9235-656710A3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797BD-A1B5-7245-B559-F2632BFF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2ED-84A9-8640-B33F-C6484F343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B56F-FDB9-874B-8D5E-6092607E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40973-86AD-F04C-9432-C64F2637D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ABF6-D279-9A49-BDDC-CAB3BA5C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0047-4247-9541-8F6E-F8F340C79AC9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E06AA-8717-174F-8BF4-BE71032D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B7D3B-4FFC-7B4F-B0FF-C59B7AD9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2ED-84A9-8640-B33F-C6484F343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2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13EA-4302-0C45-A0AA-415B54D0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0762-255B-C146-9DEE-926BB84CF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39776-88E9-F443-BB22-6728EFA8C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4AD44-A72D-7344-BA87-85D51451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0047-4247-9541-8F6E-F8F340C79AC9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ADF1E-A6BC-D146-B77C-E15766FA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D33F5-B916-484F-BC37-905B9027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2ED-84A9-8640-B33F-C6484F343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3F51-9396-F840-B686-63CFBBFA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B4278-15AD-FF4E-8731-58E0AE40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95DBC-6E1B-E84D-91F2-B54B5FF39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7D686-3BE4-EA41-8441-458DC55DC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6D75B-3799-2640-8DEB-19C5BC42F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0A594-1B92-984D-ABD6-CE2C1962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0047-4247-9541-8F6E-F8F340C79AC9}" type="datetimeFigureOut">
              <a:rPr lang="en-US" smtClean="0"/>
              <a:t>6/26/21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1DBEF-0E69-624F-9BCE-B77E05C3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98E55-7DBA-754B-AA80-3E208333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2ED-84A9-8640-B33F-C6484F343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3C9D-96E1-C44F-8D8C-A0AFA911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1E344-BD43-AD4A-904D-FDEDA072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0047-4247-9541-8F6E-F8F340C79AC9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745D3-3F34-6E4F-BEBF-6C6FDA0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DD208-6857-594C-82DD-515C5ACE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2ED-84A9-8640-B33F-C6484F343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4FC8A-58EC-A94A-8768-C1E128B4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0047-4247-9541-8F6E-F8F340C79AC9}" type="datetimeFigureOut">
              <a:rPr lang="en-US" smtClean="0"/>
              <a:t>6/26/21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6A0AD-0B56-C740-8F0D-C76B9F20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6D87D-5BE6-7B46-B848-540237A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2ED-84A9-8640-B33F-C6484F343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8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16DC-D64C-174F-A22F-8EAB2092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810BE-4D16-8C42-A42E-2B1EAB20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23A1E-B3AF-A249-98F3-27D1A7CAC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AF3CB-7F13-074A-BF03-356D8C52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0047-4247-9541-8F6E-F8F340C79AC9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5B2ED-9012-E24B-BE5B-E0BD4FD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8C381-DB90-E147-8970-DB8A9D4E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2ED-84A9-8640-B33F-C6484F343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9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7C85-1455-5F4B-B3FE-61B72163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85396-59D6-F04B-8FF7-90A4F5C2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037F6-21B5-0542-8014-A9E5181A2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0D064-7619-D14B-8225-23BCE2C1F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0047-4247-9541-8F6E-F8F340C79AC9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32EF7-13C1-EE4D-89BA-DFF42BF5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A23E0-3F20-2749-B83C-7A75EAA8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2ED-84A9-8640-B33F-C6484F343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63C9B-BEDE-8D42-823F-B8387630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C9082-D820-EB49-B48A-E8AE835F4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75377-3C04-B348-A51F-636200A9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20047-4247-9541-8F6E-F8F340C79AC9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C69AD-0FF9-3540-AC72-41B2B9E84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97EA-D18A-6D41-BEA5-04D1F3703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1A2ED-84A9-8640-B33F-C6484F343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4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B609E-60A9-0D48-9947-8404273A8404}"/>
              </a:ext>
            </a:extLst>
          </p:cNvPr>
          <p:cNvSpPr/>
          <p:nvPr/>
        </p:nvSpPr>
        <p:spPr>
          <a:xfrm>
            <a:off x="3351257" y="1930615"/>
            <a:ext cx="1185172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Borrower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32414C-BDB1-0344-BBA6-2A295715DCF4}"/>
              </a:ext>
            </a:extLst>
          </p:cNvPr>
          <p:cNvSpPr/>
          <p:nvPr/>
        </p:nvSpPr>
        <p:spPr>
          <a:xfrm>
            <a:off x="5248818" y="1923831"/>
            <a:ext cx="1546747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Clarity SC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54825-0479-1240-97EF-3FA8C64EF625}"/>
              </a:ext>
            </a:extLst>
          </p:cNvPr>
          <p:cNvSpPr/>
          <p:nvPr/>
        </p:nvSpPr>
        <p:spPr>
          <a:xfrm>
            <a:off x="7781919" y="1917288"/>
            <a:ext cx="1185172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LP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4EA7D4-D37D-FB4F-9CEB-159ADDD407F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182510" y="2358920"/>
            <a:ext cx="1816768" cy="7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EF02EC-2F6B-8146-A5DC-E338757DBAA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190132" y="2358920"/>
            <a:ext cx="1809146" cy="468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B9614F-045D-1943-A2C9-2749A7D086ED}"/>
              </a:ext>
            </a:extLst>
          </p:cNvPr>
          <p:cNvSpPr txBox="1"/>
          <p:nvPr/>
        </p:nvSpPr>
        <p:spPr>
          <a:xfrm>
            <a:off x="6949984" y="2178312"/>
            <a:ext cx="9686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xUSD</a:t>
            </a:r>
            <a:r>
              <a:rPr lang="en-US" sz="600" dirty="0"/>
              <a:t> for Loan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12A72-470C-B240-86AB-297CA54274F9}"/>
              </a:ext>
            </a:extLst>
          </p:cNvPr>
          <p:cNvSpPr txBox="1"/>
          <p:nvPr/>
        </p:nvSpPr>
        <p:spPr>
          <a:xfrm rot="20823921">
            <a:off x="6740630" y="2546208"/>
            <a:ext cx="113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LP’s </a:t>
            </a:r>
            <a:r>
              <a:rPr lang="en-US" sz="600" dirty="0" err="1"/>
              <a:t>xUSD</a:t>
            </a:r>
            <a:r>
              <a:rPr lang="en-US" sz="600" dirty="0"/>
              <a:t> collateral </a:t>
            </a:r>
          </a:p>
          <a:p>
            <a:pPr algn="ctr"/>
            <a:r>
              <a:rPr lang="en-US" sz="600" dirty="0"/>
              <a:t>(used to incentivize </a:t>
            </a:r>
          </a:p>
          <a:p>
            <a:pPr algn="ctr"/>
            <a:r>
              <a:rPr lang="en-US" sz="600" dirty="0"/>
              <a:t>BTC repayment)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284C8B-7C14-5247-8A28-64098F083E6C}"/>
              </a:ext>
            </a:extLst>
          </p:cNvPr>
          <p:cNvSpPr/>
          <p:nvPr/>
        </p:nvSpPr>
        <p:spPr>
          <a:xfrm>
            <a:off x="7984444" y="2895058"/>
            <a:ext cx="871317" cy="268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BTC wallet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3189E-C720-664E-9594-D47A4BD96341}"/>
              </a:ext>
            </a:extLst>
          </p:cNvPr>
          <p:cNvSpPr/>
          <p:nvPr/>
        </p:nvSpPr>
        <p:spPr>
          <a:xfrm>
            <a:off x="7999278" y="2224630"/>
            <a:ext cx="871317" cy="2685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 err="1"/>
              <a:t>xUSD</a:t>
            </a:r>
            <a:r>
              <a:rPr lang="en-US" sz="600" b="1" dirty="0"/>
              <a:t> wallet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246FA4-5571-0F49-8124-7D163889D702}"/>
              </a:ext>
            </a:extLst>
          </p:cNvPr>
          <p:cNvSpPr/>
          <p:nvPr/>
        </p:nvSpPr>
        <p:spPr>
          <a:xfrm>
            <a:off x="7984445" y="2563196"/>
            <a:ext cx="871317" cy="268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STX wallet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6D7EE7BD-BB1B-4344-832B-F6E6CF783BA8}"/>
              </a:ext>
            </a:extLst>
          </p:cNvPr>
          <p:cNvSpPr/>
          <p:nvPr/>
        </p:nvSpPr>
        <p:spPr>
          <a:xfrm>
            <a:off x="5900263" y="2217656"/>
            <a:ext cx="259115" cy="31461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B6DF24-7595-3046-AECF-361888602CA8}"/>
              </a:ext>
            </a:extLst>
          </p:cNvPr>
          <p:cNvSpPr/>
          <p:nvPr/>
        </p:nvSpPr>
        <p:spPr>
          <a:xfrm>
            <a:off x="3519975" y="2254247"/>
            <a:ext cx="871317" cy="2685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 err="1"/>
              <a:t>xUSD</a:t>
            </a:r>
            <a:r>
              <a:rPr lang="en-US" sz="600" b="1" dirty="0"/>
              <a:t> wallet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DE3DF-8B21-2944-847B-B1763253631D}"/>
              </a:ext>
            </a:extLst>
          </p:cNvPr>
          <p:cNvSpPr/>
          <p:nvPr/>
        </p:nvSpPr>
        <p:spPr>
          <a:xfrm>
            <a:off x="3524502" y="2872483"/>
            <a:ext cx="871317" cy="268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BTC wallet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CFD5D-AD1A-E348-B257-7D6B1272E6E9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>
          <a:xfrm flipH="1">
            <a:off x="4391292" y="2374964"/>
            <a:ext cx="1508971" cy="13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91976D-D969-694D-9FF3-5D8462B0E1B1}"/>
              </a:ext>
            </a:extLst>
          </p:cNvPr>
          <p:cNvSpPr txBox="1"/>
          <p:nvPr/>
        </p:nvSpPr>
        <p:spPr>
          <a:xfrm>
            <a:off x="4598255" y="2217656"/>
            <a:ext cx="9686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xUSD</a:t>
            </a:r>
            <a:r>
              <a:rPr lang="en-US" sz="600" dirty="0"/>
              <a:t> for Loan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D83E4F67-36B1-4A40-9555-167D136F0DBF}"/>
              </a:ext>
            </a:extLst>
          </p:cNvPr>
          <p:cNvCxnSpPr>
            <a:cxnSpLocks/>
            <a:stCxn id="14" idx="2"/>
            <a:endCxn id="9" idx="2"/>
          </p:cNvCxnSpPr>
          <p:nvPr/>
        </p:nvCxnSpPr>
        <p:spPr>
          <a:xfrm rot="16200000" flipH="1">
            <a:off x="6178845" y="922378"/>
            <a:ext cx="22575" cy="4459942"/>
          </a:xfrm>
          <a:prstGeom prst="bentConnector3">
            <a:avLst>
              <a:gd name="adj1" fmla="val 11126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FC3355BC-AB9C-D14A-AE15-3E9A7D3CF512}"/>
              </a:ext>
            </a:extLst>
          </p:cNvPr>
          <p:cNvSpPr txBox="1">
            <a:spLocks/>
          </p:cNvSpPr>
          <p:nvPr/>
        </p:nvSpPr>
        <p:spPr>
          <a:xfrm>
            <a:off x="1404060" y="-6158"/>
            <a:ext cx="9572143" cy="58758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Using Layer-1 </a:t>
            </a:r>
            <a:r>
              <a:rPr lang="en-US" dirty="0" err="1">
                <a:solidFill>
                  <a:schemeClr val="bg1"/>
                </a:solidFill>
              </a:rPr>
              <a:t>btc</a:t>
            </a:r>
            <a:r>
              <a:rPr lang="en-US" dirty="0">
                <a:solidFill>
                  <a:schemeClr val="bg1"/>
                </a:solidFill>
              </a:rPr>
              <a:t> as collateral to access  stable coin loans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FFF86-6F7D-4B41-86DF-D248646C28D0}"/>
              </a:ext>
            </a:extLst>
          </p:cNvPr>
          <p:cNvSpPr/>
          <p:nvPr/>
        </p:nvSpPr>
        <p:spPr>
          <a:xfrm>
            <a:off x="1005989" y="4799909"/>
            <a:ext cx="1185172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Borrower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6968C5-2A8E-0A46-85B4-EB656F9364E8}"/>
              </a:ext>
            </a:extLst>
          </p:cNvPr>
          <p:cNvSpPr/>
          <p:nvPr/>
        </p:nvSpPr>
        <p:spPr>
          <a:xfrm>
            <a:off x="2664903" y="4799910"/>
            <a:ext cx="1546747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Clarity SC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E1329C-5580-C646-BB11-20DDF57086AC}"/>
              </a:ext>
            </a:extLst>
          </p:cNvPr>
          <p:cNvSpPr/>
          <p:nvPr/>
        </p:nvSpPr>
        <p:spPr>
          <a:xfrm>
            <a:off x="4708832" y="4799910"/>
            <a:ext cx="1185172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LP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48A528-D6D4-F240-97AC-0A0886AE857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646843" y="5201271"/>
            <a:ext cx="1240472" cy="6134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468E61-C52A-9A41-B4D6-A51C9F1F2EE8}"/>
              </a:ext>
            </a:extLst>
          </p:cNvPr>
          <p:cNvSpPr txBox="1"/>
          <p:nvPr/>
        </p:nvSpPr>
        <p:spPr>
          <a:xfrm rot="19991555">
            <a:off x="3368366" y="5475663"/>
            <a:ext cx="11352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IF LP </a:t>
            </a:r>
            <a:r>
              <a:rPr lang="en-US" sz="600" b="1" dirty="0"/>
              <a:t>returns</a:t>
            </a:r>
            <a:r>
              <a:rPr lang="en-US" sz="600" dirty="0"/>
              <a:t> BTC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A61B8B-3126-9744-9F2B-B00F0EFA89F6}"/>
              </a:ext>
            </a:extLst>
          </p:cNvPr>
          <p:cNvSpPr/>
          <p:nvPr/>
        </p:nvSpPr>
        <p:spPr>
          <a:xfrm>
            <a:off x="4899160" y="5798346"/>
            <a:ext cx="871317" cy="268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BTC wallet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0483EA-0482-D543-A98D-F381896A5071}"/>
              </a:ext>
            </a:extLst>
          </p:cNvPr>
          <p:cNvSpPr/>
          <p:nvPr/>
        </p:nvSpPr>
        <p:spPr>
          <a:xfrm>
            <a:off x="4887315" y="5066981"/>
            <a:ext cx="871317" cy="2685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 err="1"/>
              <a:t>xUSD</a:t>
            </a:r>
            <a:r>
              <a:rPr lang="en-US" sz="600" b="1" dirty="0"/>
              <a:t> wallet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0B1B95-0113-CD4C-897A-E704132BDB1B}"/>
              </a:ext>
            </a:extLst>
          </p:cNvPr>
          <p:cNvSpPr/>
          <p:nvPr/>
        </p:nvSpPr>
        <p:spPr>
          <a:xfrm>
            <a:off x="4883499" y="5454041"/>
            <a:ext cx="871317" cy="268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STX wallet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1C3A0A-698A-9149-9B88-991F4ACF508B}"/>
              </a:ext>
            </a:extLst>
          </p:cNvPr>
          <p:cNvSpPr/>
          <p:nvPr/>
        </p:nvSpPr>
        <p:spPr>
          <a:xfrm>
            <a:off x="1141362" y="5098917"/>
            <a:ext cx="871317" cy="2685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 err="1"/>
              <a:t>xUSD</a:t>
            </a:r>
            <a:r>
              <a:rPr lang="en-US" sz="600" b="1" dirty="0"/>
              <a:t> wallet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261105-8C02-634D-AB93-67EBCF2CCDAA}"/>
              </a:ext>
            </a:extLst>
          </p:cNvPr>
          <p:cNvSpPr/>
          <p:nvPr/>
        </p:nvSpPr>
        <p:spPr>
          <a:xfrm>
            <a:off x="1163736" y="5749526"/>
            <a:ext cx="871317" cy="268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BTC wallet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26B9EC8-57F9-904A-8993-CFBB289A2F6A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rot="10800000" flipH="1">
            <a:off x="1141362" y="5201271"/>
            <a:ext cx="4617270" cy="31936"/>
          </a:xfrm>
          <a:prstGeom prst="bentConnector5">
            <a:avLst>
              <a:gd name="adj1" fmla="val -3871"/>
              <a:gd name="adj2" fmla="val 1574687"/>
              <a:gd name="adj3" fmla="val 1038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A72FD3-8F4B-5D47-A9A5-5E664BF3922E}"/>
              </a:ext>
            </a:extLst>
          </p:cNvPr>
          <p:cNvCxnSpPr>
            <a:cxnSpLocks/>
            <a:stCxn id="38" idx="2"/>
            <a:endCxn id="27" idx="3"/>
          </p:cNvCxnSpPr>
          <p:nvPr/>
        </p:nvCxnSpPr>
        <p:spPr>
          <a:xfrm flipH="1" flipV="1">
            <a:off x="2012679" y="5233207"/>
            <a:ext cx="1346915" cy="57307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5214949-1473-3645-8590-C10967815115}"/>
              </a:ext>
            </a:extLst>
          </p:cNvPr>
          <p:cNvSpPr txBox="1"/>
          <p:nvPr/>
        </p:nvSpPr>
        <p:spPr>
          <a:xfrm rot="1319170">
            <a:off x="2459323" y="5480850"/>
            <a:ext cx="11352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IF LP </a:t>
            </a:r>
            <a:r>
              <a:rPr lang="en-US" sz="600" b="1" dirty="0"/>
              <a:t>keeps</a:t>
            </a:r>
            <a:r>
              <a:rPr lang="en-US" sz="600" dirty="0"/>
              <a:t> BTC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A2CA9C6-E9FD-DD44-81B6-A4BF85E60853}"/>
              </a:ext>
            </a:extLst>
          </p:cNvPr>
          <p:cNvCxnSpPr>
            <a:cxnSpLocks/>
            <a:stCxn id="24" idx="2"/>
            <a:endCxn id="28" idx="2"/>
          </p:cNvCxnSpPr>
          <p:nvPr/>
        </p:nvCxnSpPr>
        <p:spPr>
          <a:xfrm rot="5400000" flipH="1">
            <a:off x="3442697" y="4174803"/>
            <a:ext cx="48820" cy="3735424"/>
          </a:xfrm>
          <a:prstGeom prst="bentConnector3">
            <a:avLst>
              <a:gd name="adj1" fmla="val -46825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6EDEDF-2641-654F-8489-671BC8B421B6}"/>
              </a:ext>
            </a:extLst>
          </p:cNvPr>
          <p:cNvSpPr txBox="1"/>
          <p:nvPr/>
        </p:nvSpPr>
        <p:spPr>
          <a:xfrm>
            <a:off x="5462115" y="3383839"/>
            <a:ext cx="16663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Borrower’s BTC collateral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32AC4C-888C-BC40-A0B7-96E0BA661DD8}"/>
              </a:ext>
            </a:extLst>
          </p:cNvPr>
          <p:cNvSpPr txBox="1"/>
          <p:nvPr/>
        </p:nvSpPr>
        <p:spPr>
          <a:xfrm>
            <a:off x="11011908" y="2502067"/>
            <a:ext cx="118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3"/>
                </a:solidFill>
              </a:rPr>
              <a:t>Between Steps 2—3, if the Borrower’s BTC collateral isn’t sent to LP by block X, all </a:t>
            </a:r>
            <a:r>
              <a:rPr lang="en-US" sz="600" dirty="0" err="1">
                <a:solidFill>
                  <a:schemeClr val="accent3"/>
                </a:solidFill>
              </a:rPr>
              <a:t>xUSD</a:t>
            </a:r>
            <a:r>
              <a:rPr lang="en-US" sz="600" dirty="0">
                <a:solidFill>
                  <a:schemeClr val="accent3"/>
                </a:solidFill>
              </a:rPr>
              <a:t> is returned to LP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95D18C-4076-E044-9A26-2BE4445AF69D}"/>
              </a:ext>
            </a:extLst>
          </p:cNvPr>
          <p:cNvSpPr txBox="1"/>
          <p:nvPr/>
        </p:nvSpPr>
        <p:spPr>
          <a:xfrm>
            <a:off x="2954066" y="6291268"/>
            <a:ext cx="16663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Borrower’s BTC collateral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5A583C01-FCAB-334A-BDB7-CFF725804949}"/>
              </a:ext>
            </a:extLst>
          </p:cNvPr>
          <p:cNvSpPr/>
          <p:nvPr/>
        </p:nvSpPr>
        <p:spPr>
          <a:xfrm>
            <a:off x="5906155" y="2677176"/>
            <a:ext cx="259115" cy="31461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11CDD4A8-8ABE-3B4E-AFFE-9F1C42FF9219}"/>
              </a:ext>
            </a:extLst>
          </p:cNvPr>
          <p:cNvSpPr/>
          <p:nvPr/>
        </p:nvSpPr>
        <p:spPr>
          <a:xfrm>
            <a:off x="3351257" y="5098917"/>
            <a:ext cx="259115" cy="31461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B209D970-238A-7B49-BCC7-D76CBAF4701B}"/>
              </a:ext>
            </a:extLst>
          </p:cNvPr>
          <p:cNvSpPr/>
          <p:nvPr/>
        </p:nvSpPr>
        <p:spPr>
          <a:xfrm>
            <a:off x="3359594" y="5648975"/>
            <a:ext cx="259115" cy="31461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782D6E-14F3-1548-9BFD-AF1EA4632582}"/>
              </a:ext>
            </a:extLst>
          </p:cNvPr>
          <p:cNvSpPr txBox="1"/>
          <p:nvPr/>
        </p:nvSpPr>
        <p:spPr>
          <a:xfrm>
            <a:off x="1972971" y="4433700"/>
            <a:ext cx="3262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accent3"/>
                </a:solidFill>
              </a:rPr>
              <a:t>Scenario 1: Borrower</a:t>
            </a:r>
            <a:r>
              <a:rPr lang="en-US" sz="1000" b="1" i="1" dirty="0">
                <a:solidFill>
                  <a:schemeClr val="accent3"/>
                </a:solidFill>
              </a:rPr>
              <a:t> repays loan </a:t>
            </a:r>
            <a:r>
              <a:rPr lang="en-US" sz="1000" i="1" dirty="0">
                <a:solidFill>
                  <a:schemeClr val="accent3"/>
                </a:solidFill>
              </a:rPr>
              <a:t>to LP by block, 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82BF5D-F168-2647-AD38-21DD393EB6FC}"/>
              </a:ext>
            </a:extLst>
          </p:cNvPr>
          <p:cNvSpPr/>
          <p:nvPr/>
        </p:nvSpPr>
        <p:spPr>
          <a:xfrm>
            <a:off x="6394297" y="4806748"/>
            <a:ext cx="1185172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Borrower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139B63-34E1-0240-9CB4-A7CB4974E351}"/>
              </a:ext>
            </a:extLst>
          </p:cNvPr>
          <p:cNvSpPr/>
          <p:nvPr/>
        </p:nvSpPr>
        <p:spPr>
          <a:xfrm>
            <a:off x="7939593" y="4817373"/>
            <a:ext cx="1552184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Clarity SC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0F2215-80F5-3940-B6AF-6B8B0F5A77B0}"/>
              </a:ext>
            </a:extLst>
          </p:cNvPr>
          <p:cNvSpPr/>
          <p:nvPr/>
        </p:nvSpPr>
        <p:spPr>
          <a:xfrm>
            <a:off x="10097140" y="4806749"/>
            <a:ext cx="1185172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LP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32FCF9-9A33-2D47-9006-875D77EA002D}"/>
              </a:ext>
            </a:extLst>
          </p:cNvPr>
          <p:cNvCxnSpPr>
            <a:cxnSpLocks/>
            <a:stCxn id="50" idx="4"/>
            <a:endCxn id="45" idx="1"/>
          </p:cNvCxnSpPr>
          <p:nvPr/>
        </p:nvCxnSpPr>
        <p:spPr>
          <a:xfrm flipV="1">
            <a:off x="8845638" y="5208110"/>
            <a:ext cx="1429985" cy="60719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2FE78CA-B061-0147-89D9-2B2A75DBB12C}"/>
              </a:ext>
            </a:extLst>
          </p:cNvPr>
          <p:cNvSpPr/>
          <p:nvPr/>
        </p:nvSpPr>
        <p:spPr>
          <a:xfrm>
            <a:off x="10291253" y="5816491"/>
            <a:ext cx="871317" cy="268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BTC wallet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F958DD-3EE4-E440-BF7A-72BB3B3B5EDE}"/>
              </a:ext>
            </a:extLst>
          </p:cNvPr>
          <p:cNvSpPr/>
          <p:nvPr/>
        </p:nvSpPr>
        <p:spPr>
          <a:xfrm>
            <a:off x="10275623" y="5073820"/>
            <a:ext cx="871317" cy="2685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 err="1"/>
              <a:t>xUSD</a:t>
            </a:r>
            <a:r>
              <a:rPr lang="en-US" sz="600" b="1" dirty="0"/>
              <a:t> wallet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099081-71BF-144C-8007-58E0483E1967}"/>
              </a:ext>
            </a:extLst>
          </p:cNvPr>
          <p:cNvSpPr/>
          <p:nvPr/>
        </p:nvSpPr>
        <p:spPr>
          <a:xfrm>
            <a:off x="10275623" y="5452367"/>
            <a:ext cx="871317" cy="268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STX wallet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D3080D-3B9D-6640-92C2-F0CD43A5F003}"/>
              </a:ext>
            </a:extLst>
          </p:cNvPr>
          <p:cNvSpPr/>
          <p:nvPr/>
        </p:nvSpPr>
        <p:spPr>
          <a:xfrm>
            <a:off x="6529670" y="5105756"/>
            <a:ext cx="871317" cy="2685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 err="1"/>
              <a:t>xUSD</a:t>
            </a:r>
            <a:r>
              <a:rPr lang="en-US" sz="600" b="1" dirty="0"/>
              <a:t> wallet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612FFB-7361-504F-A919-15D2D70EF390}"/>
              </a:ext>
            </a:extLst>
          </p:cNvPr>
          <p:cNvSpPr/>
          <p:nvPr/>
        </p:nvSpPr>
        <p:spPr>
          <a:xfrm>
            <a:off x="6544295" y="5764114"/>
            <a:ext cx="871317" cy="268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BTC wallet</a:t>
            </a:r>
          </a:p>
        </p:txBody>
      </p:sp>
      <p:sp>
        <p:nvSpPr>
          <p:cNvPr id="49" name="Can 48">
            <a:extLst>
              <a:ext uri="{FF2B5EF4-FFF2-40B4-BE49-F238E27FC236}">
                <a16:creationId xmlns:a16="http://schemas.microsoft.com/office/drawing/2014/main" id="{3CC33B6C-82D1-3147-801D-7EB662C5BEC0}"/>
              </a:ext>
            </a:extLst>
          </p:cNvPr>
          <p:cNvSpPr/>
          <p:nvPr/>
        </p:nvSpPr>
        <p:spPr>
          <a:xfrm>
            <a:off x="8586523" y="5097517"/>
            <a:ext cx="259115" cy="31461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B6325F1D-76B0-A14D-A782-1BB00C3900EA}"/>
              </a:ext>
            </a:extLst>
          </p:cNvPr>
          <p:cNvSpPr/>
          <p:nvPr/>
        </p:nvSpPr>
        <p:spPr>
          <a:xfrm>
            <a:off x="8586523" y="5657994"/>
            <a:ext cx="259115" cy="31461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9D7D20-83B2-B04A-8DE5-7FDFDA8F5A21}"/>
              </a:ext>
            </a:extLst>
          </p:cNvPr>
          <p:cNvSpPr txBox="1"/>
          <p:nvPr/>
        </p:nvSpPr>
        <p:spPr>
          <a:xfrm>
            <a:off x="7124091" y="4437774"/>
            <a:ext cx="3639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accent3"/>
                </a:solidFill>
              </a:rPr>
              <a:t>Scenario 2: Borrower </a:t>
            </a:r>
            <a:r>
              <a:rPr lang="en-US" sz="1000" b="1" i="1" dirty="0">
                <a:solidFill>
                  <a:schemeClr val="accent3"/>
                </a:solidFill>
              </a:rPr>
              <a:t>fails</a:t>
            </a:r>
            <a:r>
              <a:rPr lang="en-US" sz="1000" i="1" dirty="0">
                <a:solidFill>
                  <a:schemeClr val="accent3"/>
                </a:solidFill>
              </a:rPr>
              <a:t> </a:t>
            </a:r>
            <a:r>
              <a:rPr lang="en-US" sz="1000" b="1" i="1" dirty="0">
                <a:solidFill>
                  <a:schemeClr val="accent3"/>
                </a:solidFill>
              </a:rPr>
              <a:t>to repay loan </a:t>
            </a:r>
            <a:r>
              <a:rPr lang="en-US" sz="1000" i="1" dirty="0">
                <a:solidFill>
                  <a:schemeClr val="accent3"/>
                </a:solidFill>
              </a:rPr>
              <a:t>to LP by block, 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C6EA764-A53A-A744-BE2E-10F667049FE1}"/>
              </a:ext>
            </a:extLst>
          </p:cNvPr>
          <p:cNvSpPr/>
          <p:nvPr/>
        </p:nvSpPr>
        <p:spPr>
          <a:xfrm>
            <a:off x="4091142" y="1623043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D591830-C765-1E40-86BB-B43833790805}"/>
              </a:ext>
            </a:extLst>
          </p:cNvPr>
          <p:cNvSpPr/>
          <p:nvPr/>
        </p:nvSpPr>
        <p:spPr>
          <a:xfrm>
            <a:off x="873315" y="4427904"/>
            <a:ext cx="5151120" cy="2109587"/>
          </a:xfrm>
          <a:prstGeom prst="rect">
            <a:avLst/>
          </a:prstGeom>
          <a:noFill/>
          <a:ln w="6350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98C544-73D8-564C-9245-2857C43E1D6F}"/>
              </a:ext>
            </a:extLst>
          </p:cNvPr>
          <p:cNvSpPr/>
          <p:nvPr/>
        </p:nvSpPr>
        <p:spPr>
          <a:xfrm>
            <a:off x="6242093" y="4423542"/>
            <a:ext cx="5151120" cy="2109587"/>
          </a:xfrm>
          <a:prstGeom prst="rect">
            <a:avLst/>
          </a:prstGeom>
          <a:noFill/>
          <a:ln w="6350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7FED666-71FE-EF4C-B179-BB48E06B2742}"/>
              </a:ext>
            </a:extLst>
          </p:cNvPr>
          <p:cNvSpPr/>
          <p:nvPr/>
        </p:nvSpPr>
        <p:spPr>
          <a:xfrm>
            <a:off x="7714412" y="2288848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4BEC08E-0083-354A-86D9-3304155187E9}"/>
              </a:ext>
            </a:extLst>
          </p:cNvPr>
          <p:cNvSpPr/>
          <p:nvPr/>
        </p:nvSpPr>
        <p:spPr>
          <a:xfrm>
            <a:off x="3721632" y="3188353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1DE9D2-80BD-044D-AD72-BBAE2D08F85E}"/>
              </a:ext>
            </a:extLst>
          </p:cNvPr>
          <p:cNvSpPr/>
          <p:nvPr/>
        </p:nvSpPr>
        <p:spPr>
          <a:xfrm>
            <a:off x="5673574" y="2174078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2B57E197-BBD1-634A-BE2C-15F39BC11946}"/>
              </a:ext>
            </a:extLst>
          </p:cNvPr>
          <p:cNvSpPr/>
          <p:nvPr/>
        </p:nvSpPr>
        <p:spPr>
          <a:xfrm>
            <a:off x="5355994" y="1256096"/>
            <a:ext cx="1294790" cy="504682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Web 3.0 </a:t>
            </a:r>
          </a:p>
          <a:p>
            <a:pPr algn="ctr"/>
            <a:r>
              <a:rPr lang="en-US" sz="600" dirty="0">
                <a:solidFill>
                  <a:schemeClr val="bg1"/>
                </a:solidFill>
              </a:rPr>
              <a:t>Working Capital Optimization Service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71546D-B8E0-7E40-B6BD-EA6642BD33CC}"/>
              </a:ext>
            </a:extLst>
          </p:cNvPr>
          <p:cNvCxnSpPr>
            <a:cxnSpLocks/>
            <a:stCxn id="2" idx="0"/>
            <a:endCxn id="58" idx="2"/>
          </p:cNvCxnSpPr>
          <p:nvPr/>
        </p:nvCxnSpPr>
        <p:spPr>
          <a:xfrm flipV="1">
            <a:off x="3943843" y="1508437"/>
            <a:ext cx="1416167" cy="42217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AAE03E-ACE7-034A-9560-AAEF7F575B41}"/>
              </a:ext>
            </a:extLst>
          </p:cNvPr>
          <p:cNvCxnSpPr>
            <a:cxnSpLocks/>
            <a:stCxn id="58" idx="0"/>
            <a:endCxn id="4" idx="0"/>
          </p:cNvCxnSpPr>
          <p:nvPr/>
        </p:nvCxnSpPr>
        <p:spPr>
          <a:xfrm>
            <a:off x="6649705" y="1508437"/>
            <a:ext cx="1724800" cy="40885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F734EE-6DF0-A44A-B0C4-4A39BF4F8D57}"/>
              </a:ext>
            </a:extLst>
          </p:cNvPr>
          <p:cNvSpPr txBox="1"/>
          <p:nvPr/>
        </p:nvSpPr>
        <p:spPr>
          <a:xfrm rot="20750512">
            <a:off x="4214368" y="1410878"/>
            <a:ext cx="1175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Signal Interest to LPs for </a:t>
            </a:r>
            <a:r>
              <a:rPr lang="en-US" sz="600" dirty="0" err="1"/>
              <a:t>xUSD</a:t>
            </a:r>
            <a:r>
              <a:rPr lang="en-US" sz="600" dirty="0"/>
              <a:t> short term loan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126366E-3387-5944-B0F3-C58EECF5AF0F}"/>
              </a:ext>
            </a:extLst>
          </p:cNvPr>
          <p:cNvSpPr/>
          <p:nvPr/>
        </p:nvSpPr>
        <p:spPr>
          <a:xfrm>
            <a:off x="997693" y="4912718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EF1B1C3-FED9-714F-BF6D-ABFD1A063178}"/>
              </a:ext>
            </a:extLst>
          </p:cNvPr>
          <p:cNvSpPr/>
          <p:nvPr/>
        </p:nvSpPr>
        <p:spPr>
          <a:xfrm>
            <a:off x="5377157" y="6105128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2C8FAE-D875-4242-BAA8-6BDB4026E0E6}"/>
              </a:ext>
            </a:extLst>
          </p:cNvPr>
          <p:cNvSpPr/>
          <p:nvPr/>
        </p:nvSpPr>
        <p:spPr>
          <a:xfrm>
            <a:off x="6393608" y="4887756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D658E15-4D8D-B043-AB03-90839C0424A1}"/>
              </a:ext>
            </a:extLst>
          </p:cNvPr>
          <p:cNvSpPr/>
          <p:nvPr/>
        </p:nvSpPr>
        <p:spPr>
          <a:xfrm>
            <a:off x="10839545" y="6126255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A7E30A1-E113-E945-A0DA-BC249CEF73CF}"/>
              </a:ext>
            </a:extLst>
          </p:cNvPr>
          <p:cNvSpPr/>
          <p:nvPr/>
        </p:nvSpPr>
        <p:spPr>
          <a:xfrm>
            <a:off x="3390597" y="5734309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82DAD69-BFBA-D344-B133-E344E861DB3E}"/>
              </a:ext>
            </a:extLst>
          </p:cNvPr>
          <p:cNvSpPr/>
          <p:nvPr/>
        </p:nvSpPr>
        <p:spPr>
          <a:xfrm>
            <a:off x="8608883" y="5748616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CE89A9C-2A87-BF41-9877-7A8511435287}"/>
              </a:ext>
            </a:extLst>
          </p:cNvPr>
          <p:cNvSpPr/>
          <p:nvPr/>
        </p:nvSpPr>
        <p:spPr>
          <a:xfrm>
            <a:off x="3519975" y="2567986"/>
            <a:ext cx="871317" cy="268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STX wallet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8015AB-7F7D-8E4D-AA18-BB2EEADD1118}"/>
              </a:ext>
            </a:extLst>
          </p:cNvPr>
          <p:cNvSpPr/>
          <p:nvPr/>
        </p:nvSpPr>
        <p:spPr>
          <a:xfrm>
            <a:off x="1141827" y="5428819"/>
            <a:ext cx="871317" cy="268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STX wallet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305D12-4A2A-9B49-99E8-E34E3AF70427}"/>
              </a:ext>
            </a:extLst>
          </p:cNvPr>
          <p:cNvSpPr/>
          <p:nvPr/>
        </p:nvSpPr>
        <p:spPr>
          <a:xfrm>
            <a:off x="6535445" y="5438893"/>
            <a:ext cx="871317" cy="268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STX wallet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9293FBD-2219-DE46-87C8-AC598360DFFE}"/>
              </a:ext>
            </a:extLst>
          </p:cNvPr>
          <p:cNvSpPr txBox="1"/>
          <p:nvPr/>
        </p:nvSpPr>
        <p:spPr>
          <a:xfrm>
            <a:off x="3790916" y="3885239"/>
            <a:ext cx="464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Steps 5-7: </a:t>
            </a:r>
          </a:p>
          <a:p>
            <a:pPr algn="ctr"/>
            <a:r>
              <a:rPr lang="en-US" sz="1200" dirty="0"/>
              <a:t>Handling repayment and loan termination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6739F3-6F74-834A-B049-548849F41C04}"/>
              </a:ext>
            </a:extLst>
          </p:cNvPr>
          <p:cNvSpPr txBox="1"/>
          <p:nvPr/>
        </p:nvSpPr>
        <p:spPr>
          <a:xfrm>
            <a:off x="3438366" y="629556"/>
            <a:ext cx="5209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Steps 1-4: </a:t>
            </a:r>
          </a:p>
          <a:p>
            <a:pPr algn="ctr"/>
            <a:r>
              <a:rPr lang="en-US" sz="1200" dirty="0"/>
              <a:t>Establishing a smart contract and initializing the loan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76A1D0E-2F71-8043-A49D-C89DB332C2F0}"/>
              </a:ext>
            </a:extLst>
          </p:cNvPr>
          <p:cNvSpPr/>
          <p:nvPr/>
        </p:nvSpPr>
        <p:spPr>
          <a:xfrm>
            <a:off x="3021106" y="1117276"/>
            <a:ext cx="6149788" cy="2514850"/>
          </a:xfrm>
          <a:prstGeom prst="rect">
            <a:avLst/>
          </a:prstGeom>
          <a:noFill/>
          <a:ln w="6350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A3804B37-6165-0243-BCAC-D0A6A195CB6B}"/>
              </a:ext>
            </a:extLst>
          </p:cNvPr>
          <p:cNvSpPr/>
          <p:nvPr/>
        </p:nvSpPr>
        <p:spPr>
          <a:xfrm>
            <a:off x="11046647" y="1098911"/>
            <a:ext cx="1074271" cy="35705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5A47B885-3BCD-D841-BDD9-E2AD162986D8}"/>
              </a:ext>
            </a:extLst>
          </p:cNvPr>
          <p:cNvSpPr/>
          <p:nvPr/>
        </p:nvSpPr>
        <p:spPr>
          <a:xfrm>
            <a:off x="11053942" y="2001332"/>
            <a:ext cx="1074271" cy="46166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Lock outline">
            <a:extLst>
              <a:ext uri="{FF2B5EF4-FFF2-40B4-BE49-F238E27FC236}">
                <a16:creationId xmlns:a16="http://schemas.microsoft.com/office/drawing/2014/main" id="{7E6932AC-BFD5-7849-B40B-2161306A4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5293" y="2362390"/>
            <a:ext cx="222249" cy="222249"/>
          </a:xfrm>
          <a:prstGeom prst="rect">
            <a:avLst/>
          </a:prstGeom>
        </p:spPr>
      </p:pic>
      <p:pic>
        <p:nvPicPr>
          <p:cNvPr id="89" name="Graphic 88" descr="Unlock outline">
            <a:extLst>
              <a:ext uri="{FF2B5EF4-FFF2-40B4-BE49-F238E27FC236}">
                <a16:creationId xmlns:a16="http://schemas.microsoft.com/office/drawing/2014/main" id="{DD400A2D-31FB-7642-B56E-4EC392348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4131" y="2376462"/>
            <a:ext cx="209888" cy="209888"/>
          </a:xfrm>
          <a:prstGeom prst="rect">
            <a:avLst/>
          </a:prstGeom>
        </p:spPr>
      </p:pic>
      <p:pic>
        <p:nvPicPr>
          <p:cNvPr id="91" name="Graphic 90" descr="Lock outline">
            <a:extLst>
              <a:ext uri="{FF2B5EF4-FFF2-40B4-BE49-F238E27FC236}">
                <a16:creationId xmlns:a16="http://schemas.microsoft.com/office/drawing/2014/main" id="{2298364A-5DA5-E943-B3F1-905F09777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7823" y="2787188"/>
            <a:ext cx="222249" cy="222249"/>
          </a:xfrm>
          <a:prstGeom prst="rect">
            <a:avLst/>
          </a:prstGeom>
        </p:spPr>
      </p:pic>
      <p:pic>
        <p:nvPicPr>
          <p:cNvPr id="92" name="Graphic 91" descr="Unlock outline">
            <a:extLst>
              <a:ext uri="{FF2B5EF4-FFF2-40B4-BE49-F238E27FC236}">
                <a16:creationId xmlns:a16="http://schemas.microsoft.com/office/drawing/2014/main" id="{DDC88D6A-C3C4-D647-B876-7422189951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54573" y="5788566"/>
            <a:ext cx="209888" cy="209888"/>
          </a:xfrm>
          <a:prstGeom prst="rect">
            <a:avLst/>
          </a:prstGeom>
        </p:spPr>
      </p:pic>
      <p:pic>
        <p:nvPicPr>
          <p:cNvPr id="93" name="Graphic 92" descr="Unlock outline">
            <a:extLst>
              <a:ext uri="{FF2B5EF4-FFF2-40B4-BE49-F238E27FC236}">
                <a16:creationId xmlns:a16="http://schemas.microsoft.com/office/drawing/2014/main" id="{7C4710BC-0360-794D-8115-4B8C9B153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22594" y="5788566"/>
            <a:ext cx="209888" cy="209888"/>
          </a:xfrm>
          <a:prstGeom prst="rect">
            <a:avLst/>
          </a:prstGeom>
        </p:spPr>
      </p:pic>
      <p:pic>
        <p:nvPicPr>
          <p:cNvPr id="94" name="Graphic 93" descr="Unlock outline">
            <a:extLst>
              <a:ext uri="{FF2B5EF4-FFF2-40B4-BE49-F238E27FC236}">
                <a16:creationId xmlns:a16="http://schemas.microsoft.com/office/drawing/2014/main" id="{CB90B648-EBA9-4946-8221-08E31BA4F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2147" y="5789382"/>
            <a:ext cx="209888" cy="209888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F56F516-AE85-2049-A262-674F4361E4F2}"/>
              </a:ext>
            </a:extLst>
          </p:cNvPr>
          <p:cNvSpPr txBox="1"/>
          <p:nvPr/>
        </p:nvSpPr>
        <p:spPr>
          <a:xfrm rot="20254871">
            <a:off x="8560771" y="5414113"/>
            <a:ext cx="113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Automatically</a:t>
            </a:r>
          </a:p>
          <a:p>
            <a:pPr algn="ctr"/>
            <a:r>
              <a:rPr lang="en-US" sz="600" dirty="0"/>
              <a:t>returned to LP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5B5F01-530E-DC48-85B3-945E89EFADA6}"/>
              </a:ext>
            </a:extLst>
          </p:cNvPr>
          <p:cNvSpPr txBox="1"/>
          <p:nvPr/>
        </p:nvSpPr>
        <p:spPr>
          <a:xfrm>
            <a:off x="10725859" y="2069226"/>
            <a:ext cx="307777" cy="74155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800" i="1" u="sng" dirty="0">
                <a:solidFill>
                  <a:schemeClr val="accent3"/>
                </a:solidFill>
              </a:rPr>
              <a:t>Not Pictured: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5D975C-D7A9-AD41-9A23-E36271E59C3D}"/>
              </a:ext>
            </a:extLst>
          </p:cNvPr>
          <p:cNvSpPr txBox="1"/>
          <p:nvPr/>
        </p:nvSpPr>
        <p:spPr>
          <a:xfrm>
            <a:off x="11000375" y="1093057"/>
            <a:ext cx="118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3"/>
                </a:solidFill>
              </a:rPr>
              <a:t>Service finds a match b/w Borrower and LP based on acceptable loan terms.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532E83-8EC7-184B-95ED-E4FBEABC9840}"/>
              </a:ext>
            </a:extLst>
          </p:cNvPr>
          <p:cNvSpPr txBox="1"/>
          <p:nvPr/>
        </p:nvSpPr>
        <p:spPr>
          <a:xfrm>
            <a:off x="11053941" y="3029439"/>
            <a:ext cx="118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3"/>
                </a:solidFill>
              </a:rPr>
              <a:t>To help protect against price volatility, if the BTC/</a:t>
            </a:r>
            <a:r>
              <a:rPr lang="en-US" sz="600" dirty="0" err="1">
                <a:solidFill>
                  <a:schemeClr val="accent3"/>
                </a:solidFill>
              </a:rPr>
              <a:t>xUSD</a:t>
            </a:r>
            <a:r>
              <a:rPr lang="en-US" sz="600" dirty="0">
                <a:solidFill>
                  <a:schemeClr val="accent3"/>
                </a:solidFill>
              </a:rPr>
              <a:t> value drops below some agreed upon threshold sometime between Steps 4 – 5, then Scenario 2 will play out except the </a:t>
            </a:r>
            <a:r>
              <a:rPr lang="en-US" sz="600" dirty="0" err="1">
                <a:solidFill>
                  <a:schemeClr val="accent3"/>
                </a:solidFill>
              </a:rPr>
              <a:t>xUSD</a:t>
            </a:r>
            <a:r>
              <a:rPr lang="en-US" sz="600" dirty="0">
                <a:solidFill>
                  <a:schemeClr val="accent3"/>
                </a:solidFill>
              </a:rPr>
              <a:t> in the SC is sent to the Borrower.</a:t>
            </a:r>
          </a:p>
        </p:txBody>
      </p:sp>
      <p:sp>
        <p:nvSpPr>
          <p:cNvPr id="100" name="Alternate Process 99">
            <a:extLst>
              <a:ext uri="{FF2B5EF4-FFF2-40B4-BE49-F238E27FC236}">
                <a16:creationId xmlns:a16="http://schemas.microsoft.com/office/drawing/2014/main" id="{E53E253A-BF76-6C42-8650-7638FBEAE032}"/>
              </a:ext>
            </a:extLst>
          </p:cNvPr>
          <p:cNvSpPr/>
          <p:nvPr/>
        </p:nvSpPr>
        <p:spPr>
          <a:xfrm>
            <a:off x="11057013" y="3011849"/>
            <a:ext cx="1074271" cy="94860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593F398-F9C3-9D4F-9C13-B43961DD19A7}"/>
              </a:ext>
            </a:extLst>
          </p:cNvPr>
          <p:cNvSpPr txBox="1"/>
          <p:nvPr/>
        </p:nvSpPr>
        <p:spPr>
          <a:xfrm>
            <a:off x="11000375" y="1500334"/>
            <a:ext cx="118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3"/>
                </a:solidFill>
              </a:rPr>
              <a:t>Web Service generates the Clarity SC code, and the LP pays STX to deploy the on the </a:t>
            </a:r>
            <a:r>
              <a:rPr lang="en-US" sz="600" b="1" dirty="0">
                <a:solidFill>
                  <a:schemeClr val="accent3"/>
                </a:solidFill>
              </a:rPr>
              <a:t>Stacks blockchain</a:t>
            </a:r>
            <a:r>
              <a:rPr lang="en-US" sz="6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05" name="Alternate Process 104">
            <a:extLst>
              <a:ext uri="{FF2B5EF4-FFF2-40B4-BE49-F238E27FC236}">
                <a16:creationId xmlns:a16="http://schemas.microsoft.com/office/drawing/2014/main" id="{0A80D7BC-4429-7943-AF32-6914A7B4ED21}"/>
              </a:ext>
            </a:extLst>
          </p:cNvPr>
          <p:cNvSpPr/>
          <p:nvPr/>
        </p:nvSpPr>
        <p:spPr>
          <a:xfrm>
            <a:off x="11053942" y="1501722"/>
            <a:ext cx="1074271" cy="46166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DC8F4D-9568-0548-86A2-6CDADB4757D6}"/>
              </a:ext>
            </a:extLst>
          </p:cNvPr>
          <p:cNvSpPr txBox="1"/>
          <p:nvPr/>
        </p:nvSpPr>
        <p:spPr>
          <a:xfrm>
            <a:off x="11011908" y="1998505"/>
            <a:ext cx="1224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3"/>
                </a:solidFill>
              </a:rPr>
              <a:t>2xOvercollateralization:</a:t>
            </a:r>
          </a:p>
          <a:p>
            <a:r>
              <a:rPr lang="en-US" sz="600" dirty="0">
                <a:solidFill>
                  <a:schemeClr val="accent3"/>
                </a:solidFill>
              </a:rPr>
              <a:t>If </a:t>
            </a:r>
            <a:r>
              <a:rPr lang="en-US" sz="600" dirty="0" err="1">
                <a:solidFill>
                  <a:schemeClr val="accent3"/>
                </a:solidFill>
              </a:rPr>
              <a:t>xUSD</a:t>
            </a:r>
            <a:r>
              <a:rPr lang="en-US" sz="600" dirty="0">
                <a:solidFill>
                  <a:schemeClr val="accent3"/>
                </a:solidFill>
              </a:rPr>
              <a:t> loan amount = A,</a:t>
            </a:r>
          </a:p>
          <a:p>
            <a:r>
              <a:rPr lang="en-US" sz="600" dirty="0">
                <a:solidFill>
                  <a:schemeClr val="accent3"/>
                </a:solidFill>
              </a:rPr>
              <a:t>Then BTC collateral &gt;= 2A, </a:t>
            </a:r>
          </a:p>
          <a:p>
            <a:r>
              <a:rPr lang="en-US" sz="600" dirty="0">
                <a:solidFill>
                  <a:schemeClr val="accent3"/>
                </a:solidFill>
              </a:rPr>
              <a:t>&amp; LP’s </a:t>
            </a:r>
            <a:r>
              <a:rPr lang="en-US" sz="600" dirty="0" err="1">
                <a:solidFill>
                  <a:schemeClr val="accent3"/>
                </a:solidFill>
              </a:rPr>
              <a:t>xUSD</a:t>
            </a:r>
            <a:r>
              <a:rPr lang="en-US" sz="600" dirty="0">
                <a:solidFill>
                  <a:schemeClr val="accent3"/>
                </a:solidFill>
              </a:rPr>
              <a:t> collateral &gt;= 4A</a:t>
            </a:r>
          </a:p>
        </p:txBody>
      </p:sp>
      <p:sp>
        <p:nvSpPr>
          <p:cNvPr id="107" name="Alternate Process 106">
            <a:extLst>
              <a:ext uri="{FF2B5EF4-FFF2-40B4-BE49-F238E27FC236}">
                <a16:creationId xmlns:a16="http://schemas.microsoft.com/office/drawing/2014/main" id="{F1707518-47F3-1743-8C8B-B7F4C6ED527D}"/>
              </a:ext>
            </a:extLst>
          </p:cNvPr>
          <p:cNvSpPr/>
          <p:nvPr/>
        </p:nvSpPr>
        <p:spPr>
          <a:xfrm>
            <a:off x="11053941" y="2508288"/>
            <a:ext cx="1074271" cy="46166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B609E-60A9-0D48-9947-8404273A8404}"/>
              </a:ext>
            </a:extLst>
          </p:cNvPr>
          <p:cNvSpPr/>
          <p:nvPr/>
        </p:nvSpPr>
        <p:spPr>
          <a:xfrm>
            <a:off x="225783" y="2744440"/>
            <a:ext cx="1185172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ln w="3175">
                  <a:solidFill>
                    <a:schemeClr val="bg1"/>
                  </a:solidFill>
                </a:ln>
              </a:rPr>
              <a:t>Buyer.id</a:t>
            </a:r>
            <a:endParaRPr lang="en-US" sz="1200" dirty="0">
              <a:ln w="3175">
                <a:solidFill>
                  <a:schemeClr val="bg1"/>
                </a:solidFill>
              </a:ln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32414C-BDB1-0344-BBA6-2A295715DCF4}"/>
              </a:ext>
            </a:extLst>
          </p:cNvPr>
          <p:cNvSpPr/>
          <p:nvPr/>
        </p:nvSpPr>
        <p:spPr>
          <a:xfrm>
            <a:off x="2236186" y="2763208"/>
            <a:ext cx="1191097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ln>
                  <a:solidFill>
                    <a:schemeClr val="bg1"/>
                  </a:solidFill>
                </a:ln>
              </a:rPr>
              <a:t>Clarity SC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54825-0479-1240-97EF-3FA8C64EF625}"/>
              </a:ext>
            </a:extLst>
          </p:cNvPr>
          <p:cNvSpPr/>
          <p:nvPr/>
        </p:nvSpPr>
        <p:spPr>
          <a:xfrm>
            <a:off x="4656445" y="2731113"/>
            <a:ext cx="1185172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ln w="3175">
                  <a:solidFill>
                    <a:schemeClr val="bg1"/>
                  </a:solidFill>
                </a:ln>
              </a:rPr>
              <a:t>Supplier.id</a:t>
            </a:r>
            <a:endParaRPr lang="en-US" sz="1200" dirty="0">
              <a:ln w="3175">
                <a:solidFill>
                  <a:schemeClr val="bg1"/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9614F-045D-1943-A2C9-2749A7D086ED}"/>
              </a:ext>
            </a:extLst>
          </p:cNvPr>
          <p:cNvSpPr txBox="1"/>
          <p:nvPr/>
        </p:nvSpPr>
        <p:spPr>
          <a:xfrm>
            <a:off x="3321031" y="3554656"/>
            <a:ext cx="86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/>
              <a:t>xUSD</a:t>
            </a:r>
            <a:r>
              <a:rPr lang="en-US" sz="600" dirty="0"/>
              <a:t> Discounted Early Payment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12A72-470C-B240-86AB-297CA54274F9}"/>
              </a:ext>
            </a:extLst>
          </p:cNvPr>
          <p:cNvSpPr txBox="1"/>
          <p:nvPr/>
        </p:nvSpPr>
        <p:spPr>
          <a:xfrm>
            <a:off x="2710899" y="4102466"/>
            <a:ext cx="119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LP’s </a:t>
            </a:r>
            <a:r>
              <a:rPr lang="en-US" sz="600" dirty="0" err="1"/>
              <a:t>xUSD</a:t>
            </a:r>
            <a:r>
              <a:rPr lang="en-US" sz="600" dirty="0"/>
              <a:t> collateral </a:t>
            </a:r>
          </a:p>
          <a:p>
            <a:pPr algn="ctr"/>
            <a:r>
              <a:rPr lang="en-US" sz="600" dirty="0"/>
              <a:t>(incentivizes BTC repayment)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284C8B-7C14-5247-8A28-64098F083E6C}"/>
              </a:ext>
            </a:extLst>
          </p:cNvPr>
          <p:cNvSpPr/>
          <p:nvPr/>
        </p:nvSpPr>
        <p:spPr>
          <a:xfrm>
            <a:off x="4858970" y="3708883"/>
            <a:ext cx="871317" cy="268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BTC wallet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3189E-C720-664E-9594-D47A4BD96341}"/>
              </a:ext>
            </a:extLst>
          </p:cNvPr>
          <p:cNvSpPr/>
          <p:nvPr/>
        </p:nvSpPr>
        <p:spPr>
          <a:xfrm>
            <a:off x="4873804" y="3038455"/>
            <a:ext cx="871317" cy="2685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 err="1"/>
              <a:t>xUSD</a:t>
            </a:r>
            <a:r>
              <a:rPr lang="en-US" sz="600" b="1" dirty="0"/>
              <a:t> wallet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246FA4-5571-0F49-8124-7D163889D702}"/>
              </a:ext>
            </a:extLst>
          </p:cNvPr>
          <p:cNvSpPr/>
          <p:nvPr/>
        </p:nvSpPr>
        <p:spPr>
          <a:xfrm>
            <a:off x="4858971" y="3377021"/>
            <a:ext cx="871317" cy="268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STX wallet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6D7EE7BD-BB1B-4344-832B-F6E6CF783BA8}"/>
              </a:ext>
            </a:extLst>
          </p:cNvPr>
          <p:cNvSpPr/>
          <p:nvPr/>
        </p:nvSpPr>
        <p:spPr>
          <a:xfrm>
            <a:off x="2707264" y="3111466"/>
            <a:ext cx="259115" cy="31461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B6DF24-7595-3046-AECF-361888602CA8}"/>
              </a:ext>
            </a:extLst>
          </p:cNvPr>
          <p:cNvSpPr/>
          <p:nvPr/>
        </p:nvSpPr>
        <p:spPr>
          <a:xfrm>
            <a:off x="394501" y="3068072"/>
            <a:ext cx="871317" cy="2685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 err="1"/>
              <a:t>xUSD</a:t>
            </a:r>
            <a:r>
              <a:rPr lang="en-US" sz="600" b="1" dirty="0"/>
              <a:t> wallet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DE3DF-8B21-2944-847B-B1763253631D}"/>
              </a:ext>
            </a:extLst>
          </p:cNvPr>
          <p:cNvSpPr/>
          <p:nvPr/>
        </p:nvSpPr>
        <p:spPr>
          <a:xfrm>
            <a:off x="399028" y="3686308"/>
            <a:ext cx="871317" cy="268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BTC wallet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CFD5D-AD1A-E348-B257-7D6B1272E6E9}"/>
              </a:ext>
            </a:extLst>
          </p:cNvPr>
          <p:cNvCxnSpPr>
            <a:cxnSpLocks/>
            <a:stCxn id="12" idx="4"/>
            <a:endCxn id="10" idx="1"/>
          </p:cNvCxnSpPr>
          <p:nvPr/>
        </p:nvCxnSpPr>
        <p:spPr>
          <a:xfrm flipV="1">
            <a:off x="2966379" y="3172745"/>
            <a:ext cx="1907425" cy="960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FC3355BC-AB9C-D14A-AE15-3E9A7D3CF512}"/>
              </a:ext>
            </a:extLst>
          </p:cNvPr>
          <p:cNvSpPr txBox="1">
            <a:spLocks/>
          </p:cNvSpPr>
          <p:nvPr/>
        </p:nvSpPr>
        <p:spPr>
          <a:xfrm>
            <a:off x="1404060" y="-6158"/>
            <a:ext cx="9572143" cy="58758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Optimize Supply Chain Finance Using Layer-1 </a:t>
            </a:r>
            <a:r>
              <a:rPr lang="en-US" dirty="0" err="1">
                <a:solidFill>
                  <a:schemeClr val="bg1"/>
                </a:solidFill>
              </a:rPr>
              <a:t>btc</a:t>
            </a:r>
            <a:r>
              <a:rPr lang="en-US" dirty="0">
                <a:solidFill>
                  <a:schemeClr val="bg1"/>
                </a:solidFill>
              </a:rPr>
              <a:t> as collateral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6EDEDF-2641-654F-8489-671BC8B421B6}"/>
              </a:ext>
            </a:extLst>
          </p:cNvPr>
          <p:cNvSpPr txBox="1"/>
          <p:nvPr/>
        </p:nvSpPr>
        <p:spPr>
          <a:xfrm>
            <a:off x="904312" y="5381403"/>
            <a:ext cx="16663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Buyer’s BTC collateral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5A583C01-FCAB-334A-BDB7-CFF725804949}"/>
              </a:ext>
            </a:extLst>
          </p:cNvPr>
          <p:cNvSpPr/>
          <p:nvPr/>
        </p:nvSpPr>
        <p:spPr>
          <a:xfrm>
            <a:off x="2710424" y="3654275"/>
            <a:ext cx="259115" cy="31461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C6EA764-A53A-A744-BE2E-10F667049FE1}"/>
              </a:ext>
            </a:extLst>
          </p:cNvPr>
          <p:cNvSpPr/>
          <p:nvPr/>
        </p:nvSpPr>
        <p:spPr>
          <a:xfrm>
            <a:off x="4366619" y="2032764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7FED666-71FE-EF4C-B179-BB48E06B2742}"/>
              </a:ext>
            </a:extLst>
          </p:cNvPr>
          <p:cNvSpPr/>
          <p:nvPr/>
        </p:nvSpPr>
        <p:spPr>
          <a:xfrm>
            <a:off x="1338524" y="2132219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1DE9D2-80BD-044D-AD72-BBAE2D08F85E}"/>
              </a:ext>
            </a:extLst>
          </p:cNvPr>
          <p:cNvSpPr/>
          <p:nvPr/>
        </p:nvSpPr>
        <p:spPr>
          <a:xfrm>
            <a:off x="603973" y="5331420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2B57E197-BBD1-634A-BE2C-15F39BC11946}"/>
              </a:ext>
            </a:extLst>
          </p:cNvPr>
          <p:cNvSpPr/>
          <p:nvPr/>
        </p:nvSpPr>
        <p:spPr>
          <a:xfrm>
            <a:off x="2230520" y="1933350"/>
            <a:ext cx="1294790" cy="504682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Web 3.0 </a:t>
            </a:r>
          </a:p>
          <a:p>
            <a:pPr algn="ctr"/>
            <a:r>
              <a:rPr lang="en-US" sz="600" dirty="0">
                <a:solidFill>
                  <a:schemeClr val="bg1"/>
                </a:solidFill>
              </a:rPr>
              <a:t>Working Capital Optimization Service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71546D-B8E0-7E40-B6BD-EA6642BD33CC}"/>
              </a:ext>
            </a:extLst>
          </p:cNvPr>
          <p:cNvCxnSpPr>
            <a:cxnSpLocks/>
            <a:stCxn id="2" idx="0"/>
            <a:endCxn id="58" idx="2"/>
          </p:cNvCxnSpPr>
          <p:nvPr/>
        </p:nvCxnSpPr>
        <p:spPr>
          <a:xfrm flipV="1">
            <a:off x="818369" y="2185691"/>
            <a:ext cx="1416167" cy="55874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AAE03E-ACE7-034A-9560-AAEF7F575B41}"/>
              </a:ext>
            </a:extLst>
          </p:cNvPr>
          <p:cNvCxnSpPr>
            <a:cxnSpLocks/>
            <a:stCxn id="58" idx="0"/>
            <a:endCxn id="4" idx="0"/>
          </p:cNvCxnSpPr>
          <p:nvPr/>
        </p:nvCxnSpPr>
        <p:spPr>
          <a:xfrm>
            <a:off x="3524231" y="2185691"/>
            <a:ext cx="1724800" cy="54542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F734EE-6DF0-A44A-B0C4-4A39BF4F8D57}"/>
              </a:ext>
            </a:extLst>
          </p:cNvPr>
          <p:cNvSpPr txBox="1"/>
          <p:nvPr/>
        </p:nvSpPr>
        <p:spPr>
          <a:xfrm rot="1077696">
            <a:off x="3850312" y="2194682"/>
            <a:ext cx="1175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Upload Invoice; Grant invoice DB access to </a:t>
            </a:r>
            <a:r>
              <a:rPr lang="en-US" sz="600" dirty="0" err="1"/>
              <a:t>Buyer.id</a:t>
            </a:r>
            <a:endParaRPr lang="en-US" sz="6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CE89A9C-2A87-BF41-9877-7A8511435287}"/>
              </a:ext>
            </a:extLst>
          </p:cNvPr>
          <p:cNvSpPr/>
          <p:nvPr/>
        </p:nvSpPr>
        <p:spPr>
          <a:xfrm>
            <a:off x="394501" y="3381811"/>
            <a:ext cx="871317" cy="268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STX wallet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6739F3-6F74-834A-B049-548849F41C04}"/>
              </a:ext>
            </a:extLst>
          </p:cNvPr>
          <p:cNvSpPr txBox="1"/>
          <p:nvPr/>
        </p:nvSpPr>
        <p:spPr>
          <a:xfrm>
            <a:off x="548598" y="1249966"/>
            <a:ext cx="5209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Steps 1-5: </a:t>
            </a:r>
          </a:p>
          <a:p>
            <a:pPr algn="ctr"/>
            <a:r>
              <a:rPr lang="en-US" sz="1200" dirty="0"/>
              <a:t>Bitcoin collateral unlocks early payment on invoices for Supplier’s receivables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76A1D0E-2F71-8043-A49D-C89DB332C2F0}"/>
              </a:ext>
            </a:extLst>
          </p:cNvPr>
          <p:cNvSpPr/>
          <p:nvPr/>
        </p:nvSpPr>
        <p:spPr>
          <a:xfrm>
            <a:off x="139223" y="1747774"/>
            <a:ext cx="5824677" cy="4232287"/>
          </a:xfrm>
          <a:prstGeom prst="rect">
            <a:avLst/>
          </a:prstGeom>
          <a:noFill/>
          <a:ln w="6350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Lock outline">
            <a:extLst>
              <a:ext uri="{FF2B5EF4-FFF2-40B4-BE49-F238E27FC236}">
                <a16:creationId xmlns:a16="http://schemas.microsoft.com/office/drawing/2014/main" id="{7E6932AC-BFD5-7849-B40B-2161306A4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3850" y="3162025"/>
            <a:ext cx="222249" cy="222249"/>
          </a:xfrm>
          <a:prstGeom prst="rect">
            <a:avLst/>
          </a:prstGeom>
        </p:spPr>
      </p:pic>
      <p:pic>
        <p:nvPicPr>
          <p:cNvPr id="89" name="Graphic 88" descr="Unlock outline">
            <a:extLst>
              <a:ext uri="{FF2B5EF4-FFF2-40B4-BE49-F238E27FC236}">
                <a16:creationId xmlns:a16="http://schemas.microsoft.com/office/drawing/2014/main" id="{DD400A2D-31FB-7642-B56E-4EC392348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23770" y="3039046"/>
            <a:ext cx="209888" cy="209888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05428982-52C9-A74A-B1E4-84AD53CEC10F}"/>
              </a:ext>
            </a:extLst>
          </p:cNvPr>
          <p:cNvSpPr/>
          <p:nvPr/>
        </p:nvSpPr>
        <p:spPr>
          <a:xfrm>
            <a:off x="2250119" y="4513311"/>
            <a:ext cx="1185172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ln w="3175">
                  <a:solidFill>
                    <a:schemeClr val="bg1"/>
                  </a:solidFill>
                </a:ln>
              </a:rPr>
              <a:t>Liquidity Pool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A08945-443E-BF4C-B661-886C93B756C7}"/>
              </a:ext>
            </a:extLst>
          </p:cNvPr>
          <p:cNvSpPr/>
          <p:nvPr/>
        </p:nvSpPr>
        <p:spPr>
          <a:xfrm>
            <a:off x="2399238" y="4805517"/>
            <a:ext cx="871317" cy="2685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 err="1"/>
              <a:t>xUSD</a:t>
            </a:r>
            <a:r>
              <a:rPr lang="en-US" sz="600" b="1" dirty="0"/>
              <a:t> wallet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D9A82D4-E0EC-C043-B5A8-E134AB268E0A}"/>
              </a:ext>
            </a:extLst>
          </p:cNvPr>
          <p:cNvSpPr/>
          <p:nvPr/>
        </p:nvSpPr>
        <p:spPr>
          <a:xfrm>
            <a:off x="2403765" y="5423753"/>
            <a:ext cx="871317" cy="268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BTC wallet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22BCB49-99DE-1E48-B19B-45AEB21F17D8}"/>
              </a:ext>
            </a:extLst>
          </p:cNvPr>
          <p:cNvSpPr/>
          <p:nvPr/>
        </p:nvSpPr>
        <p:spPr>
          <a:xfrm>
            <a:off x="2399238" y="5119256"/>
            <a:ext cx="871317" cy="268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STX wallet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14BFB0-95E4-CF49-AC31-388FFB1357C5}"/>
              </a:ext>
            </a:extLst>
          </p:cNvPr>
          <p:cNvSpPr txBox="1"/>
          <p:nvPr/>
        </p:nvSpPr>
        <p:spPr>
          <a:xfrm rot="20311874">
            <a:off x="986646" y="2254733"/>
            <a:ext cx="11753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Buyer.id</a:t>
            </a:r>
            <a:r>
              <a:rPr lang="en-US" sz="600" dirty="0"/>
              <a:t> approves the invoice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D83E4F67-36B1-4A40-9555-167D136F0DBF}"/>
              </a:ext>
            </a:extLst>
          </p:cNvPr>
          <p:cNvCxnSpPr>
            <a:cxnSpLocks/>
            <a:stCxn id="14" idx="2"/>
            <a:endCxn id="102" idx="1"/>
          </p:cNvCxnSpPr>
          <p:nvPr/>
        </p:nvCxnSpPr>
        <p:spPr>
          <a:xfrm rot="16200000" flipH="1">
            <a:off x="817648" y="3971926"/>
            <a:ext cx="1603156" cy="15690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4BEC08E-0083-354A-86D9-3304155187E9}"/>
              </a:ext>
            </a:extLst>
          </p:cNvPr>
          <p:cNvSpPr/>
          <p:nvPr/>
        </p:nvSpPr>
        <p:spPr>
          <a:xfrm>
            <a:off x="3312476" y="4847473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635D064-4F8C-3444-954A-87E06B6DF2A6}"/>
              </a:ext>
            </a:extLst>
          </p:cNvPr>
          <p:cNvSpPr/>
          <p:nvPr/>
        </p:nvSpPr>
        <p:spPr>
          <a:xfrm>
            <a:off x="3234208" y="3033492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3D4067-3FDD-1D4B-B17A-5B0CBD2A62C2}"/>
              </a:ext>
            </a:extLst>
          </p:cNvPr>
          <p:cNvSpPr txBox="1"/>
          <p:nvPr/>
        </p:nvSpPr>
        <p:spPr>
          <a:xfrm rot="21390690">
            <a:off x="3528861" y="3030530"/>
            <a:ext cx="10671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/>
              <a:t>Supplier.id</a:t>
            </a:r>
            <a:r>
              <a:rPr lang="en-US" sz="600" dirty="0"/>
              <a:t> receives </a:t>
            </a:r>
            <a:r>
              <a:rPr lang="en-US" sz="600" dirty="0" err="1"/>
              <a:t>xUSD</a:t>
            </a:r>
            <a:endParaRPr lang="en-US" sz="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064982-8041-E542-98DA-89009AE94D0B}"/>
              </a:ext>
            </a:extLst>
          </p:cNvPr>
          <p:cNvSpPr/>
          <p:nvPr/>
        </p:nvSpPr>
        <p:spPr>
          <a:xfrm>
            <a:off x="6300481" y="2744440"/>
            <a:ext cx="1185172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ln w="3175">
                  <a:solidFill>
                    <a:schemeClr val="bg1"/>
                  </a:solidFill>
                </a:ln>
              </a:rPr>
              <a:t>Buyer.id</a:t>
            </a:r>
            <a:endParaRPr lang="en-US" sz="1200" dirty="0">
              <a:ln w="3175">
                <a:solidFill>
                  <a:schemeClr val="bg1"/>
                </a:solidFill>
              </a:ln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F64F170-CBE6-414E-9CE6-063175675F2D}"/>
              </a:ext>
            </a:extLst>
          </p:cNvPr>
          <p:cNvSpPr/>
          <p:nvPr/>
        </p:nvSpPr>
        <p:spPr>
          <a:xfrm>
            <a:off x="8310884" y="2763208"/>
            <a:ext cx="1191097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ln>
                  <a:solidFill>
                    <a:schemeClr val="bg1"/>
                  </a:solidFill>
                </a:ln>
              </a:rPr>
              <a:t>Clarity SC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B9853C-A392-9545-8003-1F440B8CE07F}"/>
              </a:ext>
            </a:extLst>
          </p:cNvPr>
          <p:cNvSpPr/>
          <p:nvPr/>
        </p:nvSpPr>
        <p:spPr>
          <a:xfrm>
            <a:off x="10731143" y="2731113"/>
            <a:ext cx="1185172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ln w="3175">
                  <a:solidFill>
                    <a:schemeClr val="bg1"/>
                  </a:solidFill>
                </a:ln>
              </a:rPr>
              <a:t>Supplier.id</a:t>
            </a:r>
            <a:endParaRPr lang="en-US" sz="1200" dirty="0">
              <a:ln w="3175">
                <a:solidFill>
                  <a:schemeClr val="bg1"/>
                </a:solidFill>
              </a:ln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3FC2A7-81BB-D949-8FB5-3A17A8045F1A}"/>
              </a:ext>
            </a:extLst>
          </p:cNvPr>
          <p:cNvSpPr txBox="1"/>
          <p:nvPr/>
        </p:nvSpPr>
        <p:spPr>
          <a:xfrm>
            <a:off x="7316212" y="2950873"/>
            <a:ext cx="1150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/>
              <a:t>xUSD</a:t>
            </a:r>
            <a:r>
              <a:rPr lang="en-US" sz="600" dirty="0"/>
              <a:t> for the</a:t>
            </a:r>
          </a:p>
          <a:p>
            <a:pPr algn="ctr"/>
            <a:r>
              <a:rPr lang="en-US" sz="600" dirty="0"/>
              <a:t>Original Invoice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CD68A1-9C39-1346-8F9F-F24AB82AFCEC}"/>
              </a:ext>
            </a:extLst>
          </p:cNvPr>
          <p:cNvSpPr/>
          <p:nvPr/>
        </p:nvSpPr>
        <p:spPr>
          <a:xfrm>
            <a:off x="10933668" y="3708883"/>
            <a:ext cx="871317" cy="268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BTC wallet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D73D96-25A6-214B-BF07-58CD8F5315AC}"/>
              </a:ext>
            </a:extLst>
          </p:cNvPr>
          <p:cNvSpPr/>
          <p:nvPr/>
        </p:nvSpPr>
        <p:spPr>
          <a:xfrm>
            <a:off x="10948502" y="3038455"/>
            <a:ext cx="871317" cy="2685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 err="1"/>
              <a:t>xUSD</a:t>
            </a:r>
            <a:r>
              <a:rPr lang="en-US" sz="600" b="1" dirty="0"/>
              <a:t> wallet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009131-EFB2-5349-A121-C604999EAC71}"/>
              </a:ext>
            </a:extLst>
          </p:cNvPr>
          <p:cNvSpPr/>
          <p:nvPr/>
        </p:nvSpPr>
        <p:spPr>
          <a:xfrm>
            <a:off x="10933669" y="3377021"/>
            <a:ext cx="871317" cy="268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STX wallet</a:t>
            </a:r>
          </a:p>
        </p:txBody>
      </p:sp>
      <p:sp>
        <p:nvSpPr>
          <p:cNvPr id="64" name="Can 63">
            <a:extLst>
              <a:ext uri="{FF2B5EF4-FFF2-40B4-BE49-F238E27FC236}">
                <a16:creationId xmlns:a16="http://schemas.microsoft.com/office/drawing/2014/main" id="{1C292127-13E7-654B-8836-53F41E624563}"/>
              </a:ext>
            </a:extLst>
          </p:cNvPr>
          <p:cNvSpPr/>
          <p:nvPr/>
        </p:nvSpPr>
        <p:spPr>
          <a:xfrm>
            <a:off x="9086138" y="3062405"/>
            <a:ext cx="259115" cy="314616"/>
          </a:xfrm>
          <a:prstGeom prst="can">
            <a:avLst/>
          </a:prstGeom>
          <a:solidFill>
            <a:srgbClr val="92D050">
              <a:alpha val="25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C91D32-4112-8A4D-9354-826B0006432A}"/>
              </a:ext>
            </a:extLst>
          </p:cNvPr>
          <p:cNvSpPr/>
          <p:nvPr/>
        </p:nvSpPr>
        <p:spPr>
          <a:xfrm>
            <a:off x="6469199" y="3068072"/>
            <a:ext cx="871317" cy="2685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 err="1"/>
              <a:t>xUSD</a:t>
            </a:r>
            <a:r>
              <a:rPr lang="en-US" sz="600" b="1" dirty="0"/>
              <a:t> wallet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14464E-32E7-4242-8BF2-D8D205EC4783}"/>
              </a:ext>
            </a:extLst>
          </p:cNvPr>
          <p:cNvSpPr/>
          <p:nvPr/>
        </p:nvSpPr>
        <p:spPr>
          <a:xfrm>
            <a:off x="6473726" y="3686308"/>
            <a:ext cx="871317" cy="268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BTC wallet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C39213-1A50-484A-8EA6-D8FE6150AB63}"/>
              </a:ext>
            </a:extLst>
          </p:cNvPr>
          <p:cNvSpPr txBox="1"/>
          <p:nvPr/>
        </p:nvSpPr>
        <p:spPr>
          <a:xfrm>
            <a:off x="6926071" y="5566069"/>
            <a:ext cx="166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LP returns Buyer’s BTC after receiving </a:t>
            </a:r>
          </a:p>
          <a:p>
            <a:r>
              <a:rPr lang="en-US" sz="600" dirty="0" err="1"/>
              <a:t>xUSD</a:t>
            </a:r>
            <a:r>
              <a:rPr lang="en-US" sz="600" dirty="0"/>
              <a:t> payment for the original invoice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3CF8EDD6-0271-534D-98A4-2071192E8A0D}"/>
              </a:ext>
            </a:extLst>
          </p:cNvPr>
          <p:cNvSpPr/>
          <p:nvPr/>
        </p:nvSpPr>
        <p:spPr>
          <a:xfrm>
            <a:off x="8785122" y="3654275"/>
            <a:ext cx="259115" cy="31461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BF330A0E-3DB0-2C48-BDE9-3AC072BDE586}"/>
              </a:ext>
            </a:extLst>
          </p:cNvPr>
          <p:cNvSpPr/>
          <p:nvPr/>
        </p:nvSpPr>
        <p:spPr>
          <a:xfrm>
            <a:off x="8305218" y="1933350"/>
            <a:ext cx="1294790" cy="504682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Web 3.0 </a:t>
            </a:r>
          </a:p>
          <a:p>
            <a:pPr algn="ctr"/>
            <a:r>
              <a:rPr lang="en-US" sz="600" dirty="0">
                <a:solidFill>
                  <a:schemeClr val="bg1"/>
                </a:solidFill>
              </a:rPr>
              <a:t>Working Capital Optimization Service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509C6B2-CE01-3948-90BA-6F00FA4FF87E}"/>
              </a:ext>
            </a:extLst>
          </p:cNvPr>
          <p:cNvSpPr/>
          <p:nvPr/>
        </p:nvSpPr>
        <p:spPr>
          <a:xfrm>
            <a:off x="6469199" y="3381811"/>
            <a:ext cx="871317" cy="268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STX wallet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1C258DC-59B1-7941-9EBC-F1F051CFD37E}"/>
              </a:ext>
            </a:extLst>
          </p:cNvPr>
          <p:cNvSpPr txBox="1"/>
          <p:nvPr/>
        </p:nvSpPr>
        <p:spPr>
          <a:xfrm>
            <a:off x="6521266" y="1250958"/>
            <a:ext cx="5209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Steps 6-9: </a:t>
            </a:r>
          </a:p>
          <a:p>
            <a:pPr algn="ctr"/>
            <a:r>
              <a:rPr lang="en-US" sz="1200" dirty="0"/>
              <a:t>Bitcoin collateral allows buyer extended repayment terms for the original invoice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DC8C4CA-6AD7-614B-B01F-0B3BA0A8FCC8}"/>
              </a:ext>
            </a:extLst>
          </p:cNvPr>
          <p:cNvSpPr/>
          <p:nvPr/>
        </p:nvSpPr>
        <p:spPr>
          <a:xfrm>
            <a:off x="6213921" y="1747774"/>
            <a:ext cx="5824677" cy="4232287"/>
          </a:xfrm>
          <a:prstGeom prst="rect">
            <a:avLst/>
          </a:prstGeom>
          <a:noFill/>
          <a:ln w="6350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1793F8C-88ED-494D-8787-ABB9142833A1}"/>
              </a:ext>
            </a:extLst>
          </p:cNvPr>
          <p:cNvSpPr/>
          <p:nvPr/>
        </p:nvSpPr>
        <p:spPr>
          <a:xfrm>
            <a:off x="8324817" y="4513311"/>
            <a:ext cx="1185172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ln w="3175">
                  <a:solidFill>
                    <a:schemeClr val="bg1"/>
                  </a:solidFill>
                </a:ln>
              </a:rPr>
              <a:t>Liquidity Pool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5E17D90-38D3-A940-8A70-5B8CA79A52CE}"/>
              </a:ext>
            </a:extLst>
          </p:cNvPr>
          <p:cNvSpPr/>
          <p:nvPr/>
        </p:nvSpPr>
        <p:spPr>
          <a:xfrm>
            <a:off x="8473936" y="4805517"/>
            <a:ext cx="871317" cy="2685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 err="1"/>
              <a:t>xUSD</a:t>
            </a:r>
            <a:r>
              <a:rPr lang="en-US" sz="600" b="1" dirty="0"/>
              <a:t> wallet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73383A1-28F9-6746-9228-DFF8163E311C}"/>
              </a:ext>
            </a:extLst>
          </p:cNvPr>
          <p:cNvSpPr/>
          <p:nvPr/>
        </p:nvSpPr>
        <p:spPr>
          <a:xfrm>
            <a:off x="8478463" y="5423753"/>
            <a:ext cx="871317" cy="268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BTC wallet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1CCAE70-6F71-B24F-A63A-FBDF485C41A9}"/>
              </a:ext>
            </a:extLst>
          </p:cNvPr>
          <p:cNvSpPr/>
          <p:nvPr/>
        </p:nvSpPr>
        <p:spPr>
          <a:xfrm>
            <a:off x="8473936" y="5119256"/>
            <a:ext cx="871317" cy="268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STX wallet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F305F973-429A-6248-AB58-88F703FF8B7A}"/>
              </a:ext>
            </a:extLst>
          </p:cNvPr>
          <p:cNvCxnSpPr>
            <a:cxnSpLocks/>
            <a:stCxn id="93" idx="1"/>
            <a:endCxn id="66" idx="2"/>
          </p:cNvCxnSpPr>
          <p:nvPr/>
        </p:nvCxnSpPr>
        <p:spPr>
          <a:xfrm rot="10800000">
            <a:off x="6909385" y="3954887"/>
            <a:ext cx="1569078" cy="160315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7F2C08F7-E5F8-794E-B411-6F6A71EFBB78}"/>
              </a:ext>
            </a:extLst>
          </p:cNvPr>
          <p:cNvSpPr/>
          <p:nvPr/>
        </p:nvSpPr>
        <p:spPr>
          <a:xfrm>
            <a:off x="7373678" y="2973982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EA76220-62DA-0D42-A31B-50F305115E5A}"/>
              </a:ext>
            </a:extLst>
          </p:cNvPr>
          <p:cNvSpPr/>
          <p:nvPr/>
        </p:nvSpPr>
        <p:spPr>
          <a:xfrm>
            <a:off x="8226201" y="5583346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1D19D67F-8DAE-8843-AB38-790371CB66A4}"/>
              </a:ext>
            </a:extLst>
          </p:cNvPr>
          <p:cNvCxnSpPr>
            <a:cxnSpLocks/>
            <a:stCxn id="65" idx="3"/>
            <a:endCxn id="92" idx="1"/>
          </p:cNvCxnSpPr>
          <p:nvPr/>
        </p:nvCxnSpPr>
        <p:spPr>
          <a:xfrm>
            <a:off x="7340516" y="3202362"/>
            <a:ext cx="1133420" cy="17374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0CB858D-BA6B-2E4A-B608-B93E65B43A53}"/>
              </a:ext>
            </a:extLst>
          </p:cNvPr>
          <p:cNvCxnSpPr>
            <a:cxnSpLocks/>
            <a:stCxn id="70" idx="3"/>
            <a:endCxn id="92" idx="3"/>
          </p:cNvCxnSpPr>
          <p:nvPr/>
        </p:nvCxnSpPr>
        <p:spPr>
          <a:xfrm rot="16200000" flipH="1">
            <a:off x="8644508" y="4239062"/>
            <a:ext cx="970916" cy="430573"/>
          </a:xfrm>
          <a:prstGeom prst="bentConnector4">
            <a:avLst>
              <a:gd name="adj1" fmla="val 24365"/>
              <a:gd name="adj2" fmla="val 284814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6F7A8E3-3B4D-4A43-BFC5-CE3507E95684}"/>
              </a:ext>
            </a:extLst>
          </p:cNvPr>
          <p:cNvSpPr txBox="1"/>
          <p:nvPr/>
        </p:nvSpPr>
        <p:spPr>
          <a:xfrm>
            <a:off x="8914121" y="4229670"/>
            <a:ext cx="1440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/>
              <a:t>xUSD</a:t>
            </a:r>
            <a:r>
              <a:rPr lang="en-US" sz="600" dirty="0"/>
              <a:t> unlocked &amp; returned </a:t>
            </a:r>
          </a:p>
          <a:p>
            <a:pPr algn="ctr"/>
            <a:r>
              <a:rPr lang="en-US" sz="600" dirty="0"/>
              <a:t>to LP </a:t>
            </a:r>
            <a:r>
              <a:rPr lang="en-US" sz="600" b="1" dirty="0"/>
              <a:t>IFF</a:t>
            </a:r>
            <a:r>
              <a:rPr lang="en-US" sz="600" dirty="0"/>
              <a:t> BTC returned to Buyer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35C5FB96-98C9-0941-BCC3-92642161323B}"/>
              </a:ext>
            </a:extLst>
          </p:cNvPr>
          <p:cNvCxnSpPr>
            <a:cxnSpLocks/>
            <a:stCxn id="70" idx="1"/>
            <a:endCxn id="65" idx="0"/>
          </p:cNvCxnSpPr>
          <p:nvPr/>
        </p:nvCxnSpPr>
        <p:spPr>
          <a:xfrm rot="16200000" flipV="1">
            <a:off x="7616668" y="2356263"/>
            <a:ext cx="586203" cy="2009822"/>
          </a:xfrm>
          <a:prstGeom prst="bentConnector3">
            <a:avLst>
              <a:gd name="adj1" fmla="val 173238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695631E-92D1-CF43-A35C-AB8C1A2B6E4D}"/>
              </a:ext>
            </a:extLst>
          </p:cNvPr>
          <p:cNvSpPr txBox="1"/>
          <p:nvPr/>
        </p:nvSpPr>
        <p:spPr>
          <a:xfrm>
            <a:off x="7128206" y="2464374"/>
            <a:ext cx="16663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Occurs </a:t>
            </a:r>
            <a:r>
              <a:rPr lang="en-US" sz="600" b="1" dirty="0"/>
              <a:t>IFF</a:t>
            </a:r>
            <a:r>
              <a:rPr lang="en-US" sz="600" dirty="0"/>
              <a:t> Buyer repays </a:t>
            </a:r>
            <a:r>
              <a:rPr lang="en-US" sz="600" dirty="0" err="1"/>
              <a:t>xUSD</a:t>
            </a:r>
            <a:r>
              <a:rPr lang="en-US" sz="600" dirty="0"/>
              <a:t> and LP keeps BTC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7BEFC00-65B8-9745-8959-E6E867DE77CF}"/>
              </a:ext>
            </a:extLst>
          </p:cNvPr>
          <p:cNvSpPr/>
          <p:nvPr/>
        </p:nvSpPr>
        <p:spPr>
          <a:xfrm>
            <a:off x="8923447" y="4257963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pic>
        <p:nvPicPr>
          <p:cNvPr id="118" name="Graphic 117" descr="Unlock outline">
            <a:extLst>
              <a:ext uri="{FF2B5EF4-FFF2-40B4-BE49-F238E27FC236}">
                <a16:creationId xmlns:a16="http://schemas.microsoft.com/office/drawing/2014/main" id="{AE924E22-5EF9-6241-A68B-6795E6E922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74205" y="3706639"/>
            <a:ext cx="209888" cy="209888"/>
          </a:xfrm>
          <a:prstGeom prst="rect">
            <a:avLst/>
          </a:prstGeom>
        </p:spPr>
      </p:pic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F72F9B24-316B-6247-A224-6CAFE1757E40}"/>
              </a:ext>
            </a:extLst>
          </p:cNvPr>
          <p:cNvCxnSpPr>
            <a:cxnSpLocks/>
            <a:stCxn id="101" idx="3"/>
            <a:endCxn id="12" idx="3"/>
          </p:cNvCxnSpPr>
          <p:nvPr/>
        </p:nvCxnSpPr>
        <p:spPr>
          <a:xfrm flipH="1" flipV="1">
            <a:off x="2836822" y="3426082"/>
            <a:ext cx="433733" cy="1513725"/>
          </a:xfrm>
          <a:prstGeom prst="bentConnector4">
            <a:avLst>
              <a:gd name="adj1" fmla="val -189119"/>
              <a:gd name="adj2" fmla="val 90093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71FE6D07-15A3-CB40-A832-AFB099C4B0B7}"/>
              </a:ext>
            </a:extLst>
          </p:cNvPr>
          <p:cNvCxnSpPr>
            <a:cxnSpLocks/>
            <a:stCxn id="101" idx="3"/>
            <a:endCxn id="36" idx="3"/>
          </p:cNvCxnSpPr>
          <p:nvPr/>
        </p:nvCxnSpPr>
        <p:spPr>
          <a:xfrm flipH="1" flipV="1">
            <a:off x="2839982" y="3968891"/>
            <a:ext cx="430573" cy="970916"/>
          </a:xfrm>
          <a:prstGeom prst="bentConnector4">
            <a:avLst>
              <a:gd name="adj1" fmla="val -53092"/>
              <a:gd name="adj2" fmla="val 5691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132" descr="Lock outline">
            <a:extLst>
              <a:ext uri="{FF2B5EF4-FFF2-40B4-BE49-F238E27FC236}">
                <a16:creationId xmlns:a16="http://schemas.microsoft.com/office/drawing/2014/main" id="{C6244058-5624-5A4C-8DB3-751DE8257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7438" y="3714820"/>
            <a:ext cx="222249" cy="22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6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B609E-60A9-0D48-9947-8404273A8404}"/>
              </a:ext>
            </a:extLst>
          </p:cNvPr>
          <p:cNvSpPr/>
          <p:nvPr/>
        </p:nvSpPr>
        <p:spPr>
          <a:xfrm>
            <a:off x="225783" y="2744440"/>
            <a:ext cx="1185172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ln w="3175">
                  <a:solidFill>
                    <a:schemeClr val="bg1"/>
                  </a:solidFill>
                </a:ln>
              </a:rPr>
              <a:t>Buyer.id</a:t>
            </a:r>
            <a:endParaRPr lang="en-US" sz="1200" dirty="0">
              <a:ln w="3175">
                <a:solidFill>
                  <a:schemeClr val="bg1"/>
                </a:solidFill>
              </a:ln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32414C-BDB1-0344-BBA6-2A295715DCF4}"/>
              </a:ext>
            </a:extLst>
          </p:cNvPr>
          <p:cNvSpPr/>
          <p:nvPr/>
        </p:nvSpPr>
        <p:spPr>
          <a:xfrm>
            <a:off x="2236186" y="2763208"/>
            <a:ext cx="1191097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ln>
                  <a:solidFill>
                    <a:schemeClr val="bg1"/>
                  </a:solidFill>
                </a:ln>
              </a:rPr>
              <a:t>Clarity SC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54825-0479-1240-97EF-3FA8C64EF625}"/>
              </a:ext>
            </a:extLst>
          </p:cNvPr>
          <p:cNvSpPr/>
          <p:nvPr/>
        </p:nvSpPr>
        <p:spPr>
          <a:xfrm>
            <a:off x="4656445" y="2731113"/>
            <a:ext cx="1185172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ln w="3175">
                  <a:solidFill>
                    <a:schemeClr val="bg1"/>
                  </a:solidFill>
                </a:ln>
              </a:rPr>
              <a:t>Supplier.id</a:t>
            </a:r>
            <a:endParaRPr lang="en-US" sz="1200" dirty="0">
              <a:ln w="3175">
                <a:solidFill>
                  <a:schemeClr val="bg1"/>
                </a:solidFill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284C8B-7C14-5247-8A28-64098F083E6C}"/>
              </a:ext>
            </a:extLst>
          </p:cNvPr>
          <p:cNvSpPr/>
          <p:nvPr/>
        </p:nvSpPr>
        <p:spPr>
          <a:xfrm>
            <a:off x="4858970" y="3708883"/>
            <a:ext cx="871317" cy="268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BTC wallet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3189E-C720-664E-9594-D47A4BD96341}"/>
              </a:ext>
            </a:extLst>
          </p:cNvPr>
          <p:cNvSpPr/>
          <p:nvPr/>
        </p:nvSpPr>
        <p:spPr>
          <a:xfrm>
            <a:off x="4873804" y="3038455"/>
            <a:ext cx="871317" cy="2685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 err="1"/>
              <a:t>xUSD</a:t>
            </a:r>
            <a:r>
              <a:rPr lang="en-US" sz="600" b="1" dirty="0"/>
              <a:t> wallet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246FA4-5571-0F49-8124-7D163889D702}"/>
              </a:ext>
            </a:extLst>
          </p:cNvPr>
          <p:cNvSpPr/>
          <p:nvPr/>
        </p:nvSpPr>
        <p:spPr>
          <a:xfrm>
            <a:off x="4858971" y="3377021"/>
            <a:ext cx="871317" cy="268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STX wallet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6D7EE7BD-BB1B-4344-832B-F6E6CF783BA8}"/>
              </a:ext>
            </a:extLst>
          </p:cNvPr>
          <p:cNvSpPr/>
          <p:nvPr/>
        </p:nvSpPr>
        <p:spPr>
          <a:xfrm>
            <a:off x="2910567" y="3079843"/>
            <a:ext cx="259115" cy="31461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B6DF24-7595-3046-AECF-361888602CA8}"/>
              </a:ext>
            </a:extLst>
          </p:cNvPr>
          <p:cNvSpPr/>
          <p:nvPr/>
        </p:nvSpPr>
        <p:spPr>
          <a:xfrm>
            <a:off x="394501" y="3068072"/>
            <a:ext cx="871317" cy="2685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 err="1"/>
              <a:t>xUSD</a:t>
            </a:r>
            <a:r>
              <a:rPr lang="en-US" sz="600" b="1" dirty="0"/>
              <a:t> wallet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DE3DF-8B21-2944-847B-B1763253631D}"/>
              </a:ext>
            </a:extLst>
          </p:cNvPr>
          <p:cNvSpPr/>
          <p:nvPr/>
        </p:nvSpPr>
        <p:spPr>
          <a:xfrm>
            <a:off x="399028" y="3686308"/>
            <a:ext cx="871317" cy="268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BTC wallet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CFD5D-AD1A-E348-B257-7D6B1272E6E9}"/>
              </a:ext>
            </a:extLst>
          </p:cNvPr>
          <p:cNvCxnSpPr>
            <a:cxnSpLocks/>
            <a:stCxn id="12" idx="4"/>
            <a:endCxn id="10" idx="1"/>
          </p:cNvCxnSpPr>
          <p:nvPr/>
        </p:nvCxnSpPr>
        <p:spPr>
          <a:xfrm flipV="1">
            <a:off x="3169682" y="3172745"/>
            <a:ext cx="1704122" cy="64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FC3355BC-AB9C-D14A-AE15-3E9A7D3CF512}"/>
              </a:ext>
            </a:extLst>
          </p:cNvPr>
          <p:cNvSpPr txBox="1">
            <a:spLocks/>
          </p:cNvSpPr>
          <p:nvPr/>
        </p:nvSpPr>
        <p:spPr>
          <a:xfrm>
            <a:off x="1391017" y="-5758"/>
            <a:ext cx="9572143" cy="58758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Optimize Supply Chain Finance Using Layer-1 </a:t>
            </a:r>
            <a:r>
              <a:rPr lang="en-US" dirty="0" err="1">
                <a:solidFill>
                  <a:schemeClr val="bg1"/>
                </a:solidFill>
              </a:rPr>
              <a:t>btc</a:t>
            </a:r>
            <a:r>
              <a:rPr lang="en-US" dirty="0">
                <a:solidFill>
                  <a:schemeClr val="bg1"/>
                </a:solidFill>
              </a:rPr>
              <a:t> as collateral</a:t>
            </a:r>
          </a:p>
          <a:p>
            <a:r>
              <a:rPr lang="en-US" dirty="0">
                <a:solidFill>
                  <a:schemeClr val="bg1"/>
                </a:solidFill>
              </a:rPr>
              <a:t>For undercollateralized loans Based on future earnings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5A583C01-FCAB-334A-BDB7-CFF725804949}"/>
              </a:ext>
            </a:extLst>
          </p:cNvPr>
          <p:cNvSpPr/>
          <p:nvPr/>
        </p:nvSpPr>
        <p:spPr>
          <a:xfrm>
            <a:off x="2710424" y="3654275"/>
            <a:ext cx="259115" cy="31461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C6EA764-A53A-A744-BE2E-10F667049FE1}"/>
              </a:ext>
            </a:extLst>
          </p:cNvPr>
          <p:cNvSpPr/>
          <p:nvPr/>
        </p:nvSpPr>
        <p:spPr>
          <a:xfrm>
            <a:off x="4366619" y="2032764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7FED666-71FE-EF4C-B179-BB48E06B2742}"/>
              </a:ext>
            </a:extLst>
          </p:cNvPr>
          <p:cNvSpPr/>
          <p:nvPr/>
        </p:nvSpPr>
        <p:spPr>
          <a:xfrm>
            <a:off x="1265818" y="2048156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2B57E197-BBD1-634A-BE2C-15F39BC11946}"/>
              </a:ext>
            </a:extLst>
          </p:cNvPr>
          <p:cNvSpPr/>
          <p:nvPr/>
        </p:nvSpPr>
        <p:spPr>
          <a:xfrm>
            <a:off x="2230520" y="1933350"/>
            <a:ext cx="1294790" cy="504682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Web 3.0 </a:t>
            </a:r>
          </a:p>
          <a:p>
            <a:pPr algn="ctr"/>
            <a:r>
              <a:rPr lang="en-US" sz="600" dirty="0">
                <a:solidFill>
                  <a:schemeClr val="bg1"/>
                </a:solidFill>
              </a:rPr>
              <a:t>Working Capital Optimization Payment Plugin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71546D-B8E0-7E40-B6BD-EA6642BD33CC}"/>
              </a:ext>
            </a:extLst>
          </p:cNvPr>
          <p:cNvCxnSpPr>
            <a:cxnSpLocks/>
            <a:stCxn id="2" idx="0"/>
            <a:endCxn id="58" idx="2"/>
          </p:cNvCxnSpPr>
          <p:nvPr/>
        </p:nvCxnSpPr>
        <p:spPr>
          <a:xfrm flipV="1">
            <a:off x="818369" y="2185691"/>
            <a:ext cx="1416167" cy="55874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AAE03E-ACE7-034A-9560-AAEF7F575B41}"/>
              </a:ext>
            </a:extLst>
          </p:cNvPr>
          <p:cNvCxnSpPr>
            <a:cxnSpLocks/>
            <a:stCxn id="58" idx="0"/>
            <a:endCxn id="4" idx="0"/>
          </p:cNvCxnSpPr>
          <p:nvPr/>
        </p:nvCxnSpPr>
        <p:spPr>
          <a:xfrm>
            <a:off x="3524231" y="2185691"/>
            <a:ext cx="1724800" cy="54542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F734EE-6DF0-A44A-B0C4-4A39BF4F8D57}"/>
              </a:ext>
            </a:extLst>
          </p:cNvPr>
          <p:cNvSpPr txBox="1"/>
          <p:nvPr/>
        </p:nvSpPr>
        <p:spPr>
          <a:xfrm rot="1077696">
            <a:off x="3696998" y="2202419"/>
            <a:ext cx="138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Supplier signals intent to send future BTC yield payment from new sub to LP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CE89A9C-2A87-BF41-9877-7A8511435287}"/>
              </a:ext>
            </a:extLst>
          </p:cNvPr>
          <p:cNvSpPr/>
          <p:nvPr/>
        </p:nvSpPr>
        <p:spPr>
          <a:xfrm>
            <a:off x="394501" y="3381811"/>
            <a:ext cx="871317" cy="268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STX wallet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6739F3-6F74-834A-B049-548849F41C04}"/>
              </a:ext>
            </a:extLst>
          </p:cNvPr>
          <p:cNvSpPr txBox="1"/>
          <p:nvPr/>
        </p:nvSpPr>
        <p:spPr>
          <a:xfrm>
            <a:off x="373159" y="1071185"/>
            <a:ext cx="546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Steps 1-6: </a:t>
            </a:r>
          </a:p>
          <a:p>
            <a:pPr algn="ctr"/>
            <a:r>
              <a:rPr lang="en-US" sz="1200" dirty="0"/>
              <a:t>Buyer signs up for subscription service, Supplier gets BTC backed loan based on estimated BTC yield revenue from the Buyer’s locked up STX (locked up for B blocks)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76A1D0E-2F71-8043-A49D-C89DB332C2F0}"/>
              </a:ext>
            </a:extLst>
          </p:cNvPr>
          <p:cNvSpPr/>
          <p:nvPr/>
        </p:nvSpPr>
        <p:spPr>
          <a:xfrm>
            <a:off x="139223" y="1747774"/>
            <a:ext cx="5824677" cy="4232287"/>
          </a:xfrm>
          <a:prstGeom prst="rect">
            <a:avLst/>
          </a:prstGeom>
          <a:noFill/>
          <a:ln w="6350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Lock outline">
            <a:extLst>
              <a:ext uri="{FF2B5EF4-FFF2-40B4-BE49-F238E27FC236}">
                <a16:creationId xmlns:a16="http://schemas.microsoft.com/office/drawing/2014/main" id="{7E6932AC-BFD5-7849-B40B-2161306A4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0953" y="3382709"/>
            <a:ext cx="222249" cy="222249"/>
          </a:xfrm>
          <a:prstGeom prst="rect">
            <a:avLst/>
          </a:prstGeom>
        </p:spPr>
      </p:pic>
      <p:pic>
        <p:nvPicPr>
          <p:cNvPr id="89" name="Graphic 88" descr="Unlock outline">
            <a:extLst>
              <a:ext uri="{FF2B5EF4-FFF2-40B4-BE49-F238E27FC236}">
                <a16:creationId xmlns:a16="http://schemas.microsoft.com/office/drawing/2014/main" id="{DD400A2D-31FB-7642-B56E-4EC392348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2511" y="3022195"/>
            <a:ext cx="209888" cy="209888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05428982-52C9-A74A-B1E4-84AD53CEC10F}"/>
              </a:ext>
            </a:extLst>
          </p:cNvPr>
          <p:cNvSpPr/>
          <p:nvPr/>
        </p:nvSpPr>
        <p:spPr>
          <a:xfrm>
            <a:off x="2250119" y="4513311"/>
            <a:ext cx="1185172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ln w="3175">
                  <a:solidFill>
                    <a:schemeClr val="bg1"/>
                  </a:solidFill>
                </a:ln>
              </a:rPr>
              <a:t>Liquidity Pool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A08945-443E-BF4C-B661-886C93B756C7}"/>
              </a:ext>
            </a:extLst>
          </p:cNvPr>
          <p:cNvSpPr/>
          <p:nvPr/>
        </p:nvSpPr>
        <p:spPr>
          <a:xfrm>
            <a:off x="2399238" y="4805517"/>
            <a:ext cx="871317" cy="2685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 err="1"/>
              <a:t>xUSD</a:t>
            </a:r>
            <a:r>
              <a:rPr lang="en-US" sz="600" b="1" dirty="0"/>
              <a:t> wallet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D9A82D4-E0EC-C043-B5A8-E134AB268E0A}"/>
              </a:ext>
            </a:extLst>
          </p:cNvPr>
          <p:cNvSpPr/>
          <p:nvPr/>
        </p:nvSpPr>
        <p:spPr>
          <a:xfrm>
            <a:off x="2403765" y="5423753"/>
            <a:ext cx="871317" cy="268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BTC wallet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22BCB49-99DE-1E48-B19B-45AEB21F17D8}"/>
              </a:ext>
            </a:extLst>
          </p:cNvPr>
          <p:cNvSpPr/>
          <p:nvPr/>
        </p:nvSpPr>
        <p:spPr>
          <a:xfrm>
            <a:off x="2399238" y="5119256"/>
            <a:ext cx="871317" cy="268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STX wallet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14BFB0-95E4-CF49-AC31-388FFB1357C5}"/>
              </a:ext>
            </a:extLst>
          </p:cNvPr>
          <p:cNvSpPr txBox="1"/>
          <p:nvPr/>
        </p:nvSpPr>
        <p:spPr>
          <a:xfrm rot="20311874">
            <a:off x="647665" y="2180892"/>
            <a:ext cx="1735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Signs up for </a:t>
            </a:r>
            <a:r>
              <a:rPr lang="en-US" sz="600" b="1" dirty="0"/>
              <a:t>Subscription service</a:t>
            </a:r>
            <a:r>
              <a:rPr lang="en-US" sz="600" dirty="0"/>
              <a:t> by </a:t>
            </a:r>
            <a:r>
              <a:rPr lang="en-US" sz="600" b="1" dirty="0"/>
              <a:t>locking up STX</a:t>
            </a:r>
            <a:r>
              <a:rPr lang="en-US" sz="600" dirty="0"/>
              <a:t> and </a:t>
            </a:r>
            <a:r>
              <a:rPr lang="en-US" sz="600" b="1" dirty="0"/>
              <a:t>delegating BTC yield</a:t>
            </a:r>
            <a:r>
              <a:rPr lang="en-US" sz="600" dirty="0"/>
              <a:t> to certain address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635D064-4F8C-3444-954A-87E06B6DF2A6}"/>
              </a:ext>
            </a:extLst>
          </p:cNvPr>
          <p:cNvSpPr/>
          <p:nvPr/>
        </p:nvSpPr>
        <p:spPr>
          <a:xfrm>
            <a:off x="2009104" y="5373376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3D4067-3FDD-1D4B-B17A-5B0CBD2A62C2}"/>
              </a:ext>
            </a:extLst>
          </p:cNvPr>
          <p:cNvSpPr txBox="1"/>
          <p:nvPr/>
        </p:nvSpPr>
        <p:spPr>
          <a:xfrm rot="21434770">
            <a:off x="3344226" y="3058224"/>
            <a:ext cx="1434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/>
              <a:t>Supplier.id</a:t>
            </a:r>
            <a:r>
              <a:rPr lang="en-US" sz="600" dirty="0"/>
              <a:t> receives </a:t>
            </a:r>
          </a:p>
          <a:p>
            <a:pPr algn="ctr"/>
            <a:r>
              <a:rPr lang="en-US" sz="600" dirty="0"/>
              <a:t>undercollateralized </a:t>
            </a:r>
            <a:r>
              <a:rPr lang="en-US" sz="600" dirty="0" err="1"/>
              <a:t>xUSD</a:t>
            </a:r>
            <a:r>
              <a:rPr lang="en-US" sz="600" dirty="0"/>
              <a:t> loan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064982-8041-E542-98DA-89009AE94D0B}"/>
              </a:ext>
            </a:extLst>
          </p:cNvPr>
          <p:cNvSpPr/>
          <p:nvPr/>
        </p:nvSpPr>
        <p:spPr>
          <a:xfrm>
            <a:off x="6300481" y="2744440"/>
            <a:ext cx="1185172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ln w="3175">
                  <a:solidFill>
                    <a:schemeClr val="bg1"/>
                  </a:solidFill>
                </a:ln>
              </a:rPr>
              <a:t>Buyer.id</a:t>
            </a:r>
            <a:endParaRPr lang="en-US" sz="1200" dirty="0">
              <a:ln w="3175">
                <a:solidFill>
                  <a:schemeClr val="bg1"/>
                </a:solidFill>
              </a:ln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F64F170-CBE6-414E-9CE6-063175675F2D}"/>
              </a:ext>
            </a:extLst>
          </p:cNvPr>
          <p:cNvSpPr/>
          <p:nvPr/>
        </p:nvSpPr>
        <p:spPr>
          <a:xfrm>
            <a:off x="8310884" y="2763208"/>
            <a:ext cx="1191097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ln>
                  <a:solidFill>
                    <a:schemeClr val="bg1"/>
                  </a:solidFill>
                </a:ln>
              </a:rPr>
              <a:t>Clarity SC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B9853C-A392-9545-8003-1F440B8CE07F}"/>
              </a:ext>
            </a:extLst>
          </p:cNvPr>
          <p:cNvSpPr/>
          <p:nvPr/>
        </p:nvSpPr>
        <p:spPr>
          <a:xfrm>
            <a:off x="10731143" y="2731113"/>
            <a:ext cx="1185172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ln w="3175">
                  <a:solidFill>
                    <a:schemeClr val="bg1"/>
                  </a:solidFill>
                </a:ln>
              </a:rPr>
              <a:t>Supplier.id</a:t>
            </a:r>
            <a:endParaRPr lang="en-US" sz="1200" dirty="0">
              <a:ln w="3175">
                <a:solidFill>
                  <a:schemeClr val="bg1"/>
                </a:solidFill>
              </a:ln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3FC2A7-81BB-D949-8FB5-3A17A8045F1A}"/>
              </a:ext>
            </a:extLst>
          </p:cNvPr>
          <p:cNvSpPr txBox="1"/>
          <p:nvPr/>
        </p:nvSpPr>
        <p:spPr>
          <a:xfrm>
            <a:off x="9789953" y="3022195"/>
            <a:ext cx="11500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/>
              <a:t>xUSD</a:t>
            </a:r>
            <a:r>
              <a:rPr lang="en-US" sz="600" dirty="0"/>
              <a:t> loan repayment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CD68A1-9C39-1346-8F9F-F24AB82AFCEC}"/>
              </a:ext>
            </a:extLst>
          </p:cNvPr>
          <p:cNvSpPr/>
          <p:nvPr/>
        </p:nvSpPr>
        <p:spPr>
          <a:xfrm>
            <a:off x="10933668" y="3708883"/>
            <a:ext cx="871317" cy="268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BTC wallet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D73D96-25A6-214B-BF07-58CD8F5315AC}"/>
              </a:ext>
            </a:extLst>
          </p:cNvPr>
          <p:cNvSpPr/>
          <p:nvPr/>
        </p:nvSpPr>
        <p:spPr>
          <a:xfrm>
            <a:off x="10948502" y="3038455"/>
            <a:ext cx="871317" cy="2685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 err="1"/>
              <a:t>xUSD</a:t>
            </a:r>
            <a:r>
              <a:rPr lang="en-US" sz="600" b="1" dirty="0"/>
              <a:t> wallet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009131-EFB2-5349-A121-C604999EAC71}"/>
              </a:ext>
            </a:extLst>
          </p:cNvPr>
          <p:cNvSpPr/>
          <p:nvPr/>
        </p:nvSpPr>
        <p:spPr>
          <a:xfrm>
            <a:off x="10933669" y="3377021"/>
            <a:ext cx="871317" cy="268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STX wallet</a:t>
            </a:r>
          </a:p>
        </p:txBody>
      </p:sp>
      <p:sp>
        <p:nvSpPr>
          <p:cNvPr id="64" name="Can 63">
            <a:extLst>
              <a:ext uri="{FF2B5EF4-FFF2-40B4-BE49-F238E27FC236}">
                <a16:creationId xmlns:a16="http://schemas.microsoft.com/office/drawing/2014/main" id="{1C292127-13E7-654B-8836-53F41E624563}"/>
              </a:ext>
            </a:extLst>
          </p:cNvPr>
          <p:cNvSpPr/>
          <p:nvPr/>
        </p:nvSpPr>
        <p:spPr>
          <a:xfrm>
            <a:off x="9086138" y="3062405"/>
            <a:ext cx="259115" cy="314616"/>
          </a:xfrm>
          <a:prstGeom prst="can">
            <a:avLst/>
          </a:prstGeom>
          <a:solidFill>
            <a:srgbClr val="92D050">
              <a:alpha val="25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C91D32-4112-8A4D-9354-826B0006432A}"/>
              </a:ext>
            </a:extLst>
          </p:cNvPr>
          <p:cNvSpPr/>
          <p:nvPr/>
        </p:nvSpPr>
        <p:spPr>
          <a:xfrm>
            <a:off x="6469199" y="3068072"/>
            <a:ext cx="871317" cy="2685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 err="1"/>
              <a:t>xUSD</a:t>
            </a:r>
            <a:r>
              <a:rPr lang="en-US" sz="600" b="1" dirty="0"/>
              <a:t> wallet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14464E-32E7-4242-8BF2-D8D205EC4783}"/>
              </a:ext>
            </a:extLst>
          </p:cNvPr>
          <p:cNvSpPr/>
          <p:nvPr/>
        </p:nvSpPr>
        <p:spPr>
          <a:xfrm>
            <a:off x="6473726" y="3686308"/>
            <a:ext cx="871317" cy="268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BTC wallet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C39213-1A50-484A-8EA6-D8FE6150AB63}"/>
              </a:ext>
            </a:extLst>
          </p:cNvPr>
          <p:cNvSpPr txBox="1"/>
          <p:nvPr/>
        </p:nvSpPr>
        <p:spPr>
          <a:xfrm>
            <a:off x="9713287" y="5553832"/>
            <a:ext cx="166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LP returns Buyer’s BTC after receiving </a:t>
            </a:r>
          </a:p>
          <a:p>
            <a:r>
              <a:rPr lang="en-US" sz="600" dirty="0" err="1"/>
              <a:t>xUSD</a:t>
            </a:r>
            <a:r>
              <a:rPr lang="en-US" sz="600" dirty="0"/>
              <a:t> payment for the original invoice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3CF8EDD6-0271-534D-98A4-2071192E8A0D}"/>
              </a:ext>
            </a:extLst>
          </p:cNvPr>
          <p:cNvSpPr/>
          <p:nvPr/>
        </p:nvSpPr>
        <p:spPr>
          <a:xfrm>
            <a:off x="8785122" y="3654275"/>
            <a:ext cx="259115" cy="31461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BF330A0E-3DB0-2C48-BDE9-3AC072BDE586}"/>
              </a:ext>
            </a:extLst>
          </p:cNvPr>
          <p:cNvSpPr/>
          <p:nvPr/>
        </p:nvSpPr>
        <p:spPr>
          <a:xfrm>
            <a:off x="8305218" y="1933350"/>
            <a:ext cx="1294790" cy="504682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Web 3.0 </a:t>
            </a:r>
          </a:p>
          <a:p>
            <a:pPr algn="ctr"/>
            <a:r>
              <a:rPr lang="en-US" sz="600" dirty="0">
                <a:solidFill>
                  <a:schemeClr val="bg1"/>
                </a:solidFill>
              </a:rPr>
              <a:t>Working Capital Optimization Service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509C6B2-CE01-3948-90BA-6F00FA4FF87E}"/>
              </a:ext>
            </a:extLst>
          </p:cNvPr>
          <p:cNvSpPr/>
          <p:nvPr/>
        </p:nvSpPr>
        <p:spPr>
          <a:xfrm>
            <a:off x="6469199" y="3381811"/>
            <a:ext cx="871317" cy="268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STX wallet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1C258DC-59B1-7941-9EBC-F1F051CFD37E}"/>
              </a:ext>
            </a:extLst>
          </p:cNvPr>
          <p:cNvSpPr txBox="1"/>
          <p:nvPr/>
        </p:nvSpPr>
        <p:spPr>
          <a:xfrm>
            <a:off x="6521266" y="1250958"/>
            <a:ext cx="5209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Steps 7-9: </a:t>
            </a:r>
          </a:p>
          <a:p>
            <a:pPr algn="ctr"/>
            <a:r>
              <a:rPr lang="en-US" sz="1200" dirty="0"/>
              <a:t>Supplier repays the loan + interest to the LP in return for the BTC yield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DC8C4CA-6AD7-614B-B01F-0B3BA0A8FCC8}"/>
              </a:ext>
            </a:extLst>
          </p:cNvPr>
          <p:cNvSpPr/>
          <p:nvPr/>
        </p:nvSpPr>
        <p:spPr>
          <a:xfrm>
            <a:off x="6213921" y="1747774"/>
            <a:ext cx="5824677" cy="4232287"/>
          </a:xfrm>
          <a:prstGeom prst="rect">
            <a:avLst/>
          </a:prstGeom>
          <a:noFill/>
          <a:ln w="6350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1793F8C-88ED-494D-8787-ABB9142833A1}"/>
              </a:ext>
            </a:extLst>
          </p:cNvPr>
          <p:cNvSpPr/>
          <p:nvPr/>
        </p:nvSpPr>
        <p:spPr>
          <a:xfrm>
            <a:off x="8324817" y="4513311"/>
            <a:ext cx="1185172" cy="1356855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ln w="3175">
                  <a:solidFill>
                    <a:schemeClr val="bg1"/>
                  </a:solidFill>
                </a:ln>
              </a:rPr>
              <a:t>Liquidity Pool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5E17D90-38D3-A940-8A70-5B8CA79A52CE}"/>
              </a:ext>
            </a:extLst>
          </p:cNvPr>
          <p:cNvSpPr/>
          <p:nvPr/>
        </p:nvSpPr>
        <p:spPr>
          <a:xfrm>
            <a:off x="8473936" y="4805517"/>
            <a:ext cx="871317" cy="2685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 err="1"/>
              <a:t>xUSD</a:t>
            </a:r>
            <a:r>
              <a:rPr lang="en-US" sz="600" b="1" dirty="0"/>
              <a:t> wallet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73383A1-28F9-6746-9228-DFF8163E311C}"/>
              </a:ext>
            </a:extLst>
          </p:cNvPr>
          <p:cNvSpPr/>
          <p:nvPr/>
        </p:nvSpPr>
        <p:spPr>
          <a:xfrm>
            <a:off x="8478463" y="5423753"/>
            <a:ext cx="871317" cy="268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BTC wallet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1CCAE70-6F71-B24F-A63A-FBDF485C41A9}"/>
              </a:ext>
            </a:extLst>
          </p:cNvPr>
          <p:cNvSpPr/>
          <p:nvPr/>
        </p:nvSpPr>
        <p:spPr>
          <a:xfrm>
            <a:off x="8473936" y="5119256"/>
            <a:ext cx="871317" cy="268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STX wallet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F305F973-429A-6248-AB58-88F703FF8B7A}"/>
              </a:ext>
            </a:extLst>
          </p:cNvPr>
          <p:cNvCxnSpPr>
            <a:cxnSpLocks/>
            <a:stCxn id="93" idx="3"/>
            <a:endCxn id="46" idx="2"/>
          </p:cNvCxnSpPr>
          <p:nvPr/>
        </p:nvCxnSpPr>
        <p:spPr>
          <a:xfrm flipV="1">
            <a:off x="9349780" y="4087968"/>
            <a:ext cx="1973949" cy="1470075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7F2C08F7-E5F8-794E-B411-6F6A71EFBB78}"/>
              </a:ext>
            </a:extLst>
          </p:cNvPr>
          <p:cNvSpPr/>
          <p:nvPr/>
        </p:nvSpPr>
        <p:spPr>
          <a:xfrm>
            <a:off x="10742593" y="2983454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EA76220-62DA-0D42-A31B-50F305115E5A}"/>
              </a:ext>
            </a:extLst>
          </p:cNvPr>
          <p:cNvSpPr/>
          <p:nvPr/>
        </p:nvSpPr>
        <p:spPr>
          <a:xfrm>
            <a:off x="9405642" y="5667652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1D19D67F-8DAE-8843-AB38-790371CB66A4}"/>
              </a:ext>
            </a:extLst>
          </p:cNvPr>
          <p:cNvCxnSpPr>
            <a:cxnSpLocks/>
            <a:stCxn id="53" idx="1"/>
            <a:endCxn id="92" idx="3"/>
          </p:cNvCxnSpPr>
          <p:nvPr/>
        </p:nvCxnSpPr>
        <p:spPr>
          <a:xfrm rot="10800000" flipV="1">
            <a:off x="9345254" y="3172745"/>
            <a:ext cx="1603249" cy="1767062"/>
          </a:xfrm>
          <a:prstGeom prst="bentConnector3">
            <a:avLst>
              <a:gd name="adj1" fmla="val 56492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0CB858D-BA6B-2E4A-B608-B93E65B43A53}"/>
              </a:ext>
            </a:extLst>
          </p:cNvPr>
          <p:cNvCxnSpPr>
            <a:cxnSpLocks/>
            <a:stCxn id="70" idx="3"/>
            <a:endCxn id="92" idx="1"/>
          </p:cNvCxnSpPr>
          <p:nvPr/>
        </p:nvCxnSpPr>
        <p:spPr>
          <a:xfrm rot="5400000">
            <a:off x="8208850" y="4233977"/>
            <a:ext cx="970916" cy="440744"/>
          </a:xfrm>
          <a:prstGeom prst="bentConnector4">
            <a:avLst>
              <a:gd name="adj1" fmla="val 43084"/>
              <a:gd name="adj2" fmla="val 164834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6F7A8E3-3B4D-4A43-BFC5-CE3507E95684}"/>
              </a:ext>
            </a:extLst>
          </p:cNvPr>
          <p:cNvSpPr txBox="1"/>
          <p:nvPr/>
        </p:nvSpPr>
        <p:spPr>
          <a:xfrm>
            <a:off x="7455549" y="4144339"/>
            <a:ext cx="1440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/>
              <a:t>xUSD</a:t>
            </a:r>
            <a:r>
              <a:rPr lang="en-US" sz="600" dirty="0"/>
              <a:t> unlocked &amp; returned </a:t>
            </a:r>
          </a:p>
          <a:p>
            <a:pPr algn="ctr"/>
            <a:r>
              <a:rPr lang="en-US" sz="600" dirty="0"/>
              <a:t>to LP </a:t>
            </a:r>
            <a:r>
              <a:rPr lang="en-US" sz="600" b="1" dirty="0"/>
              <a:t>IFF</a:t>
            </a:r>
            <a:r>
              <a:rPr lang="en-US" sz="600" dirty="0"/>
              <a:t> BTC returned to Supplier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35C5FB96-98C9-0941-BCC3-92642161323B}"/>
              </a:ext>
            </a:extLst>
          </p:cNvPr>
          <p:cNvCxnSpPr>
            <a:cxnSpLocks/>
            <a:stCxn id="70" idx="1"/>
            <a:endCxn id="53" idx="0"/>
          </p:cNvCxnSpPr>
          <p:nvPr/>
        </p:nvCxnSpPr>
        <p:spPr>
          <a:xfrm rot="5400000" flipH="1" flipV="1">
            <a:off x="9841510" y="2111625"/>
            <a:ext cx="615820" cy="2469481"/>
          </a:xfrm>
          <a:prstGeom prst="bentConnector3">
            <a:avLst>
              <a:gd name="adj1" fmla="val 168939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695631E-92D1-CF43-A35C-AB8C1A2B6E4D}"/>
              </a:ext>
            </a:extLst>
          </p:cNvPr>
          <p:cNvSpPr txBox="1"/>
          <p:nvPr/>
        </p:nvSpPr>
        <p:spPr>
          <a:xfrm>
            <a:off x="9357541" y="2435007"/>
            <a:ext cx="18393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Occurs </a:t>
            </a:r>
            <a:r>
              <a:rPr lang="en-US" sz="600" b="1" dirty="0"/>
              <a:t>IFF</a:t>
            </a:r>
            <a:r>
              <a:rPr lang="en-US" sz="600" dirty="0"/>
              <a:t> Supplier repays </a:t>
            </a:r>
            <a:r>
              <a:rPr lang="en-US" sz="600" dirty="0" err="1"/>
              <a:t>xUSD</a:t>
            </a:r>
            <a:r>
              <a:rPr lang="en-US" sz="600" dirty="0"/>
              <a:t> and LP keeps BTC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7BEFC00-65B8-9745-8959-E6E867DE77CF}"/>
              </a:ext>
            </a:extLst>
          </p:cNvPr>
          <p:cNvSpPr/>
          <p:nvPr/>
        </p:nvSpPr>
        <p:spPr>
          <a:xfrm>
            <a:off x="9077080" y="3728115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pic>
        <p:nvPicPr>
          <p:cNvPr id="118" name="Graphic 117" descr="Unlock outline">
            <a:extLst>
              <a:ext uri="{FF2B5EF4-FFF2-40B4-BE49-F238E27FC236}">
                <a16:creationId xmlns:a16="http://schemas.microsoft.com/office/drawing/2014/main" id="{AE924E22-5EF9-6241-A68B-6795E6E922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74205" y="3706639"/>
            <a:ext cx="209888" cy="209888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2A26F4B-7F6E-7949-A31C-E27811AD336D}"/>
              </a:ext>
            </a:extLst>
          </p:cNvPr>
          <p:cNvCxnSpPr>
            <a:cxnSpLocks/>
            <a:stCxn id="58" idx="1"/>
            <a:endCxn id="3" idx="0"/>
          </p:cNvCxnSpPr>
          <p:nvPr/>
        </p:nvCxnSpPr>
        <p:spPr>
          <a:xfrm flipH="1">
            <a:off x="2831735" y="2437495"/>
            <a:ext cx="46180" cy="32571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66040BD-C6EF-3040-9324-EE43FCC5B344}"/>
              </a:ext>
            </a:extLst>
          </p:cNvPr>
          <p:cNvCxnSpPr>
            <a:cxnSpLocks/>
            <a:stCxn id="58" idx="1"/>
            <a:endCxn id="2" idx="3"/>
          </p:cNvCxnSpPr>
          <p:nvPr/>
        </p:nvCxnSpPr>
        <p:spPr>
          <a:xfrm flipH="1">
            <a:off x="1410955" y="2437495"/>
            <a:ext cx="1466960" cy="98537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3DD2A7C-3748-9D4E-B7B9-072A7D5F9DF0}"/>
              </a:ext>
            </a:extLst>
          </p:cNvPr>
          <p:cNvSpPr txBox="1"/>
          <p:nvPr/>
        </p:nvSpPr>
        <p:spPr>
          <a:xfrm rot="19405625">
            <a:off x="1286681" y="2718802"/>
            <a:ext cx="17359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Buyer reviews SC and signs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C51290-A2E6-AC43-977C-B4FCEE9B616E}"/>
              </a:ext>
            </a:extLst>
          </p:cNvPr>
          <p:cNvSpPr txBox="1"/>
          <p:nvPr/>
        </p:nvSpPr>
        <p:spPr>
          <a:xfrm>
            <a:off x="2792691" y="2508018"/>
            <a:ext cx="728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Creates SC code</a:t>
            </a:r>
          </a:p>
        </p:txBody>
      </p:sp>
      <p:sp>
        <p:nvSpPr>
          <p:cNvPr id="83" name="Can 82">
            <a:extLst>
              <a:ext uri="{FF2B5EF4-FFF2-40B4-BE49-F238E27FC236}">
                <a16:creationId xmlns:a16="http://schemas.microsoft.com/office/drawing/2014/main" id="{61D4FDDB-3983-534F-9AA0-B7AC98A4C767}"/>
              </a:ext>
            </a:extLst>
          </p:cNvPr>
          <p:cNvSpPr/>
          <p:nvPr/>
        </p:nvSpPr>
        <p:spPr>
          <a:xfrm>
            <a:off x="2392880" y="3101921"/>
            <a:ext cx="259115" cy="314616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09028F8-FCD5-3D4E-8185-D80E8488D90A}"/>
              </a:ext>
            </a:extLst>
          </p:cNvPr>
          <p:cNvCxnSpPr>
            <a:cxnSpLocks/>
            <a:stCxn id="68" idx="3"/>
            <a:endCxn id="83" idx="2"/>
          </p:cNvCxnSpPr>
          <p:nvPr/>
        </p:nvCxnSpPr>
        <p:spPr>
          <a:xfrm flipV="1">
            <a:off x="1265818" y="3259229"/>
            <a:ext cx="1127062" cy="2568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E2C973-C0D4-FA46-8FDD-48779356ACA4}"/>
              </a:ext>
            </a:extLst>
          </p:cNvPr>
          <p:cNvSpPr txBox="1"/>
          <p:nvPr/>
        </p:nvSpPr>
        <p:spPr>
          <a:xfrm rot="20817219">
            <a:off x="1372463" y="3234929"/>
            <a:ext cx="1067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Buyer locks up STX</a:t>
            </a:r>
          </a:p>
          <a:p>
            <a:pPr algn="ctr"/>
            <a:r>
              <a:rPr lang="en-US" sz="600" dirty="0"/>
              <a:t> for B blocks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DBF65F1-B9B4-7842-B63C-3A67D7C74CFE}"/>
              </a:ext>
            </a:extLst>
          </p:cNvPr>
          <p:cNvSpPr txBox="1"/>
          <p:nvPr/>
        </p:nvSpPr>
        <p:spPr>
          <a:xfrm>
            <a:off x="3319824" y="3584061"/>
            <a:ext cx="86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/>
              <a:t>xUSD</a:t>
            </a:r>
            <a:r>
              <a:rPr lang="en-US" sz="600" dirty="0"/>
              <a:t> Discounted Early Payment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5F6ACB-44EB-7C49-990E-FD8E6D70F9F1}"/>
              </a:ext>
            </a:extLst>
          </p:cNvPr>
          <p:cNvSpPr txBox="1"/>
          <p:nvPr/>
        </p:nvSpPr>
        <p:spPr>
          <a:xfrm>
            <a:off x="2763757" y="4110185"/>
            <a:ext cx="119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LP’s </a:t>
            </a:r>
            <a:r>
              <a:rPr lang="en-US" sz="600" dirty="0" err="1"/>
              <a:t>xUSD</a:t>
            </a:r>
            <a:r>
              <a:rPr lang="en-US" sz="600" dirty="0"/>
              <a:t> collateral </a:t>
            </a:r>
          </a:p>
          <a:p>
            <a:pPr algn="ctr"/>
            <a:r>
              <a:rPr lang="en-US" sz="600" dirty="0"/>
              <a:t>(incentivizes BTC repayment)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0208C2AD-FCC2-4F4D-9976-E2B994E83102}"/>
              </a:ext>
            </a:extLst>
          </p:cNvPr>
          <p:cNvCxnSpPr>
            <a:cxnSpLocks/>
            <a:stCxn id="101" idx="3"/>
            <a:endCxn id="12" idx="3"/>
          </p:cNvCxnSpPr>
          <p:nvPr/>
        </p:nvCxnSpPr>
        <p:spPr>
          <a:xfrm flipH="1" flipV="1">
            <a:off x="3040125" y="3394459"/>
            <a:ext cx="230430" cy="1545348"/>
          </a:xfrm>
          <a:prstGeom prst="bentConnector4">
            <a:avLst>
              <a:gd name="adj1" fmla="val -346576"/>
              <a:gd name="adj2" fmla="val 85467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EF700AA3-7F8B-C843-AD63-987822045489}"/>
              </a:ext>
            </a:extLst>
          </p:cNvPr>
          <p:cNvCxnSpPr>
            <a:cxnSpLocks/>
            <a:stCxn id="101" idx="3"/>
            <a:endCxn id="36" idx="3"/>
          </p:cNvCxnSpPr>
          <p:nvPr/>
        </p:nvCxnSpPr>
        <p:spPr>
          <a:xfrm flipH="1" flipV="1">
            <a:off x="2839982" y="3968891"/>
            <a:ext cx="430573" cy="970916"/>
          </a:xfrm>
          <a:prstGeom prst="bentConnector4">
            <a:avLst>
              <a:gd name="adj1" fmla="val -53092"/>
              <a:gd name="adj2" fmla="val 5691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 descr="Lock outline">
            <a:extLst>
              <a:ext uri="{FF2B5EF4-FFF2-40B4-BE49-F238E27FC236}">
                <a16:creationId xmlns:a16="http://schemas.microsoft.com/office/drawing/2014/main" id="{30DE0BCA-E2A4-E540-BA36-49B2C7B76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8678" y="3809270"/>
            <a:ext cx="222249" cy="222249"/>
          </a:xfrm>
          <a:prstGeom prst="rect">
            <a:avLst/>
          </a:prstGeom>
        </p:spPr>
      </p:pic>
      <p:pic>
        <p:nvPicPr>
          <p:cNvPr id="100" name="Graphic 99" descr="Lock outline">
            <a:extLst>
              <a:ext uri="{FF2B5EF4-FFF2-40B4-BE49-F238E27FC236}">
                <a16:creationId xmlns:a16="http://schemas.microsoft.com/office/drawing/2014/main" id="{8F635412-8DE5-B64D-AABF-D193D0BB8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9976" y="3005623"/>
            <a:ext cx="222249" cy="222249"/>
          </a:xfrm>
          <a:prstGeom prst="rect">
            <a:avLst/>
          </a:prstGeom>
        </p:spPr>
      </p:pic>
      <p:sp>
        <p:nvSpPr>
          <p:cNvPr id="105" name="Cloud 104">
            <a:extLst>
              <a:ext uri="{FF2B5EF4-FFF2-40B4-BE49-F238E27FC236}">
                <a16:creationId xmlns:a16="http://schemas.microsoft.com/office/drawing/2014/main" id="{1D958FFC-72ED-DA4E-82E4-9C4A8237251B}"/>
              </a:ext>
            </a:extLst>
          </p:cNvPr>
          <p:cNvSpPr/>
          <p:nvPr/>
        </p:nvSpPr>
        <p:spPr>
          <a:xfrm>
            <a:off x="1108096" y="4186086"/>
            <a:ext cx="1011325" cy="411532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bg1"/>
                </a:solidFill>
              </a:rPr>
              <a:t>PoX</a:t>
            </a:r>
            <a:r>
              <a:rPr lang="en-US" sz="600" dirty="0">
                <a:solidFill>
                  <a:schemeClr val="bg1"/>
                </a:solidFill>
              </a:rPr>
              <a:t> BTC</a:t>
            </a:r>
          </a:p>
          <a:p>
            <a:pPr algn="ctr"/>
            <a:r>
              <a:rPr lang="en-US" sz="600" dirty="0">
                <a:solidFill>
                  <a:schemeClr val="bg1"/>
                </a:solidFill>
              </a:rPr>
              <a:t>Stacking Yield</a:t>
            </a:r>
          </a:p>
          <a:p>
            <a:pPr algn="ctr"/>
            <a:r>
              <a:rPr lang="en-US" sz="600" dirty="0">
                <a:solidFill>
                  <a:schemeClr val="bg1"/>
                </a:solidFill>
              </a:rPr>
              <a:t>Address Designation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2F3ABBF-AD06-B940-B120-10390B66AB46}"/>
              </a:ext>
            </a:extLst>
          </p:cNvPr>
          <p:cNvCxnSpPr>
            <a:cxnSpLocks/>
            <a:stCxn id="3" idx="1"/>
            <a:endCxn id="105" idx="3"/>
          </p:cNvCxnSpPr>
          <p:nvPr/>
        </p:nvCxnSpPr>
        <p:spPr>
          <a:xfrm flipH="1">
            <a:off x="1613759" y="3441636"/>
            <a:ext cx="622427" cy="76798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0E4082F-51C0-6245-9BD3-AD490BF3C2D3}"/>
              </a:ext>
            </a:extLst>
          </p:cNvPr>
          <p:cNvCxnSpPr>
            <a:cxnSpLocks/>
            <a:stCxn id="105" idx="1"/>
            <a:endCxn id="102" idx="1"/>
          </p:cNvCxnSpPr>
          <p:nvPr/>
        </p:nvCxnSpPr>
        <p:spPr>
          <a:xfrm>
            <a:off x="1613759" y="4597180"/>
            <a:ext cx="790006" cy="9608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E64078C2-7275-E347-8EBC-F67B2CC9EBE3}"/>
              </a:ext>
            </a:extLst>
          </p:cNvPr>
          <p:cNvSpPr/>
          <p:nvPr/>
        </p:nvSpPr>
        <p:spPr>
          <a:xfrm>
            <a:off x="3048806" y="2382041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F7EEA26-7845-A34F-A0ED-DABFD65A71DE}"/>
              </a:ext>
            </a:extLst>
          </p:cNvPr>
          <p:cNvSpPr/>
          <p:nvPr/>
        </p:nvSpPr>
        <p:spPr>
          <a:xfrm>
            <a:off x="3261973" y="4842342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E199542-4F75-FC4E-9F77-377E37B9AA08}"/>
              </a:ext>
            </a:extLst>
          </p:cNvPr>
          <p:cNvSpPr/>
          <p:nvPr/>
        </p:nvSpPr>
        <p:spPr>
          <a:xfrm>
            <a:off x="1204193" y="3361892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892C5EC-1E60-5F4C-883B-AA83412B48B2}"/>
              </a:ext>
            </a:extLst>
          </p:cNvPr>
          <p:cNvSpPr/>
          <p:nvPr/>
        </p:nvSpPr>
        <p:spPr>
          <a:xfrm>
            <a:off x="3445095" y="2933392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254958D-FF46-E34A-AE40-D7CF2852ACFD}"/>
              </a:ext>
            </a:extLst>
          </p:cNvPr>
          <p:cNvSpPr txBox="1"/>
          <p:nvPr/>
        </p:nvSpPr>
        <p:spPr>
          <a:xfrm>
            <a:off x="1241208" y="4945294"/>
            <a:ext cx="81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Recurring BTC yield to LP </a:t>
            </a:r>
            <a:r>
              <a:rPr lang="en-US" sz="600" dirty="0" err="1"/>
              <a:t>txn</a:t>
            </a:r>
            <a:r>
              <a:rPr lang="en-US" sz="600" dirty="0"/>
              <a:t> verified</a:t>
            </a:r>
          </a:p>
        </p:txBody>
      </p:sp>
      <p:sp>
        <p:nvSpPr>
          <p:cNvPr id="121" name="Can 120">
            <a:extLst>
              <a:ext uri="{FF2B5EF4-FFF2-40B4-BE49-F238E27FC236}">
                <a16:creationId xmlns:a16="http://schemas.microsoft.com/office/drawing/2014/main" id="{68B72A95-8640-FC4D-AD65-440BE2A1B259}"/>
              </a:ext>
            </a:extLst>
          </p:cNvPr>
          <p:cNvSpPr/>
          <p:nvPr/>
        </p:nvSpPr>
        <p:spPr>
          <a:xfrm>
            <a:off x="8465618" y="3101921"/>
            <a:ext cx="259115" cy="314616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Graphic 122" descr="Unlock outline">
            <a:extLst>
              <a:ext uri="{FF2B5EF4-FFF2-40B4-BE49-F238E27FC236}">
                <a16:creationId xmlns:a16="http://schemas.microsoft.com/office/drawing/2014/main" id="{E75809F0-4918-3B42-A319-77FEB35D0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4705" y="3379268"/>
            <a:ext cx="209888" cy="209888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34317A0-6E38-554B-A842-B75699B7D82D}"/>
              </a:ext>
            </a:extLst>
          </p:cNvPr>
          <p:cNvCxnSpPr>
            <a:cxnSpLocks/>
            <a:stCxn id="121" idx="2"/>
            <a:endCxn id="81" idx="3"/>
          </p:cNvCxnSpPr>
          <p:nvPr/>
        </p:nvCxnSpPr>
        <p:spPr>
          <a:xfrm flipH="1">
            <a:off x="7340516" y="3259229"/>
            <a:ext cx="1125102" cy="2568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52E3716-699B-9E43-8B6E-E6BD85CA3832}"/>
              </a:ext>
            </a:extLst>
          </p:cNvPr>
          <p:cNvSpPr txBox="1"/>
          <p:nvPr/>
        </p:nvSpPr>
        <p:spPr>
          <a:xfrm rot="20737374">
            <a:off x="7482077" y="3153426"/>
            <a:ext cx="786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STX unlocked &amp;</a:t>
            </a:r>
          </a:p>
          <a:p>
            <a:pPr algn="ctr"/>
            <a:r>
              <a:rPr lang="en-US" sz="600" dirty="0"/>
              <a:t> returned to Buyer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8447FA2-2AFB-544C-86B0-E56DF604142C}"/>
              </a:ext>
            </a:extLst>
          </p:cNvPr>
          <p:cNvSpPr/>
          <p:nvPr/>
        </p:nvSpPr>
        <p:spPr>
          <a:xfrm>
            <a:off x="8261924" y="3081395"/>
            <a:ext cx="214396" cy="1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5025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1457</Words>
  <Application>Microsoft Macintosh PowerPoint</Application>
  <PresentationFormat>Widescreen</PresentationFormat>
  <Paragraphs>253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Floyd, Dylan M</dc:creator>
  <cp:lastModifiedBy>Floyd, Dylan M</cp:lastModifiedBy>
  <cp:revision>47</cp:revision>
  <dcterms:created xsi:type="dcterms:W3CDTF">2021-05-28T02:18:08Z</dcterms:created>
  <dcterms:modified xsi:type="dcterms:W3CDTF">2021-06-26T17:37:41Z</dcterms:modified>
</cp:coreProperties>
</file>