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6bf5908fe7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bf5908fe7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6bf5908fe7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6bf5908fe7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6bf5908fe7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6bf5908fe7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6bf5908fe7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6bf5908fe7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6bf5908fe7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6bf5908fe7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6bf5908fe7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6bf5908fe7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6bf5908fe7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6bf5908fe7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6bf5908fe7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6bf5908fe7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bf5908fe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bf5908fe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bf5908fe7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bf5908fe7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bf5908fe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bf5908fe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bf5908fe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bf5908fe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bf5908fe7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bf5908fe7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bf5908fe7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bf5908fe7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6bf5908fe7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bf5908fe7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bf5908fe7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bf5908fe7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21.png"/><Relationship Id="rId7"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3.png"/><Relationship Id="rId4" Type="http://schemas.openxmlformats.org/officeDocument/2006/relationships/image" Target="../media/image34.png"/><Relationship Id="rId5"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6.png"/><Relationship Id="rId4" Type="http://schemas.openxmlformats.org/officeDocument/2006/relationships/image" Target="../media/image35.png"/><Relationship Id="rId5"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5.png"/><Relationship Id="rId4" Type="http://schemas.openxmlformats.org/officeDocument/2006/relationships/image" Target="../media/image31.png"/><Relationship Id="rId5"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0.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1" Type="http://schemas.openxmlformats.org/officeDocument/2006/relationships/image" Target="../media/image14.png"/><Relationship Id="rId10" Type="http://schemas.openxmlformats.org/officeDocument/2006/relationships/image" Target="../media/image16.png"/><Relationship Id="rId13" Type="http://schemas.openxmlformats.org/officeDocument/2006/relationships/image" Target="../media/image11.png"/><Relationship Id="rId12"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9.png"/><Relationship Id="rId9"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12.png"/><Relationship Id="rId7" Type="http://schemas.openxmlformats.org/officeDocument/2006/relationships/image" Target="../media/image9.png"/><Relationship Id="rId8"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CSE 205 Honors Contract- JI84</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Dylan Fulop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Mode and Equation functionality to ExpressionParser</a:t>
            </a:r>
            <a:endParaRPr/>
          </a:p>
        </p:txBody>
      </p:sp>
      <p:sp>
        <p:nvSpPr>
          <p:cNvPr id="205" name="Google Shape;205;p22"/>
          <p:cNvSpPr txBox="1"/>
          <p:nvPr>
            <p:ph idx="1" type="body"/>
          </p:nvPr>
        </p:nvSpPr>
        <p:spPr>
          <a:xfrm>
            <a:off x="137225" y="1307850"/>
            <a:ext cx="4434900" cy="3538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Before getting to the final part of this project, the recently added equation tab and mode tab should effect the main tbs results</a:t>
            </a:r>
            <a:endParaRPr/>
          </a:p>
          <a:p>
            <a:pPr indent="-311150" lvl="0" marL="457200" rtl="0" algn="l">
              <a:spcBef>
                <a:spcPts val="0"/>
              </a:spcBef>
              <a:spcAft>
                <a:spcPts val="0"/>
              </a:spcAft>
              <a:buSzPts val="1300"/>
              <a:buChar char="●"/>
            </a:pPr>
            <a:r>
              <a:rPr lang="en"/>
              <a:t>MathMode class has a variable for radian mode that is a boolean, when calculating trig functions, ExpressionParser checks if this is true and if not will convert to radians from degrees</a:t>
            </a:r>
            <a:endParaRPr/>
          </a:p>
          <a:p>
            <a:pPr indent="-311150" lvl="0" marL="457200" rtl="0" algn="l">
              <a:spcBef>
                <a:spcPts val="0"/>
              </a:spcBef>
              <a:spcAft>
                <a:spcPts val="0"/>
              </a:spcAft>
              <a:buSzPts val="1300"/>
              <a:buChar char="●"/>
            </a:pPr>
            <a:r>
              <a:rPr lang="en"/>
              <a:t>MathMode class has a variable for rounding, which is handled using decimal format in the MainPane class after the expression is parsed</a:t>
            </a:r>
            <a:endParaRPr/>
          </a:p>
          <a:p>
            <a:pPr indent="-311150" lvl="0" marL="457200" rtl="0" algn="l">
              <a:spcBef>
                <a:spcPts val="0"/>
              </a:spcBef>
              <a:spcAft>
                <a:spcPts val="0"/>
              </a:spcAft>
              <a:buSzPts val="1300"/>
              <a:buChar char="●"/>
            </a:pPr>
            <a:r>
              <a:rPr lang="en"/>
              <a:t>Equations from y= tab are stored in a static arraylist in the Main class which is accessed by the ExpressionParser and read at the corresponding value of x in Y1(x) or Yi(x) using the same method used for other functions</a:t>
            </a:r>
            <a:endParaRPr/>
          </a:p>
        </p:txBody>
      </p:sp>
      <p:pic>
        <p:nvPicPr>
          <p:cNvPr id="206" name="Google Shape;206;p22"/>
          <p:cNvPicPr preferRelativeResize="0"/>
          <p:nvPr/>
        </p:nvPicPr>
        <p:blipFill>
          <a:blip r:embed="rId3">
            <a:alphaModFix/>
          </a:blip>
          <a:stretch>
            <a:fillRect/>
          </a:stretch>
        </p:blipFill>
        <p:spPr>
          <a:xfrm>
            <a:off x="6678113" y="1307850"/>
            <a:ext cx="981075" cy="1924050"/>
          </a:xfrm>
          <a:prstGeom prst="rect">
            <a:avLst/>
          </a:prstGeom>
          <a:noFill/>
          <a:ln>
            <a:noFill/>
          </a:ln>
        </p:spPr>
      </p:pic>
      <p:pic>
        <p:nvPicPr>
          <p:cNvPr id="207" name="Google Shape;207;p22"/>
          <p:cNvPicPr preferRelativeResize="0"/>
          <p:nvPr/>
        </p:nvPicPr>
        <p:blipFill>
          <a:blip r:embed="rId4">
            <a:alphaModFix/>
          </a:blip>
          <a:stretch>
            <a:fillRect/>
          </a:stretch>
        </p:blipFill>
        <p:spPr>
          <a:xfrm>
            <a:off x="6740025" y="908425"/>
            <a:ext cx="857250" cy="381000"/>
          </a:xfrm>
          <a:prstGeom prst="rect">
            <a:avLst/>
          </a:prstGeom>
          <a:noFill/>
          <a:ln>
            <a:noFill/>
          </a:ln>
        </p:spPr>
      </p:pic>
      <p:pic>
        <p:nvPicPr>
          <p:cNvPr id="208" name="Google Shape;208;p22"/>
          <p:cNvPicPr preferRelativeResize="0"/>
          <p:nvPr/>
        </p:nvPicPr>
        <p:blipFill>
          <a:blip r:embed="rId5">
            <a:alphaModFix/>
          </a:blip>
          <a:stretch>
            <a:fillRect/>
          </a:stretch>
        </p:blipFill>
        <p:spPr>
          <a:xfrm>
            <a:off x="6178050" y="908425"/>
            <a:ext cx="409575" cy="2228850"/>
          </a:xfrm>
          <a:prstGeom prst="rect">
            <a:avLst/>
          </a:prstGeom>
          <a:noFill/>
          <a:ln>
            <a:noFill/>
          </a:ln>
        </p:spPr>
      </p:pic>
      <p:pic>
        <p:nvPicPr>
          <p:cNvPr id="209" name="Google Shape;209;p22"/>
          <p:cNvPicPr preferRelativeResize="0"/>
          <p:nvPr/>
        </p:nvPicPr>
        <p:blipFill>
          <a:blip r:embed="rId6">
            <a:alphaModFix/>
          </a:blip>
          <a:stretch>
            <a:fillRect/>
          </a:stretch>
        </p:blipFill>
        <p:spPr>
          <a:xfrm>
            <a:off x="5682750" y="908425"/>
            <a:ext cx="342900" cy="2305050"/>
          </a:xfrm>
          <a:prstGeom prst="rect">
            <a:avLst/>
          </a:prstGeom>
          <a:noFill/>
          <a:ln>
            <a:noFill/>
          </a:ln>
        </p:spPr>
      </p:pic>
      <p:pic>
        <p:nvPicPr>
          <p:cNvPr id="210" name="Google Shape;210;p22"/>
          <p:cNvPicPr preferRelativeResize="0"/>
          <p:nvPr/>
        </p:nvPicPr>
        <p:blipFill>
          <a:blip r:embed="rId7">
            <a:alphaModFix/>
          </a:blip>
          <a:stretch>
            <a:fillRect/>
          </a:stretch>
        </p:blipFill>
        <p:spPr>
          <a:xfrm>
            <a:off x="4625475" y="908425"/>
            <a:ext cx="904875" cy="2305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0" st="0"/>
                                            </p:txEl>
                                          </p:spTgt>
                                        </p:tgtEl>
                                        <p:attrNameLst>
                                          <p:attrName>style.visibility</p:attrName>
                                        </p:attrNameLst>
                                      </p:cBhvr>
                                      <p:to>
                                        <p:strVal val="visible"/>
                                      </p:to>
                                    </p:set>
                                    <p:animEffect filter="fade" transition="in">
                                      <p:cBhvr>
                                        <p:cTn dur="1000"/>
                                        <p:tgtEl>
                                          <p:spTgt spid="2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1" st="1"/>
                                            </p:txEl>
                                          </p:spTgt>
                                        </p:tgtEl>
                                        <p:attrNameLst>
                                          <p:attrName>style.visibility</p:attrName>
                                        </p:attrNameLst>
                                      </p:cBhvr>
                                      <p:to>
                                        <p:strVal val="visible"/>
                                      </p:to>
                                    </p:set>
                                    <p:animEffect filter="fade" transition="in">
                                      <p:cBhvr>
                                        <p:cTn dur="1000"/>
                                        <p:tgtEl>
                                          <p:spTgt spid="2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2" st="2"/>
                                            </p:txEl>
                                          </p:spTgt>
                                        </p:tgtEl>
                                        <p:attrNameLst>
                                          <p:attrName>style.visibility</p:attrName>
                                        </p:attrNameLst>
                                      </p:cBhvr>
                                      <p:to>
                                        <p:strVal val="visible"/>
                                      </p:to>
                                    </p:set>
                                    <p:animEffect filter="fade" transition="in">
                                      <p:cBhvr>
                                        <p:cTn dur="1000"/>
                                        <p:tgtEl>
                                          <p:spTgt spid="2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3" st="3"/>
                                            </p:txEl>
                                          </p:spTgt>
                                        </p:tgtEl>
                                        <p:attrNameLst>
                                          <p:attrName>style.visibility</p:attrName>
                                        </p:attrNameLst>
                                      </p:cBhvr>
                                      <p:to>
                                        <p:strVal val="visible"/>
                                      </p:to>
                                    </p:set>
                                    <p:animEffect filter="fade" transition="in">
                                      <p:cBhvr>
                                        <p:cTn dur="1000"/>
                                        <p:tgtEl>
                                          <p:spTgt spid="20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 tab test cases</a:t>
            </a:r>
            <a:endParaRPr/>
          </a:p>
        </p:txBody>
      </p:sp>
      <p:pic>
        <p:nvPicPr>
          <p:cNvPr id="216" name="Google Shape;216;p23"/>
          <p:cNvPicPr preferRelativeResize="0"/>
          <p:nvPr/>
        </p:nvPicPr>
        <p:blipFill>
          <a:blip r:embed="rId3">
            <a:alphaModFix/>
          </a:blip>
          <a:stretch>
            <a:fillRect/>
          </a:stretch>
        </p:blipFill>
        <p:spPr>
          <a:xfrm>
            <a:off x="255425" y="1029850"/>
            <a:ext cx="3968325" cy="3968325"/>
          </a:xfrm>
          <a:prstGeom prst="rect">
            <a:avLst/>
          </a:prstGeom>
          <a:noFill/>
          <a:ln>
            <a:noFill/>
          </a:ln>
        </p:spPr>
      </p:pic>
      <p:pic>
        <p:nvPicPr>
          <p:cNvPr id="217" name="Google Shape;217;p23"/>
          <p:cNvPicPr preferRelativeResize="0"/>
          <p:nvPr/>
        </p:nvPicPr>
        <p:blipFill>
          <a:blip r:embed="rId4">
            <a:alphaModFix/>
          </a:blip>
          <a:stretch>
            <a:fillRect/>
          </a:stretch>
        </p:blipFill>
        <p:spPr>
          <a:xfrm>
            <a:off x="4572000" y="1209675"/>
            <a:ext cx="400050" cy="1362075"/>
          </a:xfrm>
          <a:prstGeom prst="rect">
            <a:avLst/>
          </a:prstGeom>
          <a:noFill/>
          <a:ln>
            <a:noFill/>
          </a:ln>
        </p:spPr>
      </p:pic>
      <p:pic>
        <p:nvPicPr>
          <p:cNvPr id="218" name="Google Shape;218;p23"/>
          <p:cNvPicPr preferRelativeResize="0"/>
          <p:nvPr/>
        </p:nvPicPr>
        <p:blipFill>
          <a:blip r:embed="rId5">
            <a:alphaModFix/>
          </a:blip>
          <a:stretch>
            <a:fillRect/>
          </a:stretch>
        </p:blipFill>
        <p:spPr>
          <a:xfrm>
            <a:off x="4474050" y="2878475"/>
            <a:ext cx="685800" cy="1847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4"/>
          <p:cNvSpPr txBox="1"/>
          <p:nvPr>
            <p:ph type="title"/>
          </p:nvPr>
        </p:nvSpPr>
        <p:spPr>
          <a:xfrm>
            <a:off x="1297500" y="155650"/>
            <a:ext cx="7038900" cy="64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Graphing Tab Starting Layout</a:t>
            </a:r>
            <a:endParaRPr/>
          </a:p>
        </p:txBody>
      </p:sp>
      <p:sp>
        <p:nvSpPr>
          <p:cNvPr id="224" name="Google Shape;224;p24"/>
          <p:cNvSpPr txBox="1"/>
          <p:nvPr>
            <p:ph idx="1" type="body"/>
          </p:nvPr>
        </p:nvSpPr>
        <p:spPr>
          <a:xfrm>
            <a:off x="1096625" y="650900"/>
            <a:ext cx="3657900" cy="3827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3 Parts to the GraphPane (BorderPane):</a:t>
            </a:r>
            <a:endParaRPr/>
          </a:p>
          <a:p>
            <a:pPr indent="-298450" lvl="1" marL="914400" rtl="0" algn="l">
              <a:spcBef>
                <a:spcPts val="0"/>
              </a:spcBef>
              <a:spcAft>
                <a:spcPts val="0"/>
              </a:spcAft>
              <a:buSzPts val="1100"/>
              <a:buChar char="○"/>
            </a:pPr>
            <a:r>
              <a:rPr lang="en"/>
              <a:t>Top bar for output (GridPane)</a:t>
            </a:r>
            <a:endParaRPr/>
          </a:p>
          <a:p>
            <a:pPr indent="-298450" lvl="1" marL="914400" rtl="0" algn="l">
              <a:spcBef>
                <a:spcPts val="0"/>
              </a:spcBef>
              <a:spcAft>
                <a:spcPts val="0"/>
              </a:spcAft>
              <a:buSzPts val="1100"/>
              <a:buChar char="○"/>
            </a:pPr>
            <a:r>
              <a:rPr lang="en"/>
              <a:t>Bottom bar for input (HBox)</a:t>
            </a:r>
            <a:endParaRPr/>
          </a:p>
          <a:p>
            <a:pPr indent="-298450" lvl="1" marL="914400" rtl="0" algn="l">
              <a:spcBef>
                <a:spcPts val="0"/>
              </a:spcBef>
              <a:spcAft>
                <a:spcPts val="0"/>
              </a:spcAft>
              <a:buSzPts val="1100"/>
              <a:buChar char="○"/>
            </a:pPr>
            <a:r>
              <a:rPr lang="en"/>
              <a:t>Center portion would be blank for drawing the graph</a:t>
            </a:r>
            <a:endParaRPr/>
          </a:p>
          <a:p>
            <a:pPr indent="-311150" lvl="0" marL="457200" rtl="0" algn="l">
              <a:spcBef>
                <a:spcPts val="0"/>
              </a:spcBef>
              <a:spcAft>
                <a:spcPts val="0"/>
              </a:spcAft>
              <a:buSzPts val="1300"/>
              <a:buChar char="●"/>
            </a:pPr>
            <a:r>
              <a:rPr lang="en"/>
              <a:t>Graph would be drawn by using a method called transform that takes in 2 x and y coordinates (the result of the function) and returns a line (transformed to fit properly in the frame based on the window settings). </a:t>
            </a:r>
            <a:endParaRPr/>
          </a:p>
          <a:p>
            <a:pPr indent="-311150" lvl="0" marL="457200" rtl="0" algn="l">
              <a:spcBef>
                <a:spcPts val="0"/>
              </a:spcBef>
              <a:spcAft>
                <a:spcPts val="0"/>
              </a:spcAft>
              <a:buSzPts val="1300"/>
              <a:buChar char="●"/>
            </a:pPr>
            <a:r>
              <a:rPr lang="en"/>
              <a:t>When the pane is first created, the axes would be drawn using this method as going from the windows min to max and then scale lines would be drawn as well to be 3 pixels wide.</a:t>
            </a:r>
            <a:endParaRPr/>
          </a:p>
        </p:txBody>
      </p:sp>
      <p:pic>
        <p:nvPicPr>
          <p:cNvPr id="225" name="Google Shape;225;p24"/>
          <p:cNvPicPr preferRelativeResize="0"/>
          <p:nvPr/>
        </p:nvPicPr>
        <p:blipFill>
          <a:blip r:embed="rId3">
            <a:alphaModFix/>
          </a:blip>
          <a:stretch>
            <a:fillRect/>
          </a:stretch>
        </p:blipFill>
        <p:spPr>
          <a:xfrm>
            <a:off x="4754525" y="650907"/>
            <a:ext cx="4237075" cy="436594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0" st="0"/>
                                            </p:txEl>
                                          </p:spTgt>
                                        </p:tgtEl>
                                        <p:attrNameLst>
                                          <p:attrName>style.visibility</p:attrName>
                                        </p:attrNameLst>
                                      </p:cBhvr>
                                      <p:to>
                                        <p:strVal val="visible"/>
                                      </p:to>
                                    </p:set>
                                    <p:animEffect filter="fade" transition="in">
                                      <p:cBhvr>
                                        <p:cTn dur="1000"/>
                                        <p:tgtEl>
                                          <p:spTgt spid="2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1" st="1"/>
                                            </p:txEl>
                                          </p:spTgt>
                                        </p:tgtEl>
                                        <p:attrNameLst>
                                          <p:attrName>style.visibility</p:attrName>
                                        </p:attrNameLst>
                                      </p:cBhvr>
                                      <p:to>
                                        <p:strVal val="visible"/>
                                      </p:to>
                                    </p:set>
                                    <p:animEffect filter="fade" transition="in">
                                      <p:cBhvr>
                                        <p:cTn dur="1000"/>
                                        <p:tgtEl>
                                          <p:spTgt spid="2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2" st="2"/>
                                            </p:txEl>
                                          </p:spTgt>
                                        </p:tgtEl>
                                        <p:attrNameLst>
                                          <p:attrName>style.visibility</p:attrName>
                                        </p:attrNameLst>
                                      </p:cBhvr>
                                      <p:to>
                                        <p:strVal val="visible"/>
                                      </p:to>
                                    </p:set>
                                    <p:animEffect filter="fade" transition="in">
                                      <p:cBhvr>
                                        <p:cTn dur="1000"/>
                                        <p:tgtEl>
                                          <p:spTgt spid="2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3" st="3"/>
                                            </p:txEl>
                                          </p:spTgt>
                                        </p:tgtEl>
                                        <p:attrNameLst>
                                          <p:attrName>style.visibility</p:attrName>
                                        </p:attrNameLst>
                                      </p:cBhvr>
                                      <p:to>
                                        <p:strVal val="visible"/>
                                      </p:to>
                                    </p:set>
                                    <p:animEffect filter="fade" transition="in">
                                      <p:cBhvr>
                                        <p:cTn dur="1000"/>
                                        <p:tgtEl>
                                          <p:spTgt spid="22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4" st="4"/>
                                            </p:txEl>
                                          </p:spTgt>
                                        </p:tgtEl>
                                        <p:attrNameLst>
                                          <p:attrName>style.visibility</p:attrName>
                                        </p:attrNameLst>
                                      </p:cBhvr>
                                      <p:to>
                                        <p:strVal val="visible"/>
                                      </p:to>
                                    </p:set>
                                    <p:animEffect filter="fade" transition="in">
                                      <p:cBhvr>
                                        <p:cTn dur="1000"/>
                                        <p:tgtEl>
                                          <p:spTgt spid="22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5" st="5"/>
                                            </p:txEl>
                                          </p:spTgt>
                                        </p:tgtEl>
                                        <p:attrNameLst>
                                          <p:attrName>style.visibility</p:attrName>
                                        </p:attrNameLst>
                                      </p:cBhvr>
                                      <p:to>
                                        <p:strVal val="visible"/>
                                      </p:to>
                                    </p:set>
                                    <p:animEffect filter="fade" transition="in">
                                      <p:cBhvr>
                                        <p:cTn dur="1000"/>
                                        <p:tgtEl>
                                          <p:spTgt spid="22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5"/>
          <p:cNvSpPr txBox="1"/>
          <p:nvPr>
            <p:ph type="title"/>
          </p:nvPr>
        </p:nvSpPr>
        <p:spPr>
          <a:xfrm>
            <a:off x="1221300" y="393750"/>
            <a:ext cx="7038900" cy="59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 Tab Graphing</a:t>
            </a:r>
            <a:endParaRPr/>
          </a:p>
        </p:txBody>
      </p:sp>
      <p:sp>
        <p:nvSpPr>
          <p:cNvPr id="231" name="Google Shape;231;p25"/>
          <p:cNvSpPr txBox="1"/>
          <p:nvPr>
            <p:ph idx="1" type="body"/>
          </p:nvPr>
        </p:nvSpPr>
        <p:spPr>
          <a:xfrm>
            <a:off x="1096625" y="806550"/>
            <a:ext cx="2504400" cy="4248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Variable x is set to the minimum x value</a:t>
            </a:r>
            <a:endParaRPr/>
          </a:p>
          <a:p>
            <a:pPr indent="-311150" lvl="0" marL="457200" rtl="0" algn="l">
              <a:spcBef>
                <a:spcPts val="0"/>
              </a:spcBef>
              <a:spcAft>
                <a:spcPts val="0"/>
              </a:spcAft>
              <a:buSzPts val="1300"/>
              <a:buChar char="●"/>
            </a:pPr>
            <a:r>
              <a:rPr lang="en"/>
              <a:t>Y is evaluated at the given x</a:t>
            </a:r>
            <a:endParaRPr/>
          </a:p>
          <a:p>
            <a:pPr indent="-311150" lvl="0" marL="457200" rtl="0" algn="l">
              <a:spcBef>
                <a:spcPts val="0"/>
              </a:spcBef>
              <a:spcAft>
                <a:spcPts val="0"/>
              </a:spcAft>
              <a:buSzPts val="1300"/>
              <a:buChar char="●"/>
            </a:pPr>
            <a:r>
              <a:rPr lang="en"/>
              <a:t>Variable x2 is set to the x + stepsize (step size is configurable in the window tab but 0.05 by default)</a:t>
            </a:r>
            <a:endParaRPr/>
          </a:p>
          <a:p>
            <a:pPr indent="-311150" lvl="0" marL="457200" rtl="0" algn="l">
              <a:spcBef>
                <a:spcPts val="0"/>
              </a:spcBef>
              <a:spcAft>
                <a:spcPts val="0"/>
              </a:spcAft>
              <a:buSzPts val="1300"/>
              <a:buChar char="●"/>
            </a:pPr>
            <a:r>
              <a:rPr lang="en"/>
              <a:t>Y2 is evaluated at x2</a:t>
            </a:r>
            <a:endParaRPr/>
          </a:p>
          <a:p>
            <a:pPr indent="-311150" lvl="0" marL="457200" rtl="0" algn="l">
              <a:spcBef>
                <a:spcPts val="0"/>
              </a:spcBef>
              <a:spcAft>
                <a:spcPts val="0"/>
              </a:spcAft>
              <a:buSzPts val="1300"/>
              <a:buChar char="●"/>
            </a:pPr>
            <a:r>
              <a:rPr lang="en"/>
              <a:t>Add transform(x, y, x2, y2) to the graph pane if both ys &lt; ymax &amp; &gt; ymin</a:t>
            </a:r>
            <a:endParaRPr/>
          </a:p>
          <a:p>
            <a:pPr indent="-311150" lvl="0" marL="457200" rtl="0" algn="l">
              <a:spcBef>
                <a:spcPts val="0"/>
              </a:spcBef>
              <a:spcAft>
                <a:spcPts val="0"/>
              </a:spcAft>
              <a:buSzPts val="1300"/>
              <a:buChar char="●"/>
            </a:pPr>
            <a:r>
              <a:rPr lang="en"/>
              <a:t>Repeat while x &lt; xmax</a:t>
            </a:r>
            <a:endParaRPr/>
          </a:p>
          <a:p>
            <a:pPr indent="-311150" lvl="0" marL="457200" rtl="0" algn="l">
              <a:spcBef>
                <a:spcPts val="0"/>
              </a:spcBef>
              <a:spcAft>
                <a:spcPts val="0"/>
              </a:spcAft>
              <a:buSzPts val="1300"/>
              <a:buChar char="●"/>
            </a:pPr>
            <a:r>
              <a:rPr lang="en"/>
              <a:t>For other modes, it loops the same way the parameter, and evaluates both y and x </a:t>
            </a:r>
            <a:endParaRPr/>
          </a:p>
          <a:p>
            <a:pPr indent="0" lvl="0" marL="0" rtl="0" algn="l">
              <a:spcBef>
                <a:spcPts val="1600"/>
              </a:spcBef>
              <a:spcAft>
                <a:spcPts val="1600"/>
              </a:spcAft>
              <a:buNone/>
            </a:pPr>
            <a:r>
              <a:t/>
            </a:r>
            <a:endParaRPr/>
          </a:p>
        </p:txBody>
      </p:sp>
      <p:pic>
        <p:nvPicPr>
          <p:cNvPr id="232" name="Google Shape;232;p25"/>
          <p:cNvPicPr preferRelativeResize="0"/>
          <p:nvPr/>
        </p:nvPicPr>
        <p:blipFill>
          <a:blip r:embed="rId3">
            <a:alphaModFix/>
          </a:blip>
          <a:stretch>
            <a:fillRect/>
          </a:stretch>
        </p:blipFill>
        <p:spPr>
          <a:xfrm>
            <a:off x="3696825" y="895225"/>
            <a:ext cx="3915176" cy="3848250"/>
          </a:xfrm>
          <a:prstGeom prst="rect">
            <a:avLst/>
          </a:prstGeom>
          <a:noFill/>
          <a:ln>
            <a:noFill/>
          </a:ln>
        </p:spPr>
      </p:pic>
      <p:pic>
        <p:nvPicPr>
          <p:cNvPr id="233" name="Google Shape;233;p25"/>
          <p:cNvPicPr preferRelativeResize="0"/>
          <p:nvPr/>
        </p:nvPicPr>
        <p:blipFill>
          <a:blip r:embed="rId4">
            <a:alphaModFix/>
          </a:blip>
          <a:stretch>
            <a:fillRect/>
          </a:stretch>
        </p:blipFill>
        <p:spPr>
          <a:xfrm>
            <a:off x="7736101" y="4333650"/>
            <a:ext cx="866775" cy="371475"/>
          </a:xfrm>
          <a:prstGeom prst="rect">
            <a:avLst/>
          </a:prstGeom>
          <a:noFill/>
          <a:ln>
            <a:noFill/>
          </a:ln>
        </p:spPr>
      </p:pic>
      <p:pic>
        <p:nvPicPr>
          <p:cNvPr id="234" name="Google Shape;234;p25"/>
          <p:cNvPicPr preferRelativeResize="0"/>
          <p:nvPr/>
        </p:nvPicPr>
        <p:blipFill>
          <a:blip r:embed="rId5">
            <a:alphaModFix/>
          </a:blip>
          <a:stretch>
            <a:fillRect/>
          </a:stretch>
        </p:blipFill>
        <p:spPr>
          <a:xfrm>
            <a:off x="7736096" y="1774746"/>
            <a:ext cx="1179150" cy="2392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0" st="0"/>
                                            </p:txEl>
                                          </p:spTgt>
                                        </p:tgtEl>
                                        <p:attrNameLst>
                                          <p:attrName>style.visibility</p:attrName>
                                        </p:attrNameLst>
                                      </p:cBhvr>
                                      <p:to>
                                        <p:strVal val="visible"/>
                                      </p:to>
                                    </p:set>
                                    <p:animEffect filter="fade" transition="in">
                                      <p:cBhvr>
                                        <p:cTn dur="1000"/>
                                        <p:tgtEl>
                                          <p:spTgt spid="2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1" st="1"/>
                                            </p:txEl>
                                          </p:spTgt>
                                        </p:tgtEl>
                                        <p:attrNameLst>
                                          <p:attrName>style.visibility</p:attrName>
                                        </p:attrNameLst>
                                      </p:cBhvr>
                                      <p:to>
                                        <p:strVal val="visible"/>
                                      </p:to>
                                    </p:set>
                                    <p:animEffect filter="fade" transition="in">
                                      <p:cBhvr>
                                        <p:cTn dur="1000"/>
                                        <p:tgtEl>
                                          <p:spTgt spid="2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2" st="2"/>
                                            </p:txEl>
                                          </p:spTgt>
                                        </p:tgtEl>
                                        <p:attrNameLst>
                                          <p:attrName>style.visibility</p:attrName>
                                        </p:attrNameLst>
                                      </p:cBhvr>
                                      <p:to>
                                        <p:strVal val="visible"/>
                                      </p:to>
                                    </p:set>
                                    <p:animEffect filter="fade" transition="in">
                                      <p:cBhvr>
                                        <p:cTn dur="1000"/>
                                        <p:tgtEl>
                                          <p:spTgt spid="23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3" st="3"/>
                                            </p:txEl>
                                          </p:spTgt>
                                        </p:tgtEl>
                                        <p:attrNameLst>
                                          <p:attrName>style.visibility</p:attrName>
                                        </p:attrNameLst>
                                      </p:cBhvr>
                                      <p:to>
                                        <p:strVal val="visible"/>
                                      </p:to>
                                    </p:set>
                                    <p:animEffect filter="fade" transition="in">
                                      <p:cBhvr>
                                        <p:cTn dur="1000"/>
                                        <p:tgtEl>
                                          <p:spTgt spid="23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4" st="4"/>
                                            </p:txEl>
                                          </p:spTgt>
                                        </p:tgtEl>
                                        <p:attrNameLst>
                                          <p:attrName>style.visibility</p:attrName>
                                        </p:attrNameLst>
                                      </p:cBhvr>
                                      <p:to>
                                        <p:strVal val="visible"/>
                                      </p:to>
                                    </p:set>
                                    <p:animEffect filter="fade" transition="in">
                                      <p:cBhvr>
                                        <p:cTn dur="1000"/>
                                        <p:tgtEl>
                                          <p:spTgt spid="23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5" st="5"/>
                                            </p:txEl>
                                          </p:spTgt>
                                        </p:tgtEl>
                                        <p:attrNameLst>
                                          <p:attrName>style.visibility</p:attrName>
                                        </p:attrNameLst>
                                      </p:cBhvr>
                                      <p:to>
                                        <p:strVal val="visible"/>
                                      </p:to>
                                    </p:set>
                                    <p:animEffect filter="fade" transition="in">
                                      <p:cBhvr>
                                        <p:cTn dur="1000"/>
                                        <p:tgtEl>
                                          <p:spTgt spid="23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6" st="6"/>
                                            </p:txEl>
                                          </p:spTgt>
                                        </p:tgtEl>
                                        <p:attrNameLst>
                                          <p:attrName>style.visibility</p:attrName>
                                        </p:attrNameLst>
                                      </p:cBhvr>
                                      <p:to>
                                        <p:strVal val="visible"/>
                                      </p:to>
                                    </p:set>
                                    <p:animEffect filter="fade" transition="in">
                                      <p:cBhvr>
                                        <p:cTn dur="1000"/>
                                        <p:tgtEl>
                                          <p:spTgt spid="23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7" st="7"/>
                                            </p:txEl>
                                          </p:spTgt>
                                        </p:tgtEl>
                                        <p:attrNameLst>
                                          <p:attrName>style.visibility</p:attrName>
                                        </p:attrNameLst>
                                      </p:cBhvr>
                                      <p:to>
                                        <p:strVal val="visible"/>
                                      </p:to>
                                    </p:set>
                                    <p:animEffect filter="fade" transition="in">
                                      <p:cBhvr>
                                        <p:cTn dur="1000"/>
                                        <p:tgtEl>
                                          <p:spTgt spid="23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6"/>
          <p:cNvSpPr txBox="1"/>
          <p:nvPr>
            <p:ph type="title"/>
          </p:nvPr>
        </p:nvSpPr>
        <p:spPr>
          <a:xfrm>
            <a:off x="1297500" y="393750"/>
            <a:ext cx="7038900" cy="46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 Tab Value Function</a:t>
            </a:r>
            <a:endParaRPr/>
          </a:p>
        </p:txBody>
      </p:sp>
      <p:sp>
        <p:nvSpPr>
          <p:cNvPr id="240" name="Google Shape;240;p26"/>
          <p:cNvSpPr txBox="1"/>
          <p:nvPr>
            <p:ph idx="1" type="body"/>
          </p:nvPr>
        </p:nvSpPr>
        <p:spPr>
          <a:xfrm>
            <a:off x="1297500" y="827775"/>
            <a:ext cx="2501700" cy="3651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When the value button is pressed, a textfield and combobox appear</a:t>
            </a:r>
            <a:endParaRPr/>
          </a:p>
          <a:p>
            <a:pPr indent="-311150" lvl="0" marL="457200" rtl="0" algn="l">
              <a:spcBef>
                <a:spcPts val="0"/>
              </a:spcBef>
              <a:spcAft>
                <a:spcPts val="0"/>
              </a:spcAft>
              <a:buSzPts val="1300"/>
              <a:buChar char="●"/>
            </a:pPr>
            <a:r>
              <a:rPr lang="en"/>
              <a:t>The combobox can select one of the functions and is in the topbar</a:t>
            </a:r>
            <a:endParaRPr/>
          </a:p>
          <a:p>
            <a:pPr indent="-311150" lvl="0" marL="457200" rtl="0" algn="l">
              <a:spcBef>
                <a:spcPts val="0"/>
              </a:spcBef>
              <a:spcAft>
                <a:spcPts val="0"/>
              </a:spcAft>
              <a:buSzPts val="1300"/>
              <a:buChar char="●"/>
            </a:pPr>
            <a:r>
              <a:rPr lang="en"/>
              <a:t>The textfield is where you enter the value of x t or theta to evaluate at </a:t>
            </a:r>
            <a:endParaRPr/>
          </a:p>
          <a:p>
            <a:pPr indent="-311150" lvl="0" marL="457200" rtl="0" algn="l">
              <a:spcBef>
                <a:spcPts val="0"/>
              </a:spcBef>
              <a:spcAft>
                <a:spcPts val="0"/>
              </a:spcAft>
              <a:buSzPts val="1300"/>
              <a:buChar char="●"/>
            </a:pPr>
            <a:r>
              <a:rPr lang="en"/>
              <a:t>It will evaluate the function at that point and display it in the top bar when enter is pressed or the value button is pressed again</a:t>
            </a:r>
            <a:endParaRPr/>
          </a:p>
        </p:txBody>
      </p:sp>
      <p:pic>
        <p:nvPicPr>
          <p:cNvPr id="241" name="Google Shape;241;p26"/>
          <p:cNvPicPr preferRelativeResize="0"/>
          <p:nvPr/>
        </p:nvPicPr>
        <p:blipFill>
          <a:blip r:embed="rId3">
            <a:alphaModFix/>
          </a:blip>
          <a:stretch>
            <a:fillRect/>
          </a:stretch>
        </p:blipFill>
        <p:spPr>
          <a:xfrm>
            <a:off x="3739350" y="863250"/>
            <a:ext cx="4098242" cy="3975449"/>
          </a:xfrm>
          <a:prstGeom prst="rect">
            <a:avLst/>
          </a:prstGeom>
          <a:noFill/>
          <a:ln>
            <a:noFill/>
          </a:ln>
        </p:spPr>
      </p:pic>
      <p:pic>
        <p:nvPicPr>
          <p:cNvPr id="242" name="Google Shape;242;p26"/>
          <p:cNvPicPr preferRelativeResize="0"/>
          <p:nvPr/>
        </p:nvPicPr>
        <p:blipFill>
          <a:blip r:embed="rId4">
            <a:alphaModFix/>
          </a:blip>
          <a:stretch>
            <a:fillRect/>
          </a:stretch>
        </p:blipFill>
        <p:spPr>
          <a:xfrm>
            <a:off x="7902075" y="863250"/>
            <a:ext cx="1176700" cy="2152000"/>
          </a:xfrm>
          <a:prstGeom prst="rect">
            <a:avLst/>
          </a:prstGeom>
          <a:noFill/>
          <a:ln>
            <a:noFill/>
          </a:ln>
        </p:spPr>
      </p:pic>
      <p:pic>
        <p:nvPicPr>
          <p:cNvPr id="243" name="Google Shape;243;p26"/>
          <p:cNvPicPr preferRelativeResize="0"/>
          <p:nvPr/>
        </p:nvPicPr>
        <p:blipFill>
          <a:blip r:embed="rId5">
            <a:alphaModFix/>
          </a:blip>
          <a:stretch>
            <a:fillRect/>
          </a:stretch>
        </p:blipFill>
        <p:spPr>
          <a:xfrm>
            <a:off x="7902075" y="3130950"/>
            <a:ext cx="962025" cy="419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0" st="0"/>
                                            </p:txEl>
                                          </p:spTgt>
                                        </p:tgtEl>
                                        <p:attrNameLst>
                                          <p:attrName>style.visibility</p:attrName>
                                        </p:attrNameLst>
                                      </p:cBhvr>
                                      <p:to>
                                        <p:strVal val="visible"/>
                                      </p:to>
                                    </p:set>
                                    <p:animEffect filter="fade" transition="in">
                                      <p:cBhvr>
                                        <p:cTn dur="1000"/>
                                        <p:tgtEl>
                                          <p:spTgt spid="2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1" st="1"/>
                                            </p:txEl>
                                          </p:spTgt>
                                        </p:tgtEl>
                                        <p:attrNameLst>
                                          <p:attrName>style.visibility</p:attrName>
                                        </p:attrNameLst>
                                      </p:cBhvr>
                                      <p:to>
                                        <p:strVal val="visible"/>
                                      </p:to>
                                    </p:set>
                                    <p:animEffect filter="fade" transition="in">
                                      <p:cBhvr>
                                        <p:cTn dur="1000"/>
                                        <p:tgtEl>
                                          <p:spTgt spid="2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2" st="2"/>
                                            </p:txEl>
                                          </p:spTgt>
                                        </p:tgtEl>
                                        <p:attrNameLst>
                                          <p:attrName>style.visibility</p:attrName>
                                        </p:attrNameLst>
                                      </p:cBhvr>
                                      <p:to>
                                        <p:strVal val="visible"/>
                                      </p:to>
                                    </p:set>
                                    <p:animEffect filter="fade" transition="in">
                                      <p:cBhvr>
                                        <p:cTn dur="1000"/>
                                        <p:tgtEl>
                                          <p:spTgt spid="2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3" st="3"/>
                                            </p:txEl>
                                          </p:spTgt>
                                        </p:tgtEl>
                                        <p:attrNameLst>
                                          <p:attrName>style.visibility</p:attrName>
                                        </p:attrNameLst>
                                      </p:cBhvr>
                                      <p:to>
                                        <p:strVal val="visible"/>
                                      </p:to>
                                    </p:set>
                                    <p:animEffect filter="fade" transition="in">
                                      <p:cBhvr>
                                        <p:cTn dur="1000"/>
                                        <p:tgtEl>
                                          <p:spTgt spid="24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27"/>
          <p:cNvSpPr txBox="1"/>
          <p:nvPr>
            <p:ph type="title"/>
          </p:nvPr>
        </p:nvSpPr>
        <p:spPr>
          <a:xfrm>
            <a:off x="1297500" y="393750"/>
            <a:ext cx="7038900" cy="81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 Tab Finding Minimum</a:t>
            </a:r>
            <a:endParaRPr/>
          </a:p>
        </p:txBody>
      </p:sp>
      <p:sp>
        <p:nvSpPr>
          <p:cNvPr id="249" name="Google Shape;249;p27"/>
          <p:cNvSpPr txBox="1"/>
          <p:nvPr>
            <p:ph idx="1" type="body"/>
          </p:nvPr>
        </p:nvSpPr>
        <p:spPr>
          <a:xfrm>
            <a:off x="1040025" y="848925"/>
            <a:ext cx="4428900" cy="41886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When button is pressed, a button labeled “Find Minimum” appears, along with the combobox and the textfield would dissappear. Then, you are able to click on two locations as a right and left bound, and then click find minimum to do the following:</a:t>
            </a:r>
            <a:endParaRPr sz="1100"/>
          </a:p>
          <a:p>
            <a:pPr indent="-298450" lvl="0" marL="457200" rtl="0" algn="l">
              <a:spcBef>
                <a:spcPts val="0"/>
              </a:spcBef>
              <a:spcAft>
                <a:spcPts val="0"/>
              </a:spcAft>
              <a:buSzPts val="1100"/>
              <a:buChar char="●"/>
            </a:pPr>
            <a:r>
              <a:rPr lang="en" sz="1100"/>
              <a:t>Function called min which would take bounds and an string expression to minimize (exp), a double stepsize, a double minX, </a:t>
            </a:r>
            <a:r>
              <a:rPr lang="en" sz="1100"/>
              <a:t>and an int i and maxI</a:t>
            </a:r>
            <a:endParaRPr sz="1100"/>
          </a:p>
          <a:p>
            <a:pPr indent="-298450" lvl="0" marL="457200" rtl="0" algn="l">
              <a:spcBef>
                <a:spcPts val="0"/>
              </a:spcBef>
              <a:spcAft>
                <a:spcPts val="0"/>
              </a:spcAft>
              <a:buSzPts val="1100"/>
              <a:buChar char="●"/>
            </a:pPr>
            <a:r>
              <a:rPr lang="en" sz="1100"/>
              <a:t>Would loop x from lower bound to upper changing x by stepsize each time</a:t>
            </a:r>
            <a:endParaRPr sz="1100"/>
          </a:p>
          <a:p>
            <a:pPr indent="-298450" lvl="0" marL="457200" rtl="0" algn="l">
              <a:spcBef>
                <a:spcPts val="0"/>
              </a:spcBef>
              <a:spcAft>
                <a:spcPts val="0"/>
              </a:spcAft>
              <a:buSzPts val="1100"/>
              <a:buChar char="●"/>
            </a:pPr>
            <a:r>
              <a:rPr lang="en" sz="1100"/>
              <a:t>Would evaluate exp at each point and if it is the new minimum reset the value</a:t>
            </a:r>
            <a:endParaRPr sz="1100"/>
          </a:p>
          <a:p>
            <a:pPr indent="-298450" lvl="0" marL="457200" rtl="0" algn="l">
              <a:spcBef>
                <a:spcPts val="0"/>
              </a:spcBef>
              <a:spcAft>
                <a:spcPts val="0"/>
              </a:spcAft>
              <a:buSzPts val="1100"/>
              <a:buChar char="●"/>
            </a:pPr>
            <a:r>
              <a:rPr lang="en" sz="1100"/>
              <a:t>Would then call minimum at the point of the most recent minimum and with i+1 and a smaller stepsize</a:t>
            </a:r>
            <a:endParaRPr sz="1100"/>
          </a:p>
          <a:p>
            <a:pPr indent="-298450" lvl="0" marL="457200" rtl="0" algn="l">
              <a:spcBef>
                <a:spcPts val="0"/>
              </a:spcBef>
              <a:spcAft>
                <a:spcPts val="0"/>
              </a:spcAft>
              <a:buSzPts val="1100"/>
              <a:buChar char="●"/>
            </a:pPr>
            <a:r>
              <a:rPr lang="en" sz="1100"/>
              <a:t>As long as i isn’t greater than maxI it would repeat this but</a:t>
            </a:r>
            <a:endParaRPr sz="1100"/>
          </a:p>
          <a:p>
            <a:pPr indent="-298450" lvl="1" marL="914400" rtl="0" algn="l">
              <a:spcBef>
                <a:spcPts val="0"/>
              </a:spcBef>
              <a:spcAft>
                <a:spcPts val="0"/>
              </a:spcAft>
              <a:buSzPts val="1100"/>
              <a:buChar char="○"/>
            </a:pPr>
            <a:r>
              <a:rPr lang="en"/>
              <a:t>If i is not 0, it would consider changing the bounds to minX +- 25*stepsize in order to lower the amount of search locations, but only if this is within the original bounds</a:t>
            </a:r>
            <a:endParaRPr/>
          </a:p>
          <a:p>
            <a:pPr indent="-298450" lvl="0" marL="457200" rtl="0" algn="l">
              <a:spcBef>
                <a:spcPts val="0"/>
              </a:spcBef>
              <a:spcAft>
                <a:spcPts val="0"/>
              </a:spcAft>
              <a:buSzPts val="1100"/>
              <a:buChar char="●"/>
            </a:pPr>
            <a:r>
              <a:rPr lang="en" sz="1100"/>
              <a:t>If i &gt; maxI, it would change display labels in the top bar to reflect the result it found</a:t>
            </a:r>
            <a:endParaRPr sz="1100"/>
          </a:p>
        </p:txBody>
      </p:sp>
      <p:pic>
        <p:nvPicPr>
          <p:cNvPr id="250" name="Google Shape;250;p27"/>
          <p:cNvPicPr preferRelativeResize="0"/>
          <p:nvPr/>
        </p:nvPicPr>
        <p:blipFill>
          <a:blip r:embed="rId3">
            <a:alphaModFix/>
          </a:blip>
          <a:stretch>
            <a:fillRect/>
          </a:stretch>
        </p:blipFill>
        <p:spPr>
          <a:xfrm>
            <a:off x="5386250" y="917950"/>
            <a:ext cx="3722050" cy="39524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0" st="0"/>
                                            </p:txEl>
                                          </p:spTgt>
                                        </p:tgtEl>
                                        <p:attrNameLst>
                                          <p:attrName>style.visibility</p:attrName>
                                        </p:attrNameLst>
                                      </p:cBhvr>
                                      <p:to>
                                        <p:strVal val="visible"/>
                                      </p:to>
                                    </p:set>
                                    <p:animEffect filter="fade" transition="in">
                                      <p:cBhvr>
                                        <p:cTn dur="1000"/>
                                        <p:tgtEl>
                                          <p:spTgt spid="2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1" st="1"/>
                                            </p:txEl>
                                          </p:spTgt>
                                        </p:tgtEl>
                                        <p:attrNameLst>
                                          <p:attrName>style.visibility</p:attrName>
                                        </p:attrNameLst>
                                      </p:cBhvr>
                                      <p:to>
                                        <p:strVal val="visible"/>
                                      </p:to>
                                    </p:set>
                                    <p:animEffect filter="fade" transition="in">
                                      <p:cBhvr>
                                        <p:cTn dur="1000"/>
                                        <p:tgtEl>
                                          <p:spTgt spid="2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2" st="2"/>
                                            </p:txEl>
                                          </p:spTgt>
                                        </p:tgtEl>
                                        <p:attrNameLst>
                                          <p:attrName>style.visibility</p:attrName>
                                        </p:attrNameLst>
                                      </p:cBhvr>
                                      <p:to>
                                        <p:strVal val="visible"/>
                                      </p:to>
                                    </p:set>
                                    <p:animEffect filter="fade" transition="in">
                                      <p:cBhvr>
                                        <p:cTn dur="1000"/>
                                        <p:tgtEl>
                                          <p:spTgt spid="2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3" st="3"/>
                                            </p:txEl>
                                          </p:spTgt>
                                        </p:tgtEl>
                                        <p:attrNameLst>
                                          <p:attrName>style.visibility</p:attrName>
                                        </p:attrNameLst>
                                      </p:cBhvr>
                                      <p:to>
                                        <p:strVal val="visible"/>
                                      </p:to>
                                    </p:set>
                                    <p:animEffect filter="fade" transition="in">
                                      <p:cBhvr>
                                        <p:cTn dur="1000"/>
                                        <p:tgtEl>
                                          <p:spTgt spid="24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4" st="4"/>
                                            </p:txEl>
                                          </p:spTgt>
                                        </p:tgtEl>
                                        <p:attrNameLst>
                                          <p:attrName>style.visibility</p:attrName>
                                        </p:attrNameLst>
                                      </p:cBhvr>
                                      <p:to>
                                        <p:strVal val="visible"/>
                                      </p:to>
                                    </p:set>
                                    <p:animEffect filter="fade" transition="in">
                                      <p:cBhvr>
                                        <p:cTn dur="1000"/>
                                        <p:tgtEl>
                                          <p:spTgt spid="24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5" st="5"/>
                                            </p:txEl>
                                          </p:spTgt>
                                        </p:tgtEl>
                                        <p:attrNameLst>
                                          <p:attrName>style.visibility</p:attrName>
                                        </p:attrNameLst>
                                      </p:cBhvr>
                                      <p:to>
                                        <p:strVal val="visible"/>
                                      </p:to>
                                    </p:set>
                                    <p:animEffect filter="fade" transition="in">
                                      <p:cBhvr>
                                        <p:cTn dur="1000"/>
                                        <p:tgtEl>
                                          <p:spTgt spid="24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6" st="6"/>
                                            </p:txEl>
                                          </p:spTgt>
                                        </p:tgtEl>
                                        <p:attrNameLst>
                                          <p:attrName>style.visibility</p:attrName>
                                        </p:attrNameLst>
                                      </p:cBhvr>
                                      <p:to>
                                        <p:strVal val="visible"/>
                                      </p:to>
                                    </p:set>
                                    <p:animEffect filter="fade" transition="in">
                                      <p:cBhvr>
                                        <p:cTn dur="1000"/>
                                        <p:tgtEl>
                                          <p:spTgt spid="24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7" st="7"/>
                                            </p:txEl>
                                          </p:spTgt>
                                        </p:tgtEl>
                                        <p:attrNameLst>
                                          <p:attrName>style.visibility</p:attrName>
                                        </p:attrNameLst>
                                      </p:cBhvr>
                                      <p:to>
                                        <p:strVal val="visible"/>
                                      </p:to>
                                    </p:set>
                                    <p:animEffect filter="fade" transition="in">
                                      <p:cBhvr>
                                        <p:cTn dur="1000"/>
                                        <p:tgtEl>
                                          <p:spTgt spid="24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 Tab other functionality</a:t>
            </a:r>
            <a:endParaRPr/>
          </a:p>
        </p:txBody>
      </p:sp>
      <p:sp>
        <p:nvSpPr>
          <p:cNvPr id="256" name="Google Shape;256;p28"/>
          <p:cNvSpPr txBox="1"/>
          <p:nvPr>
            <p:ph idx="1" type="body"/>
          </p:nvPr>
        </p:nvSpPr>
        <p:spPr>
          <a:xfrm>
            <a:off x="1160700" y="872425"/>
            <a:ext cx="2427600" cy="4073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Other functions of the graph tab would take advantage of the min method</a:t>
            </a:r>
            <a:endParaRPr/>
          </a:p>
          <a:p>
            <a:pPr indent="-311150" lvl="0" marL="457200" rtl="0" algn="l">
              <a:spcBef>
                <a:spcPts val="0"/>
              </a:spcBef>
              <a:spcAft>
                <a:spcPts val="0"/>
              </a:spcAft>
              <a:buSzPts val="1300"/>
              <a:buChar char="●"/>
            </a:pPr>
            <a:r>
              <a:rPr lang="en"/>
              <a:t>Max would find the minimum of -Y</a:t>
            </a:r>
            <a:endParaRPr/>
          </a:p>
          <a:p>
            <a:pPr indent="-311150" lvl="0" marL="457200" rtl="0" algn="l">
              <a:spcBef>
                <a:spcPts val="0"/>
              </a:spcBef>
              <a:spcAft>
                <a:spcPts val="0"/>
              </a:spcAft>
              <a:buSzPts val="1300"/>
              <a:buChar char="●"/>
            </a:pPr>
            <a:r>
              <a:rPr lang="en"/>
              <a:t>Zero would find the minimum of abs(y)</a:t>
            </a:r>
            <a:endParaRPr/>
          </a:p>
          <a:p>
            <a:pPr indent="-311150" lvl="0" marL="457200" rtl="0" algn="l">
              <a:spcBef>
                <a:spcPts val="0"/>
              </a:spcBef>
              <a:spcAft>
                <a:spcPts val="0"/>
              </a:spcAft>
              <a:buSzPts val="1300"/>
              <a:buChar char="●"/>
            </a:pPr>
            <a:r>
              <a:rPr lang="en"/>
              <a:t>Intersect would find the minimum of abs(y1 - y2)</a:t>
            </a:r>
            <a:endParaRPr/>
          </a:p>
          <a:p>
            <a:pPr indent="-311150" lvl="0" marL="457200" rtl="0" algn="l">
              <a:spcBef>
                <a:spcPts val="0"/>
              </a:spcBef>
              <a:spcAft>
                <a:spcPts val="0"/>
              </a:spcAft>
              <a:buSzPts val="1300"/>
              <a:buChar char="●"/>
            </a:pPr>
            <a:r>
              <a:rPr lang="en"/>
              <a:t>Had to add a boolean for isIntersect to add a second label after the min method finishes, also when you press intersect it creates 2 comboboxes</a:t>
            </a:r>
            <a:endParaRPr/>
          </a:p>
        </p:txBody>
      </p:sp>
      <p:pic>
        <p:nvPicPr>
          <p:cNvPr id="257" name="Google Shape;257;p28"/>
          <p:cNvPicPr preferRelativeResize="0"/>
          <p:nvPr/>
        </p:nvPicPr>
        <p:blipFill>
          <a:blip r:embed="rId3">
            <a:alphaModFix/>
          </a:blip>
          <a:stretch>
            <a:fillRect/>
          </a:stretch>
        </p:blipFill>
        <p:spPr>
          <a:xfrm>
            <a:off x="3475175" y="872425"/>
            <a:ext cx="2661699" cy="3853826"/>
          </a:xfrm>
          <a:prstGeom prst="rect">
            <a:avLst/>
          </a:prstGeom>
          <a:noFill/>
          <a:ln>
            <a:noFill/>
          </a:ln>
        </p:spPr>
      </p:pic>
      <p:pic>
        <p:nvPicPr>
          <p:cNvPr id="258" name="Google Shape;258;p28"/>
          <p:cNvPicPr preferRelativeResize="0"/>
          <p:nvPr/>
        </p:nvPicPr>
        <p:blipFill>
          <a:blip r:embed="rId4">
            <a:alphaModFix/>
          </a:blip>
          <a:stretch>
            <a:fillRect/>
          </a:stretch>
        </p:blipFill>
        <p:spPr>
          <a:xfrm>
            <a:off x="6136875" y="887600"/>
            <a:ext cx="3011775" cy="38234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0" st="0"/>
                                            </p:txEl>
                                          </p:spTgt>
                                        </p:tgtEl>
                                        <p:attrNameLst>
                                          <p:attrName>style.visibility</p:attrName>
                                        </p:attrNameLst>
                                      </p:cBhvr>
                                      <p:to>
                                        <p:strVal val="visible"/>
                                      </p:to>
                                    </p:set>
                                    <p:animEffect filter="fade" transition="in">
                                      <p:cBhvr>
                                        <p:cTn dur="1000"/>
                                        <p:tgtEl>
                                          <p:spTgt spid="2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1" st="1"/>
                                            </p:txEl>
                                          </p:spTgt>
                                        </p:tgtEl>
                                        <p:attrNameLst>
                                          <p:attrName>style.visibility</p:attrName>
                                        </p:attrNameLst>
                                      </p:cBhvr>
                                      <p:to>
                                        <p:strVal val="visible"/>
                                      </p:to>
                                    </p:set>
                                    <p:animEffect filter="fade" transition="in">
                                      <p:cBhvr>
                                        <p:cTn dur="1000"/>
                                        <p:tgtEl>
                                          <p:spTgt spid="2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2" st="2"/>
                                            </p:txEl>
                                          </p:spTgt>
                                        </p:tgtEl>
                                        <p:attrNameLst>
                                          <p:attrName>style.visibility</p:attrName>
                                        </p:attrNameLst>
                                      </p:cBhvr>
                                      <p:to>
                                        <p:strVal val="visible"/>
                                      </p:to>
                                    </p:set>
                                    <p:animEffect filter="fade" transition="in">
                                      <p:cBhvr>
                                        <p:cTn dur="1000"/>
                                        <p:tgtEl>
                                          <p:spTgt spid="2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3" st="3"/>
                                            </p:txEl>
                                          </p:spTgt>
                                        </p:tgtEl>
                                        <p:attrNameLst>
                                          <p:attrName>style.visibility</p:attrName>
                                        </p:attrNameLst>
                                      </p:cBhvr>
                                      <p:to>
                                        <p:strVal val="visible"/>
                                      </p:to>
                                    </p:set>
                                    <p:animEffect filter="fade" transition="in">
                                      <p:cBhvr>
                                        <p:cTn dur="1000"/>
                                        <p:tgtEl>
                                          <p:spTgt spid="25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4" st="4"/>
                                            </p:txEl>
                                          </p:spTgt>
                                        </p:tgtEl>
                                        <p:attrNameLst>
                                          <p:attrName>style.visibility</p:attrName>
                                        </p:attrNameLst>
                                      </p:cBhvr>
                                      <p:to>
                                        <p:strVal val="visible"/>
                                      </p:to>
                                    </p:set>
                                    <p:animEffect filter="fade" transition="in">
                                      <p:cBhvr>
                                        <p:cTn dur="1000"/>
                                        <p:tgtEl>
                                          <p:spTgt spid="25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End!</a:t>
            </a:r>
            <a:endParaRPr/>
          </a:p>
        </p:txBody>
      </p:sp>
      <p:sp>
        <p:nvSpPr>
          <p:cNvPr id="264" name="Google Shape;264;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That is my project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41" name="Google Shape;141;p14"/>
          <p:cNvSpPr txBox="1"/>
          <p:nvPr>
            <p:ph idx="1" type="body"/>
          </p:nvPr>
        </p:nvSpPr>
        <p:spPr>
          <a:xfrm>
            <a:off x="1297500" y="963450"/>
            <a:ext cx="7038900" cy="3515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Assignment: C</a:t>
            </a:r>
            <a:r>
              <a:rPr lang="en"/>
              <a:t>hoose a project that interests you. This could be a game or an </a:t>
            </a:r>
            <a:r>
              <a:rPr lang="en" u="sng"/>
              <a:t>application that has an academic purpose</a:t>
            </a:r>
            <a:r>
              <a:rPr lang="en"/>
              <a:t>. The project has to be an advance GUI application using Java Programming language</a:t>
            </a:r>
            <a:r>
              <a:rPr lang="en"/>
              <a:t>.</a:t>
            </a:r>
            <a:endParaRPr/>
          </a:p>
          <a:p>
            <a:pPr indent="-311150" lvl="0" marL="457200" rtl="0" algn="l">
              <a:spcBef>
                <a:spcPts val="0"/>
              </a:spcBef>
              <a:spcAft>
                <a:spcPts val="0"/>
              </a:spcAft>
              <a:buSzPts val="1300"/>
              <a:buChar char="●"/>
            </a:pPr>
            <a:r>
              <a:rPr lang="en"/>
              <a:t>It took a while to come up with an idea that I found interesting, so while thinking about ideas I was doing math homework and thought about making a program that replicated the functions of a graphing calculator (specifically a TI84). </a:t>
            </a:r>
            <a:endParaRPr/>
          </a:p>
          <a:p>
            <a:pPr indent="-311150" lvl="0" marL="457200" rtl="0" algn="l">
              <a:spcBef>
                <a:spcPts val="0"/>
              </a:spcBef>
              <a:spcAft>
                <a:spcPts val="0"/>
              </a:spcAft>
              <a:buSzPts val="1300"/>
              <a:buChar char="●"/>
            </a:pPr>
            <a:r>
              <a:rPr lang="en"/>
              <a:t>This program would have many of the functions of a TI84 but be a program using javafx and maybe even some more functionality, and most important difference was that you should be able to type in input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animEffect filter="fade" transition="in">
                                      <p:cBhvr>
                                        <p:cTn dur="1000"/>
                                        <p:tgtEl>
                                          <p:spTgt spid="1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animEffect filter="fade" transition="in">
                                      <p:cBhvr>
                                        <p:cTn dur="1000"/>
                                        <p:tgtEl>
                                          <p:spTgt spid="1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animEffect filter="fade" transition="in">
                                      <p:cBhvr>
                                        <p:cTn dur="1000"/>
                                        <p:tgtEl>
                                          <p:spTgt spid="14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Starting out</a:t>
            </a:r>
            <a:endParaRPr/>
          </a:p>
        </p:txBody>
      </p:sp>
      <p:sp>
        <p:nvSpPr>
          <p:cNvPr id="147" name="Google Shape;147;p15"/>
          <p:cNvSpPr txBox="1"/>
          <p:nvPr>
            <p:ph idx="1" type="body"/>
          </p:nvPr>
        </p:nvSpPr>
        <p:spPr>
          <a:xfrm>
            <a:off x="1000350" y="877300"/>
            <a:ext cx="3117300" cy="3990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 started with the overall GUI design of the program</a:t>
            </a:r>
            <a:endParaRPr/>
          </a:p>
          <a:p>
            <a:pPr indent="-311150" lvl="0" marL="457200" rtl="0" algn="l">
              <a:spcBef>
                <a:spcPts val="0"/>
              </a:spcBef>
              <a:spcAft>
                <a:spcPts val="0"/>
              </a:spcAft>
              <a:buSzPts val="1300"/>
              <a:buChar char="●"/>
            </a:pPr>
            <a:r>
              <a:rPr lang="en"/>
              <a:t>When inputting expressions and giving results, there should be some sort of input grid representing the TI’s keyboard, but other than that, this Grid is not </a:t>
            </a:r>
            <a:r>
              <a:rPr lang="en"/>
              <a:t>necessary</a:t>
            </a:r>
            <a:r>
              <a:rPr lang="en"/>
              <a:t> in certain screens</a:t>
            </a:r>
            <a:endParaRPr/>
          </a:p>
          <a:p>
            <a:pPr indent="-311150" lvl="0" marL="457200" rtl="0" algn="l">
              <a:spcBef>
                <a:spcPts val="0"/>
              </a:spcBef>
              <a:spcAft>
                <a:spcPts val="0"/>
              </a:spcAft>
              <a:buSzPts val="1300"/>
              <a:buChar char="●"/>
            </a:pPr>
            <a:r>
              <a:rPr lang="en"/>
              <a:t>I also decided that the buttons that took you to different screens would be replaced by tabs, more closely representing what they do</a:t>
            </a:r>
            <a:endParaRPr/>
          </a:p>
          <a:p>
            <a:pPr indent="-311150" lvl="0" marL="457200" rtl="0" algn="l">
              <a:spcBef>
                <a:spcPts val="0"/>
              </a:spcBef>
              <a:spcAft>
                <a:spcPts val="0"/>
              </a:spcAft>
              <a:buSzPts val="1300"/>
              <a:buChar char="●"/>
            </a:pPr>
            <a:r>
              <a:rPr lang="en"/>
              <a:t>I also decided that to distinguish input from output on the main screen, I would use colors rather than alignment, as it was simpler to create and see</a:t>
            </a:r>
            <a:endParaRPr/>
          </a:p>
        </p:txBody>
      </p:sp>
      <p:pic>
        <p:nvPicPr>
          <p:cNvPr id="148" name="Google Shape;148;p15"/>
          <p:cNvPicPr preferRelativeResize="0"/>
          <p:nvPr/>
        </p:nvPicPr>
        <p:blipFill>
          <a:blip r:embed="rId3">
            <a:alphaModFix/>
          </a:blip>
          <a:stretch>
            <a:fillRect/>
          </a:stretch>
        </p:blipFill>
        <p:spPr>
          <a:xfrm>
            <a:off x="4270050" y="147475"/>
            <a:ext cx="4701000" cy="48436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animEffect filter="fade" transition="in">
                                      <p:cBhvr>
                                        <p:cTn dur="1000"/>
                                        <p:tgtEl>
                                          <p:spTgt spid="1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animEffect filter="fade" transition="in">
                                      <p:cBhvr>
                                        <p:cTn dur="1000"/>
                                        <p:tgtEl>
                                          <p:spTgt spid="1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animEffect filter="fade" transition="in">
                                      <p:cBhvr>
                                        <p:cTn dur="1000"/>
                                        <p:tgtEl>
                                          <p:spTgt spid="1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3" st="3"/>
                                            </p:txEl>
                                          </p:spTgt>
                                        </p:tgtEl>
                                        <p:attrNameLst>
                                          <p:attrName>style.visibility</p:attrName>
                                        </p:attrNameLst>
                                      </p:cBhvr>
                                      <p:to>
                                        <p:strVal val="visible"/>
                                      </p:to>
                                    </p:set>
                                    <p:animEffect filter="fade" transition="in">
                                      <p:cBhvr>
                                        <p:cTn dur="1000"/>
                                        <p:tgtEl>
                                          <p:spTgt spid="14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MainPane</a:t>
            </a:r>
            <a:endParaRPr/>
          </a:p>
        </p:txBody>
      </p:sp>
      <p:sp>
        <p:nvSpPr>
          <p:cNvPr id="154" name="Google Shape;154;p16"/>
          <p:cNvSpPr txBox="1"/>
          <p:nvPr>
            <p:ph idx="1" type="body"/>
          </p:nvPr>
        </p:nvSpPr>
        <p:spPr>
          <a:xfrm>
            <a:off x="972050" y="891450"/>
            <a:ext cx="5487300" cy="3544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GUI for the main tab is programmed as a VBox with 3 elements</a:t>
            </a:r>
            <a:endParaRPr/>
          </a:p>
          <a:p>
            <a:pPr indent="-311150" lvl="0" marL="457200" rtl="0" algn="l">
              <a:spcBef>
                <a:spcPts val="0"/>
              </a:spcBef>
              <a:spcAft>
                <a:spcPts val="0"/>
              </a:spcAft>
              <a:buSzPts val="1300"/>
              <a:buChar char="●"/>
            </a:pPr>
            <a:r>
              <a:rPr lang="en"/>
              <a:t>The first element is another VBox, an instance of a custom class called DisplayBox, Which consists of an arraylist of Labels that when an object is added (and there are already to many entries) will remove its first element, allowing the display to scroll upwards. Whenever an element is added, it refreshes and it’s children are the arraylist’s children in order</a:t>
            </a:r>
            <a:endParaRPr/>
          </a:p>
          <a:p>
            <a:pPr indent="-311150" lvl="0" marL="457200" rtl="0" algn="l">
              <a:spcBef>
                <a:spcPts val="0"/>
              </a:spcBef>
              <a:spcAft>
                <a:spcPts val="0"/>
              </a:spcAft>
              <a:buSzPts val="1300"/>
              <a:buChar char="●"/>
            </a:pPr>
            <a:r>
              <a:rPr lang="en"/>
              <a:t>The second element is a simple TextField that is used for input.</a:t>
            </a:r>
            <a:endParaRPr/>
          </a:p>
          <a:p>
            <a:pPr indent="-311150" lvl="0" marL="457200" rtl="0" algn="l">
              <a:spcBef>
                <a:spcPts val="0"/>
              </a:spcBef>
              <a:spcAft>
                <a:spcPts val="0"/>
              </a:spcAft>
              <a:buSzPts val="1300"/>
              <a:buChar char="●"/>
            </a:pPr>
            <a:r>
              <a:rPr lang="en"/>
              <a:t>The third </a:t>
            </a:r>
            <a:r>
              <a:rPr lang="en"/>
              <a:t>element </a:t>
            </a:r>
            <a:r>
              <a:rPr lang="en"/>
              <a:t>is an instance of a custom class  InputGrid which has a 2d array of buttons, a final 2d array of button names (Strings), and a final 2d array of button outputs (Strings). It adds these buttons to the pane according to their locations in the 2d array and names them accordingly. When these buttons are pressed, if the button is not one of several special cases, the button output string will be pasted to the TextField</a:t>
            </a:r>
            <a:endParaRPr/>
          </a:p>
        </p:txBody>
      </p:sp>
      <p:pic>
        <p:nvPicPr>
          <p:cNvPr id="155" name="Google Shape;155;p16"/>
          <p:cNvPicPr preferRelativeResize="0"/>
          <p:nvPr/>
        </p:nvPicPr>
        <p:blipFill>
          <a:blip r:embed="rId3">
            <a:alphaModFix/>
          </a:blip>
          <a:stretch>
            <a:fillRect/>
          </a:stretch>
        </p:blipFill>
        <p:spPr>
          <a:xfrm>
            <a:off x="6611750" y="1460250"/>
            <a:ext cx="2379850" cy="24520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animEffect filter="fade" transition="in">
                                      <p:cBhvr>
                                        <p:cTn dur="1000"/>
                                        <p:tgtEl>
                                          <p:spTgt spid="1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animEffect filter="fade" transition="in">
                                      <p:cBhvr>
                                        <p:cTn dur="1000"/>
                                        <p:tgtEl>
                                          <p:spTgt spid="1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2" st="2"/>
                                            </p:txEl>
                                          </p:spTgt>
                                        </p:tgtEl>
                                        <p:attrNameLst>
                                          <p:attrName>style.visibility</p:attrName>
                                        </p:attrNameLst>
                                      </p:cBhvr>
                                      <p:to>
                                        <p:strVal val="visible"/>
                                      </p:to>
                                    </p:set>
                                    <p:animEffect filter="fade" transition="in">
                                      <p:cBhvr>
                                        <p:cTn dur="1000"/>
                                        <p:tgtEl>
                                          <p:spTgt spid="1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3" st="3"/>
                                            </p:txEl>
                                          </p:spTgt>
                                        </p:tgtEl>
                                        <p:attrNameLst>
                                          <p:attrName>style.visibility</p:attrName>
                                        </p:attrNameLst>
                                      </p:cBhvr>
                                      <p:to>
                                        <p:strVal val="visible"/>
                                      </p:to>
                                    </p:set>
                                    <p:animEffect filter="fade" transition="in">
                                      <p:cBhvr>
                                        <p:cTn dur="1000"/>
                                        <p:tgtEl>
                                          <p:spTgt spid="15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ExpressionParser Pt 1</a:t>
            </a:r>
            <a:endParaRPr/>
          </a:p>
        </p:txBody>
      </p:sp>
      <p:sp>
        <p:nvSpPr>
          <p:cNvPr id="161" name="Google Shape;161;p17"/>
          <p:cNvSpPr txBox="1"/>
          <p:nvPr>
            <p:ph idx="1" type="body"/>
          </p:nvPr>
        </p:nvSpPr>
        <p:spPr>
          <a:xfrm>
            <a:off x="849000" y="813625"/>
            <a:ext cx="7598400" cy="41712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The next thing to work on was reading input in the textfield as an expression to then read and turn into result. I made a class to handle doing all of this.</a:t>
            </a:r>
            <a:endParaRPr sz="1100"/>
          </a:p>
          <a:p>
            <a:pPr indent="-298450" lvl="0" marL="457200" rtl="0" algn="l">
              <a:spcBef>
                <a:spcPts val="0"/>
              </a:spcBef>
              <a:spcAft>
                <a:spcPts val="0"/>
              </a:spcAft>
              <a:buSzPts val="1100"/>
              <a:buChar char="●"/>
            </a:pPr>
            <a:r>
              <a:rPr lang="en" sz="1100"/>
              <a:t>The main method in this class was readExp(double x, String var, String exp), and would evaluate exp replacing any instance of var with x </a:t>
            </a:r>
            <a:endParaRPr sz="1100"/>
          </a:p>
          <a:p>
            <a:pPr indent="-298450" lvl="0" marL="457200" rtl="0" algn="l">
              <a:spcBef>
                <a:spcPts val="0"/>
              </a:spcBef>
              <a:spcAft>
                <a:spcPts val="0"/>
              </a:spcAft>
              <a:buSzPts val="1100"/>
              <a:buChar char="●"/>
            </a:pPr>
            <a:r>
              <a:rPr lang="en" sz="1100"/>
              <a:t>The majority of this method works using recursion. The string is split up by different symbols, and the method is called again on each string and the results are added, divided, multiplied, etc. This is how it works for multiplication, addition, subtraction, division, exponentiation, and roots.</a:t>
            </a:r>
            <a:endParaRPr sz="1100"/>
          </a:p>
          <a:p>
            <a:pPr indent="-298450" lvl="1" marL="914400" rtl="0" algn="l">
              <a:spcBef>
                <a:spcPts val="0"/>
              </a:spcBef>
              <a:spcAft>
                <a:spcPts val="0"/>
              </a:spcAft>
              <a:buSzPts val="1100"/>
              <a:buChar char="○"/>
            </a:pPr>
            <a:r>
              <a:rPr lang="en"/>
              <a:t>The major problem that occured while working on this method, was that the String class’s split method does not work on “*” or “+”. This was solved through hours of confusion and eventually finding out that you must all split(“\\+”)</a:t>
            </a:r>
            <a:endParaRPr/>
          </a:p>
          <a:p>
            <a:pPr indent="-298450" lvl="1" marL="914400" rtl="0" algn="l">
              <a:spcBef>
                <a:spcPts val="0"/>
              </a:spcBef>
              <a:spcAft>
                <a:spcPts val="0"/>
              </a:spcAft>
              <a:buSzPts val="1100"/>
              <a:buChar char="○"/>
            </a:pPr>
            <a:r>
              <a:rPr lang="en"/>
              <a:t>The other problem during this process was seperating negatives from subtraction. This was hard to solve and I simply created a temporary solution of requiring spaces for subtraction (no 3-2 only 3 - 2).</a:t>
            </a:r>
            <a:endParaRPr/>
          </a:p>
          <a:p>
            <a:pPr indent="-298450" lvl="0" marL="457200" rtl="0" algn="l">
              <a:spcBef>
                <a:spcPts val="0"/>
              </a:spcBef>
              <a:spcAft>
                <a:spcPts val="0"/>
              </a:spcAft>
              <a:buSzPts val="1100"/>
              <a:buChar char="●"/>
            </a:pPr>
            <a:r>
              <a:rPr lang="en" sz="1100"/>
              <a:t>The next thing to create was a way of solving parentheses first, which I accomplished by creating a </a:t>
            </a:r>
            <a:r>
              <a:rPr lang="en" sz="1100"/>
              <a:t>solve Parentheses</a:t>
            </a:r>
            <a:r>
              <a:rPr lang="en" sz="1100"/>
              <a:t> method that would find opening and closing index of parentheses by working backwards from the index of the first closing parentheses, and calling readExp on everything in between that and the last ‘(‘ then repeating as long as there are opening parentheses. It would return a string that would replace exp.</a:t>
            </a:r>
            <a:endParaRPr sz="1100"/>
          </a:p>
          <a:p>
            <a:pPr indent="-298450" lvl="0" marL="457200" rtl="0" algn="l">
              <a:spcBef>
                <a:spcPts val="0"/>
              </a:spcBef>
              <a:spcAft>
                <a:spcPts val="0"/>
              </a:spcAft>
              <a:buSzPts val="1100"/>
              <a:buChar char="●"/>
            </a:pPr>
            <a:r>
              <a:rPr lang="en" sz="1100"/>
              <a:t>Another method needed was the reduce method, which called the solve parentheses method, but also replaced e and pi with there appropriate values, and made sure the notation was consistent (specifically for roots: n\|x so sqrt(x) -&gt; 2\|(x)).</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animEffect filter="fade" transition="in">
                                      <p:cBhvr>
                                        <p:cTn dur="1000"/>
                                        <p:tgtEl>
                                          <p:spTgt spid="1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1" st="1"/>
                                            </p:txEl>
                                          </p:spTgt>
                                        </p:tgtEl>
                                        <p:attrNameLst>
                                          <p:attrName>style.visibility</p:attrName>
                                        </p:attrNameLst>
                                      </p:cBhvr>
                                      <p:to>
                                        <p:strVal val="visible"/>
                                      </p:to>
                                    </p:set>
                                    <p:animEffect filter="fade" transition="in">
                                      <p:cBhvr>
                                        <p:cTn dur="1000"/>
                                        <p:tgtEl>
                                          <p:spTgt spid="1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2" st="2"/>
                                            </p:txEl>
                                          </p:spTgt>
                                        </p:tgtEl>
                                        <p:attrNameLst>
                                          <p:attrName>style.visibility</p:attrName>
                                        </p:attrNameLst>
                                      </p:cBhvr>
                                      <p:to>
                                        <p:strVal val="visible"/>
                                      </p:to>
                                    </p:set>
                                    <p:animEffect filter="fade" transition="in">
                                      <p:cBhvr>
                                        <p:cTn dur="1000"/>
                                        <p:tgtEl>
                                          <p:spTgt spid="1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3" st="3"/>
                                            </p:txEl>
                                          </p:spTgt>
                                        </p:tgtEl>
                                        <p:attrNameLst>
                                          <p:attrName>style.visibility</p:attrName>
                                        </p:attrNameLst>
                                      </p:cBhvr>
                                      <p:to>
                                        <p:strVal val="visible"/>
                                      </p:to>
                                    </p:set>
                                    <p:animEffect filter="fade" transition="in">
                                      <p:cBhvr>
                                        <p:cTn dur="1000"/>
                                        <p:tgtEl>
                                          <p:spTgt spid="16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4" st="4"/>
                                            </p:txEl>
                                          </p:spTgt>
                                        </p:tgtEl>
                                        <p:attrNameLst>
                                          <p:attrName>style.visibility</p:attrName>
                                        </p:attrNameLst>
                                      </p:cBhvr>
                                      <p:to>
                                        <p:strVal val="visible"/>
                                      </p:to>
                                    </p:set>
                                    <p:animEffect filter="fade" transition="in">
                                      <p:cBhvr>
                                        <p:cTn dur="1000"/>
                                        <p:tgtEl>
                                          <p:spTgt spid="16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5" st="5"/>
                                            </p:txEl>
                                          </p:spTgt>
                                        </p:tgtEl>
                                        <p:attrNameLst>
                                          <p:attrName>style.visibility</p:attrName>
                                        </p:attrNameLst>
                                      </p:cBhvr>
                                      <p:to>
                                        <p:strVal val="visible"/>
                                      </p:to>
                                    </p:set>
                                    <p:animEffect filter="fade" transition="in">
                                      <p:cBhvr>
                                        <p:cTn dur="1000"/>
                                        <p:tgtEl>
                                          <p:spTgt spid="16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6" st="6"/>
                                            </p:txEl>
                                          </p:spTgt>
                                        </p:tgtEl>
                                        <p:attrNameLst>
                                          <p:attrName>style.visibility</p:attrName>
                                        </p:attrNameLst>
                                      </p:cBhvr>
                                      <p:to>
                                        <p:strVal val="visible"/>
                                      </p:to>
                                    </p:set>
                                    <p:animEffect filter="fade" transition="in">
                                      <p:cBhvr>
                                        <p:cTn dur="1000"/>
                                        <p:tgtEl>
                                          <p:spTgt spid="16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ExpressionParser Pt2</a:t>
            </a:r>
            <a:endParaRPr/>
          </a:p>
        </p:txBody>
      </p:sp>
      <p:sp>
        <p:nvSpPr>
          <p:cNvPr id="167" name="Google Shape;167;p18"/>
          <p:cNvSpPr txBox="1"/>
          <p:nvPr>
            <p:ph idx="1" type="body"/>
          </p:nvPr>
        </p:nvSpPr>
        <p:spPr>
          <a:xfrm>
            <a:off x="1297500" y="948050"/>
            <a:ext cx="7038900" cy="3530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final group of features to add to the ExpressionParser were the functions that were called with parameters f(x) or f(x, y) or some with f(x</a:t>
            </a:r>
            <a:r>
              <a:rPr baseline="-25000" lang="en"/>
              <a:t>1</a:t>
            </a:r>
            <a:r>
              <a:rPr lang="en"/>
              <a:t>, x</a:t>
            </a:r>
            <a:r>
              <a:rPr baseline="-25000" lang="en"/>
              <a:t>2</a:t>
            </a:r>
            <a:r>
              <a:rPr lang="en"/>
              <a:t>, </a:t>
            </a:r>
            <a:r>
              <a:rPr lang="en"/>
              <a:t>...</a:t>
            </a:r>
            <a:r>
              <a:rPr lang="en"/>
              <a:t> , x</a:t>
            </a:r>
            <a:r>
              <a:rPr baseline="-25000" lang="en"/>
              <a:t>n</a:t>
            </a:r>
            <a:r>
              <a:rPr lang="en"/>
              <a:t>). (Includes sin(x), logb(b, x) = log</a:t>
            </a:r>
            <a:r>
              <a:rPr baseline="-25000" lang="en"/>
              <a:t>b</a:t>
            </a:r>
            <a:r>
              <a:rPr lang="en"/>
              <a:t>(x) or mod(m, n) = m%n, and sum(</a:t>
            </a:r>
            <a:r>
              <a:rPr lang="en"/>
              <a:t>x</a:t>
            </a:r>
            <a:r>
              <a:rPr baseline="-25000" lang="en"/>
              <a:t>1</a:t>
            </a:r>
            <a:r>
              <a:rPr lang="en"/>
              <a:t>, x</a:t>
            </a:r>
            <a:r>
              <a:rPr baseline="-25000" lang="en"/>
              <a:t>2</a:t>
            </a:r>
            <a:r>
              <a:rPr lang="en"/>
              <a:t>, ... , x</a:t>
            </a:r>
            <a:r>
              <a:rPr baseline="-25000" lang="en"/>
              <a:t>n</a:t>
            </a:r>
            <a:r>
              <a:rPr lang="en"/>
              <a:t>). </a:t>
            </a:r>
            <a:endParaRPr/>
          </a:p>
          <a:p>
            <a:pPr indent="-311150" lvl="0" marL="457200" rtl="0" algn="l">
              <a:spcBef>
                <a:spcPts val="0"/>
              </a:spcBef>
              <a:spcAft>
                <a:spcPts val="0"/>
              </a:spcAft>
              <a:buSzPts val="1300"/>
              <a:buChar char="●"/>
            </a:pPr>
            <a:r>
              <a:rPr lang="en"/>
              <a:t>The first case was accomplished with a method called findCloseIndex, which when passed the index of a certain function, would count the opening and closing parentheses until the counts were equal and return the index of the closing parenthesis. Then the substring from the opening index to the closing index would be replaced by the evaluated function.</a:t>
            </a:r>
            <a:endParaRPr/>
          </a:p>
          <a:p>
            <a:pPr indent="-311150" lvl="0" marL="457200" rtl="0" algn="l">
              <a:spcBef>
                <a:spcPts val="0"/>
              </a:spcBef>
              <a:spcAft>
                <a:spcPts val="0"/>
              </a:spcAft>
              <a:buSzPts val="1300"/>
              <a:buChar char="●"/>
            </a:pPr>
            <a:r>
              <a:rPr lang="en"/>
              <a:t>For the 2nd/3rd case, it was also necessary to change the string, as commas from inner functions could be confused as separate parameters. The solution was to first have the method replace “,”’s while the ( count was 1&gt; than the ) count with “_,_”, which distinguished them. Then it would return an object[][] with the closeIndex and the new string in certain indices. Then</a:t>
            </a:r>
            <a:endParaRPr/>
          </a:p>
          <a:p>
            <a:pPr indent="-298450" lvl="1" marL="914400" rtl="0" algn="l">
              <a:spcBef>
                <a:spcPts val="0"/>
              </a:spcBef>
              <a:spcAft>
                <a:spcPts val="0"/>
              </a:spcAft>
              <a:buSzPts val="1100"/>
              <a:buChar char="○"/>
            </a:pPr>
            <a:r>
              <a:rPr lang="en"/>
              <a:t>For the 2nd case, the string would be split by “_,_” then if it was of size 2 it would evaluate using the first and second parameter accordingly or</a:t>
            </a:r>
            <a:endParaRPr/>
          </a:p>
          <a:p>
            <a:pPr indent="-298450" lvl="1" marL="914400" rtl="0" algn="l">
              <a:spcBef>
                <a:spcPts val="0"/>
              </a:spcBef>
              <a:spcAft>
                <a:spcPts val="0"/>
              </a:spcAft>
              <a:buSzPts val="1100"/>
              <a:buChar char="○"/>
            </a:pPr>
            <a:r>
              <a:rPr lang="en"/>
              <a:t>For the 3rd case, it would loop through each parameter and evaluate based on each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animEffect filter="fade" transition="in">
                                      <p:cBhvr>
                                        <p:cTn dur="1000"/>
                                        <p:tgtEl>
                                          <p:spTgt spid="1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1" st="1"/>
                                            </p:txEl>
                                          </p:spTgt>
                                        </p:tgtEl>
                                        <p:attrNameLst>
                                          <p:attrName>style.visibility</p:attrName>
                                        </p:attrNameLst>
                                      </p:cBhvr>
                                      <p:to>
                                        <p:strVal val="visible"/>
                                      </p:to>
                                    </p:set>
                                    <p:animEffect filter="fade" transition="in">
                                      <p:cBhvr>
                                        <p:cTn dur="1000"/>
                                        <p:tgtEl>
                                          <p:spTgt spid="1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2" st="2"/>
                                            </p:txEl>
                                          </p:spTgt>
                                        </p:tgtEl>
                                        <p:attrNameLst>
                                          <p:attrName>style.visibility</p:attrName>
                                        </p:attrNameLst>
                                      </p:cBhvr>
                                      <p:to>
                                        <p:strVal val="visible"/>
                                      </p:to>
                                    </p:set>
                                    <p:animEffect filter="fade" transition="in">
                                      <p:cBhvr>
                                        <p:cTn dur="1000"/>
                                        <p:tgtEl>
                                          <p:spTgt spid="1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3" st="3"/>
                                            </p:txEl>
                                          </p:spTgt>
                                        </p:tgtEl>
                                        <p:attrNameLst>
                                          <p:attrName>style.visibility</p:attrName>
                                        </p:attrNameLst>
                                      </p:cBhvr>
                                      <p:to>
                                        <p:strVal val="visible"/>
                                      </p:to>
                                    </p:set>
                                    <p:animEffect filter="fade" transition="in">
                                      <p:cBhvr>
                                        <p:cTn dur="1000"/>
                                        <p:tgtEl>
                                          <p:spTgt spid="1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4" st="4"/>
                                            </p:txEl>
                                          </p:spTgt>
                                        </p:tgtEl>
                                        <p:attrNameLst>
                                          <p:attrName>style.visibility</p:attrName>
                                        </p:attrNameLst>
                                      </p:cBhvr>
                                      <p:to>
                                        <p:strVal val="visible"/>
                                      </p:to>
                                    </p:set>
                                    <p:animEffect filter="fade" transition="in">
                                      <p:cBhvr>
                                        <p:cTn dur="1000"/>
                                        <p:tgtEl>
                                          <p:spTgt spid="16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pane test cases</a:t>
            </a:r>
            <a:endParaRPr/>
          </a:p>
        </p:txBody>
      </p:sp>
      <p:pic>
        <p:nvPicPr>
          <p:cNvPr id="173" name="Google Shape;173;p19"/>
          <p:cNvPicPr preferRelativeResize="0"/>
          <p:nvPr/>
        </p:nvPicPr>
        <p:blipFill>
          <a:blip r:embed="rId3">
            <a:alphaModFix/>
          </a:blip>
          <a:stretch>
            <a:fillRect/>
          </a:stretch>
        </p:blipFill>
        <p:spPr>
          <a:xfrm>
            <a:off x="5406525" y="2536650"/>
            <a:ext cx="1314450" cy="2352675"/>
          </a:xfrm>
          <a:prstGeom prst="rect">
            <a:avLst/>
          </a:prstGeom>
          <a:noFill/>
          <a:ln>
            <a:noFill/>
          </a:ln>
        </p:spPr>
      </p:pic>
      <p:pic>
        <p:nvPicPr>
          <p:cNvPr id="174" name="Google Shape;174;p19"/>
          <p:cNvPicPr preferRelativeResize="0"/>
          <p:nvPr/>
        </p:nvPicPr>
        <p:blipFill>
          <a:blip r:embed="rId4">
            <a:alphaModFix/>
          </a:blip>
          <a:stretch>
            <a:fillRect/>
          </a:stretch>
        </p:blipFill>
        <p:spPr>
          <a:xfrm>
            <a:off x="1419225" y="3072300"/>
            <a:ext cx="590550" cy="1556904"/>
          </a:xfrm>
          <a:prstGeom prst="rect">
            <a:avLst/>
          </a:prstGeom>
          <a:noFill/>
          <a:ln>
            <a:noFill/>
          </a:ln>
        </p:spPr>
      </p:pic>
      <p:pic>
        <p:nvPicPr>
          <p:cNvPr id="175" name="Google Shape;175;p19"/>
          <p:cNvPicPr preferRelativeResize="0"/>
          <p:nvPr/>
        </p:nvPicPr>
        <p:blipFill>
          <a:blip r:embed="rId5">
            <a:alphaModFix/>
          </a:blip>
          <a:stretch>
            <a:fillRect/>
          </a:stretch>
        </p:blipFill>
        <p:spPr>
          <a:xfrm>
            <a:off x="7805325" y="165363"/>
            <a:ext cx="1228725" cy="2232472"/>
          </a:xfrm>
          <a:prstGeom prst="rect">
            <a:avLst/>
          </a:prstGeom>
          <a:noFill/>
          <a:ln>
            <a:noFill/>
          </a:ln>
        </p:spPr>
      </p:pic>
      <p:pic>
        <p:nvPicPr>
          <p:cNvPr id="176" name="Google Shape;176;p19"/>
          <p:cNvPicPr preferRelativeResize="0"/>
          <p:nvPr/>
        </p:nvPicPr>
        <p:blipFill>
          <a:blip r:embed="rId6">
            <a:alphaModFix/>
          </a:blip>
          <a:stretch>
            <a:fillRect/>
          </a:stretch>
        </p:blipFill>
        <p:spPr>
          <a:xfrm>
            <a:off x="6803025" y="165375"/>
            <a:ext cx="828675" cy="2495550"/>
          </a:xfrm>
          <a:prstGeom prst="rect">
            <a:avLst/>
          </a:prstGeom>
          <a:noFill/>
          <a:ln>
            <a:noFill/>
          </a:ln>
        </p:spPr>
      </p:pic>
      <p:pic>
        <p:nvPicPr>
          <p:cNvPr id="177" name="Google Shape;177;p19"/>
          <p:cNvPicPr preferRelativeResize="0"/>
          <p:nvPr/>
        </p:nvPicPr>
        <p:blipFill>
          <a:blip r:embed="rId7">
            <a:alphaModFix/>
          </a:blip>
          <a:stretch>
            <a:fillRect/>
          </a:stretch>
        </p:blipFill>
        <p:spPr>
          <a:xfrm>
            <a:off x="5390775" y="152400"/>
            <a:ext cx="1152525" cy="2228850"/>
          </a:xfrm>
          <a:prstGeom prst="rect">
            <a:avLst/>
          </a:prstGeom>
          <a:noFill/>
          <a:ln>
            <a:noFill/>
          </a:ln>
        </p:spPr>
      </p:pic>
      <p:pic>
        <p:nvPicPr>
          <p:cNvPr id="178" name="Google Shape;178;p19"/>
          <p:cNvPicPr preferRelativeResize="0"/>
          <p:nvPr/>
        </p:nvPicPr>
        <p:blipFill>
          <a:blip r:embed="rId8">
            <a:alphaModFix/>
          </a:blip>
          <a:stretch>
            <a:fillRect/>
          </a:stretch>
        </p:blipFill>
        <p:spPr>
          <a:xfrm>
            <a:off x="4543425" y="1072050"/>
            <a:ext cx="781050" cy="2200275"/>
          </a:xfrm>
          <a:prstGeom prst="rect">
            <a:avLst/>
          </a:prstGeom>
          <a:noFill/>
          <a:ln>
            <a:noFill/>
          </a:ln>
        </p:spPr>
      </p:pic>
      <p:pic>
        <p:nvPicPr>
          <p:cNvPr id="179" name="Google Shape;179;p19"/>
          <p:cNvPicPr preferRelativeResize="0"/>
          <p:nvPr/>
        </p:nvPicPr>
        <p:blipFill>
          <a:blip r:embed="rId9">
            <a:alphaModFix/>
          </a:blip>
          <a:stretch>
            <a:fillRect/>
          </a:stretch>
        </p:blipFill>
        <p:spPr>
          <a:xfrm>
            <a:off x="3429000" y="1072050"/>
            <a:ext cx="962025" cy="2390775"/>
          </a:xfrm>
          <a:prstGeom prst="rect">
            <a:avLst/>
          </a:prstGeom>
          <a:noFill/>
          <a:ln>
            <a:noFill/>
          </a:ln>
        </p:spPr>
      </p:pic>
      <p:pic>
        <p:nvPicPr>
          <p:cNvPr id="180" name="Google Shape;180;p19"/>
          <p:cNvPicPr preferRelativeResize="0"/>
          <p:nvPr/>
        </p:nvPicPr>
        <p:blipFill>
          <a:blip r:embed="rId10">
            <a:alphaModFix/>
          </a:blip>
          <a:stretch>
            <a:fillRect/>
          </a:stretch>
        </p:blipFill>
        <p:spPr>
          <a:xfrm>
            <a:off x="2162175" y="1072050"/>
            <a:ext cx="1114425" cy="2314575"/>
          </a:xfrm>
          <a:prstGeom prst="rect">
            <a:avLst/>
          </a:prstGeom>
          <a:noFill/>
          <a:ln>
            <a:noFill/>
          </a:ln>
        </p:spPr>
      </p:pic>
      <p:pic>
        <p:nvPicPr>
          <p:cNvPr id="181" name="Google Shape;181;p19"/>
          <p:cNvPicPr preferRelativeResize="0"/>
          <p:nvPr/>
        </p:nvPicPr>
        <p:blipFill>
          <a:blip r:embed="rId11">
            <a:alphaModFix/>
          </a:blip>
          <a:stretch>
            <a:fillRect/>
          </a:stretch>
        </p:blipFill>
        <p:spPr>
          <a:xfrm>
            <a:off x="1419225" y="1072050"/>
            <a:ext cx="590550" cy="1847850"/>
          </a:xfrm>
          <a:prstGeom prst="rect">
            <a:avLst/>
          </a:prstGeom>
          <a:noFill/>
          <a:ln>
            <a:noFill/>
          </a:ln>
        </p:spPr>
      </p:pic>
      <p:pic>
        <p:nvPicPr>
          <p:cNvPr id="182" name="Google Shape;182;p19"/>
          <p:cNvPicPr preferRelativeResize="0"/>
          <p:nvPr/>
        </p:nvPicPr>
        <p:blipFill>
          <a:blip r:embed="rId12">
            <a:alphaModFix/>
          </a:blip>
          <a:stretch>
            <a:fillRect/>
          </a:stretch>
        </p:blipFill>
        <p:spPr>
          <a:xfrm>
            <a:off x="152400" y="1643550"/>
            <a:ext cx="1114425" cy="2266950"/>
          </a:xfrm>
          <a:prstGeom prst="rect">
            <a:avLst/>
          </a:prstGeom>
          <a:noFill/>
          <a:ln>
            <a:noFill/>
          </a:ln>
        </p:spPr>
      </p:pic>
      <p:pic>
        <p:nvPicPr>
          <p:cNvPr id="183" name="Google Shape;183;p19"/>
          <p:cNvPicPr preferRelativeResize="0"/>
          <p:nvPr/>
        </p:nvPicPr>
        <p:blipFill>
          <a:blip r:embed="rId13">
            <a:alphaModFix/>
          </a:blip>
          <a:stretch>
            <a:fillRect/>
          </a:stretch>
        </p:blipFill>
        <p:spPr>
          <a:xfrm>
            <a:off x="6945838" y="2812475"/>
            <a:ext cx="1114425" cy="419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0"/>
          <p:cNvSpPr txBox="1"/>
          <p:nvPr>
            <p:ph type="title"/>
          </p:nvPr>
        </p:nvSpPr>
        <p:spPr>
          <a:xfrm>
            <a:off x="1297500" y="393750"/>
            <a:ext cx="7038900" cy="4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ModePane and WindowPane</a:t>
            </a:r>
            <a:endParaRPr/>
          </a:p>
        </p:txBody>
      </p:sp>
      <p:sp>
        <p:nvSpPr>
          <p:cNvPr id="189" name="Google Shape;189;p20"/>
          <p:cNvSpPr txBox="1"/>
          <p:nvPr>
            <p:ph idx="1" type="body"/>
          </p:nvPr>
        </p:nvSpPr>
        <p:spPr>
          <a:xfrm>
            <a:off x="3171375" y="928513"/>
            <a:ext cx="2706900" cy="3566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tabs for mode and window were relatively simple.</a:t>
            </a:r>
            <a:endParaRPr/>
          </a:p>
          <a:p>
            <a:pPr indent="-311150" lvl="0" marL="457200" rtl="0" algn="l">
              <a:spcBef>
                <a:spcPts val="0"/>
              </a:spcBef>
              <a:spcAft>
                <a:spcPts val="0"/>
              </a:spcAft>
              <a:buSzPts val="1300"/>
              <a:buChar char="●"/>
            </a:pPr>
            <a:r>
              <a:rPr lang="en"/>
              <a:t>ModePane was a gridpane with several buttons which changed settings in an instance of the MathMode class.</a:t>
            </a:r>
            <a:endParaRPr/>
          </a:p>
          <a:p>
            <a:pPr indent="-311150" lvl="0" marL="457200" rtl="0" algn="l">
              <a:spcBef>
                <a:spcPts val="0"/>
              </a:spcBef>
              <a:spcAft>
                <a:spcPts val="0"/>
              </a:spcAft>
              <a:buSzPts val="1300"/>
              <a:buChar char="●"/>
            </a:pPr>
            <a:r>
              <a:rPr lang="en"/>
              <a:t>WindowPane was labels next to textfields which changed values in an instance of the Window class</a:t>
            </a:r>
            <a:endParaRPr/>
          </a:p>
        </p:txBody>
      </p:sp>
      <p:pic>
        <p:nvPicPr>
          <p:cNvPr id="190" name="Google Shape;190;p20"/>
          <p:cNvPicPr preferRelativeResize="0"/>
          <p:nvPr/>
        </p:nvPicPr>
        <p:blipFill>
          <a:blip r:embed="rId3">
            <a:alphaModFix/>
          </a:blip>
          <a:stretch>
            <a:fillRect/>
          </a:stretch>
        </p:blipFill>
        <p:spPr>
          <a:xfrm>
            <a:off x="5881575" y="1068325"/>
            <a:ext cx="3262424" cy="3286476"/>
          </a:xfrm>
          <a:prstGeom prst="rect">
            <a:avLst/>
          </a:prstGeom>
          <a:noFill/>
          <a:ln>
            <a:noFill/>
          </a:ln>
        </p:spPr>
      </p:pic>
      <p:pic>
        <p:nvPicPr>
          <p:cNvPr id="191" name="Google Shape;191;p20"/>
          <p:cNvPicPr preferRelativeResize="0"/>
          <p:nvPr/>
        </p:nvPicPr>
        <p:blipFill>
          <a:blip r:embed="rId4">
            <a:alphaModFix/>
          </a:blip>
          <a:stretch>
            <a:fillRect/>
          </a:stretch>
        </p:blipFill>
        <p:spPr>
          <a:xfrm>
            <a:off x="0" y="1068325"/>
            <a:ext cx="3378888" cy="3456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0" st="0"/>
                                            </p:txEl>
                                          </p:spTgt>
                                        </p:tgtEl>
                                        <p:attrNameLst>
                                          <p:attrName>style.visibility</p:attrName>
                                        </p:attrNameLst>
                                      </p:cBhvr>
                                      <p:to>
                                        <p:strVal val="visible"/>
                                      </p:to>
                                    </p:set>
                                    <p:animEffect filter="fade" transition="in">
                                      <p:cBhvr>
                                        <p:cTn dur="1000"/>
                                        <p:tgtEl>
                                          <p:spTgt spid="1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1" st="1"/>
                                            </p:txEl>
                                          </p:spTgt>
                                        </p:tgtEl>
                                        <p:attrNameLst>
                                          <p:attrName>style.visibility</p:attrName>
                                        </p:attrNameLst>
                                      </p:cBhvr>
                                      <p:to>
                                        <p:strVal val="visible"/>
                                      </p:to>
                                    </p:set>
                                    <p:animEffect filter="fade" transition="in">
                                      <p:cBhvr>
                                        <p:cTn dur="1000"/>
                                        <p:tgtEl>
                                          <p:spTgt spid="1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2" st="2"/>
                                            </p:txEl>
                                          </p:spTgt>
                                        </p:tgtEl>
                                        <p:attrNameLst>
                                          <p:attrName>style.visibility</p:attrName>
                                        </p:attrNameLst>
                                      </p:cBhvr>
                                      <p:to>
                                        <p:strVal val="visible"/>
                                      </p:to>
                                    </p:set>
                                    <p:animEffect filter="fade" transition="in">
                                      <p:cBhvr>
                                        <p:cTn dur="1000"/>
                                        <p:tgtEl>
                                          <p:spTgt spid="18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1"/>
          <p:cNvSpPr txBox="1"/>
          <p:nvPr>
            <p:ph type="title"/>
          </p:nvPr>
        </p:nvSpPr>
        <p:spPr>
          <a:xfrm>
            <a:off x="1297500" y="393750"/>
            <a:ext cx="7038900" cy="59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EqPane</a:t>
            </a:r>
            <a:endParaRPr/>
          </a:p>
        </p:txBody>
      </p:sp>
      <p:sp>
        <p:nvSpPr>
          <p:cNvPr id="197" name="Google Shape;197;p21"/>
          <p:cNvSpPr txBox="1"/>
          <p:nvPr>
            <p:ph idx="1" type="body"/>
          </p:nvPr>
        </p:nvSpPr>
        <p:spPr>
          <a:xfrm>
            <a:off x="2693100" y="990450"/>
            <a:ext cx="2450400" cy="3976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The equation pane was fairly complicated GUI wise</a:t>
            </a:r>
            <a:endParaRPr sz="1200"/>
          </a:p>
          <a:p>
            <a:pPr indent="-304800" lvl="0" marL="457200" rtl="0" algn="l">
              <a:spcBef>
                <a:spcPts val="0"/>
              </a:spcBef>
              <a:spcAft>
                <a:spcPts val="0"/>
              </a:spcAft>
              <a:buSzPts val="1200"/>
              <a:buChar char="●"/>
            </a:pPr>
            <a:r>
              <a:rPr lang="en" sz="1200"/>
              <a:t>There were several TextFields corresponding to specific labels and an input grid at the bottom, which would choose which text field to input into based on radio buttons</a:t>
            </a:r>
            <a:endParaRPr sz="1200"/>
          </a:p>
          <a:p>
            <a:pPr indent="-304800" lvl="0" marL="457200" rtl="0" algn="l">
              <a:spcBef>
                <a:spcPts val="0"/>
              </a:spcBef>
              <a:spcAft>
                <a:spcPts val="0"/>
              </a:spcAft>
              <a:buSzPts val="1200"/>
              <a:buChar char="●"/>
            </a:pPr>
            <a:r>
              <a:rPr lang="en" sz="1200"/>
              <a:t>When the mode was changed to polar, the change was simple, but when changed to parametric, it required reformatting the entire GUI to include 2 labels for each equation</a:t>
            </a:r>
            <a:endParaRPr sz="1200"/>
          </a:p>
        </p:txBody>
      </p:sp>
      <p:pic>
        <p:nvPicPr>
          <p:cNvPr id="198" name="Google Shape;198;p21"/>
          <p:cNvPicPr preferRelativeResize="0"/>
          <p:nvPr/>
        </p:nvPicPr>
        <p:blipFill>
          <a:blip r:embed="rId3">
            <a:alphaModFix/>
          </a:blip>
          <a:stretch>
            <a:fillRect/>
          </a:stretch>
        </p:blipFill>
        <p:spPr>
          <a:xfrm>
            <a:off x="5143500" y="336300"/>
            <a:ext cx="4000500" cy="4125526"/>
          </a:xfrm>
          <a:prstGeom prst="rect">
            <a:avLst/>
          </a:prstGeom>
          <a:noFill/>
          <a:ln>
            <a:noFill/>
          </a:ln>
        </p:spPr>
      </p:pic>
      <p:pic>
        <p:nvPicPr>
          <p:cNvPr id="199" name="Google Shape;199;p21"/>
          <p:cNvPicPr preferRelativeResize="0"/>
          <p:nvPr/>
        </p:nvPicPr>
        <p:blipFill>
          <a:blip r:embed="rId4">
            <a:alphaModFix/>
          </a:blip>
          <a:stretch>
            <a:fillRect/>
          </a:stretch>
        </p:blipFill>
        <p:spPr>
          <a:xfrm>
            <a:off x="0" y="1043675"/>
            <a:ext cx="2693099" cy="27626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animEffect filter="fade" transition="in">
                                      <p:cBhvr>
                                        <p:cTn dur="1000"/>
                                        <p:tgtEl>
                                          <p:spTgt spid="1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animEffect filter="fade" transition="in">
                                      <p:cBhvr>
                                        <p:cTn dur="1000"/>
                                        <p:tgtEl>
                                          <p:spTgt spid="1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2" st="2"/>
                                            </p:txEl>
                                          </p:spTgt>
                                        </p:tgtEl>
                                        <p:attrNameLst>
                                          <p:attrName>style.visibility</p:attrName>
                                        </p:attrNameLst>
                                      </p:cBhvr>
                                      <p:to>
                                        <p:strVal val="visible"/>
                                      </p:to>
                                    </p:set>
                                    <p:animEffect filter="fade" transition="in">
                                      <p:cBhvr>
                                        <p:cTn dur="1000"/>
                                        <p:tgtEl>
                                          <p:spTgt spid="19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