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6"/>
  </p:notesMasterIdLst>
  <p:handoutMasterIdLst>
    <p:handoutMasterId r:id="rId17"/>
  </p:handoutMasterIdLst>
  <p:sldIdLst>
    <p:sldId id="259" r:id="rId3"/>
    <p:sldId id="285" r:id="rId4"/>
    <p:sldId id="280" r:id="rId5"/>
    <p:sldId id="284" r:id="rId6"/>
    <p:sldId id="282" r:id="rId7"/>
    <p:sldId id="266" r:id="rId8"/>
    <p:sldId id="281" r:id="rId9"/>
    <p:sldId id="286" r:id="rId10"/>
    <p:sldId id="287" r:id="rId11"/>
    <p:sldId id="270" r:id="rId12"/>
    <p:sldId id="283" r:id="rId13"/>
    <p:sldId id="271" r:id="rId14"/>
    <p:sldId id="278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33" autoAdjust="0"/>
  </p:normalViewPr>
  <p:slideViewPr>
    <p:cSldViewPr>
      <p:cViewPr varScale="1">
        <p:scale>
          <a:sx n="69" d="100"/>
          <a:sy n="69" d="100"/>
        </p:scale>
        <p:origin x="738" y="66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hotspotter\Management\TeamEffor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Weekly Team Development Effort </a:t>
            </a:r>
          </a:p>
          <a:p>
            <a:pPr>
              <a:defRPr/>
            </a:pPr>
            <a:r>
              <a:rPr lang="en-US"/>
              <a:t>(Product &amp;</a:t>
            </a:r>
            <a:r>
              <a:rPr lang="en-US" baseline="0"/>
              <a:t> Course-specific)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Product!$A$13</c:f>
              <c:strCache>
                <c:ptCount val="1"/>
                <c:pt idx="0">
                  <c:v>Weekly Course-specific Effort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Product!$C$17:$Y$17</c:f>
              <c:numCache>
                <c:formatCode>0.00</c:formatCode>
                <c:ptCount val="23"/>
                <c:pt idx="0">
                  <c:v>2.91</c:v>
                </c:pt>
                <c:pt idx="1">
                  <c:v>13.75</c:v>
                </c:pt>
                <c:pt idx="2">
                  <c:v>12.4</c:v>
                </c:pt>
                <c:pt idx="3">
                  <c:v>6.25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0.5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98-45E2-B113-3A76F2ADAB4D}"/>
            </c:ext>
          </c:extLst>
        </c:ser>
        <c:ser>
          <c:idx val="0"/>
          <c:order val="2"/>
          <c:tx>
            <c:strRef>
              <c:f>Product!$A$7</c:f>
              <c:strCache>
                <c:ptCount val="1"/>
                <c:pt idx="0">
                  <c:v>Weekly Product Effort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Product!$C$5:$Y$5</c:f>
              <c:numCache>
                <c:formatCode>[$-409]dd\-mmm;@</c:formatCode>
                <c:ptCount val="23"/>
                <c:pt idx="0">
                  <c:v>42254</c:v>
                </c:pt>
                <c:pt idx="1">
                  <c:v>42261</c:v>
                </c:pt>
                <c:pt idx="2">
                  <c:v>42268</c:v>
                </c:pt>
                <c:pt idx="3">
                  <c:v>42275</c:v>
                </c:pt>
                <c:pt idx="4">
                  <c:v>42282</c:v>
                </c:pt>
                <c:pt idx="5">
                  <c:v>42289</c:v>
                </c:pt>
                <c:pt idx="6">
                  <c:v>42296</c:v>
                </c:pt>
                <c:pt idx="7">
                  <c:v>42303</c:v>
                </c:pt>
                <c:pt idx="8">
                  <c:v>42310</c:v>
                </c:pt>
                <c:pt idx="9">
                  <c:v>42317</c:v>
                </c:pt>
                <c:pt idx="10">
                  <c:v>42324</c:v>
                </c:pt>
                <c:pt idx="11">
                  <c:v>42380</c:v>
                </c:pt>
                <c:pt idx="12">
                  <c:v>42387</c:v>
                </c:pt>
                <c:pt idx="13">
                  <c:v>42394</c:v>
                </c:pt>
                <c:pt idx="14">
                  <c:v>42401</c:v>
                </c:pt>
                <c:pt idx="15">
                  <c:v>42408</c:v>
                </c:pt>
                <c:pt idx="16">
                  <c:v>42415</c:v>
                </c:pt>
                <c:pt idx="17">
                  <c:v>42422</c:v>
                </c:pt>
                <c:pt idx="18">
                  <c:v>42429</c:v>
                </c:pt>
                <c:pt idx="19">
                  <c:v>42436</c:v>
                </c:pt>
                <c:pt idx="20">
                  <c:v>42443</c:v>
                </c:pt>
                <c:pt idx="21">
                  <c:v>42450</c:v>
                </c:pt>
                <c:pt idx="22">
                  <c:v>42457</c:v>
                </c:pt>
              </c:numCache>
            </c:numRef>
          </c:cat>
          <c:val>
            <c:numRef>
              <c:f>(Product!$C$11:$M$11,Product!$N$11:$Y$11)</c:f>
              <c:numCache>
                <c:formatCode>0.00</c:formatCode>
                <c:ptCount val="23"/>
                <c:pt idx="0">
                  <c:v>3</c:v>
                </c:pt>
                <c:pt idx="1">
                  <c:v>3.25</c:v>
                </c:pt>
                <c:pt idx="2">
                  <c:v>6.5</c:v>
                </c:pt>
                <c:pt idx="3">
                  <c:v>4.5</c:v>
                </c:pt>
                <c:pt idx="4">
                  <c:v>7.5</c:v>
                </c:pt>
                <c:pt idx="5">
                  <c:v>12.067</c:v>
                </c:pt>
                <c:pt idx="6">
                  <c:v>28.003</c:v>
                </c:pt>
                <c:pt idx="7">
                  <c:v>28</c:v>
                </c:pt>
                <c:pt idx="8">
                  <c:v>22</c:v>
                </c:pt>
                <c:pt idx="9">
                  <c:v>8</c:v>
                </c:pt>
                <c:pt idx="10">
                  <c:v>15</c:v>
                </c:pt>
                <c:pt idx="11">
                  <c:v>23.5</c:v>
                </c:pt>
                <c:pt idx="12">
                  <c:v>23</c:v>
                </c:pt>
                <c:pt idx="13">
                  <c:v>12</c:v>
                </c:pt>
                <c:pt idx="14">
                  <c:v>29</c:v>
                </c:pt>
                <c:pt idx="15">
                  <c:v>16</c:v>
                </c:pt>
                <c:pt idx="16">
                  <c:v>16</c:v>
                </c:pt>
                <c:pt idx="17">
                  <c:v>18</c:v>
                </c:pt>
                <c:pt idx="18">
                  <c:v>16</c:v>
                </c:pt>
                <c:pt idx="19">
                  <c:v>6</c:v>
                </c:pt>
                <c:pt idx="20">
                  <c:v>18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64288720"/>
        <c:axId val="864289808"/>
      </c:barChart>
      <c:lineChart>
        <c:grouping val="standard"/>
        <c:varyColors val="0"/>
        <c:ser>
          <c:idx val="1"/>
          <c:order val="0"/>
          <c:tx>
            <c:strRef>
              <c:f>Product!$A$25</c:f>
              <c:strCache>
                <c:ptCount val="1"/>
                <c:pt idx="0">
                  <c:v>Weekly Velocity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Product!$C$29:$Y$29</c:f>
              <c:numCache>
                <c:formatCode>0.00</c:formatCode>
                <c:ptCount val="23"/>
                <c:pt idx="0">
                  <c:v>5.91</c:v>
                </c:pt>
                <c:pt idx="1">
                  <c:v>11.455</c:v>
                </c:pt>
                <c:pt idx="2">
                  <c:v>13.936666666666667</c:v>
                </c:pt>
                <c:pt idx="3">
                  <c:v>13.14</c:v>
                </c:pt>
                <c:pt idx="4">
                  <c:v>12.612</c:v>
                </c:pt>
                <c:pt idx="5">
                  <c:v>12.521166666666668</c:v>
                </c:pt>
                <c:pt idx="6">
                  <c:v>14.732857142857144</c:v>
                </c:pt>
                <c:pt idx="7">
                  <c:v>16.391249999999999</c:v>
                </c:pt>
                <c:pt idx="8">
                  <c:v>17.014444444444443</c:v>
                </c:pt>
                <c:pt idx="9">
                  <c:v>16.312999999999999</c:v>
                </c:pt>
                <c:pt idx="10">
                  <c:v>16.239090909090908</c:v>
                </c:pt>
                <c:pt idx="11">
                  <c:v>16.844166666666666</c:v>
                </c:pt>
                <c:pt idx="12">
                  <c:v>17.317692307692308</c:v>
                </c:pt>
                <c:pt idx="13">
                  <c:v>16.937857142857144</c:v>
                </c:pt>
                <c:pt idx="14">
                  <c:v>17.742000000000001</c:v>
                </c:pt>
                <c:pt idx="15">
                  <c:v>17.633125</c:v>
                </c:pt>
                <c:pt idx="16">
                  <c:v>17.53705882352941</c:v>
                </c:pt>
                <c:pt idx="17">
                  <c:v>17.562777777777779</c:v>
                </c:pt>
                <c:pt idx="18">
                  <c:v>17.480526315789472</c:v>
                </c:pt>
                <c:pt idx="19">
                  <c:v>16.906500000000001</c:v>
                </c:pt>
                <c:pt idx="20">
                  <c:v>16.958571428571428</c:v>
                </c:pt>
                <c:pt idx="21">
                  <c:v>16.187727272727273</c:v>
                </c:pt>
                <c:pt idx="22">
                  <c:v>15.48391304347826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4288720"/>
        <c:axId val="864289808"/>
      </c:lineChart>
      <c:catAx>
        <c:axId val="864288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Week Start 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289808"/>
        <c:crosses val="autoZero"/>
        <c:auto val="0"/>
        <c:lblAlgn val="ctr"/>
        <c:lblOffset val="100"/>
        <c:noMultiLvlLbl val="0"/>
      </c:catAx>
      <c:valAx>
        <c:axId val="86428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Person</a:t>
                </a:r>
                <a:r>
                  <a:rPr lang="en-US" sz="2000" baseline="0"/>
                  <a:t>-Hours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28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 w="3175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Burndown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 w="3175"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06238578013"/>
          <c:y val="0.13511839708560999"/>
          <c:w val="0.85342118987953597"/>
          <c:h val="0.733442049252040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Estimated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 w="3175"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</c:v>
                </c:pt>
                <c:pt idx="1">
                  <c:v>506</c:v>
                </c:pt>
                <c:pt idx="2">
                  <c:v>462</c:v>
                </c:pt>
                <c:pt idx="3">
                  <c:v>413</c:v>
                </c:pt>
                <c:pt idx="4">
                  <c:v>362</c:v>
                </c:pt>
                <c:pt idx="5">
                  <c:v>252</c:v>
                </c:pt>
                <c:pt idx="6">
                  <c:v>194</c:v>
                </c:pt>
                <c:pt idx="7">
                  <c:v>134</c:v>
                </c:pt>
                <c:pt idx="8">
                  <c:v>74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36-49FB-A3F7-6BDC1515C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ln w="3175"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500-4A8D-B785-4468F25DBC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 w="3175"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250</c:v>
                </c:pt>
                <c:pt idx="1">
                  <c:v>472</c:v>
                </c:pt>
                <c:pt idx="2">
                  <c:v>412</c:v>
                </c:pt>
                <c:pt idx="3">
                  <c:v>352</c:v>
                </c:pt>
                <c:pt idx="4">
                  <c:v>292</c:v>
                </c:pt>
                <c:pt idx="5">
                  <c:v>232</c:v>
                </c:pt>
                <c:pt idx="6">
                  <c:v>172</c:v>
                </c:pt>
                <c:pt idx="7">
                  <c:v>112</c:v>
                </c:pt>
                <c:pt idx="8">
                  <c:v>52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36-49FB-A3F7-6BDC1515C8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64293616"/>
        <c:axId val="764927824"/>
      </c:lineChart>
      <c:catAx>
        <c:axId val="864293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ln w="3175"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Sprint</a:t>
                </a:r>
              </a:p>
            </c:rich>
          </c:tx>
          <c:layout>
            <c:manualLayout>
              <c:xMode val="edge"/>
              <c:yMode val="edge"/>
              <c:x val="0.481902887139108"/>
              <c:y val="0.903948256467941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ln w="3175"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 w="3175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927824"/>
        <c:crosses val="autoZero"/>
        <c:auto val="1"/>
        <c:lblAlgn val="ctr"/>
        <c:lblOffset val="100"/>
        <c:tickMarkSkip val="1"/>
        <c:noMultiLvlLbl val="0"/>
      </c:catAx>
      <c:valAx>
        <c:axId val="76492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ln w="3175"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Estimated Person-Hours Remaining</a:t>
                </a:r>
              </a:p>
            </c:rich>
          </c:tx>
          <c:layout>
            <c:manualLayout>
              <c:xMode val="edge"/>
              <c:yMode val="edge"/>
              <c:x val="1.3970796183296601E-2"/>
              <c:y val="0.23525487522135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ln w="3175"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 w="3175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293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122881455269232E-2"/>
          <c:y val="0.91174904905093235"/>
          <c:w val="0.40044528288130599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3175"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n w="3175">
            <a:noFill/>
          </a:ln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04/12/2016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04/12/2016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Team Hotspotter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817" y="26233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3811" y="33473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/>
          <a:lstStyle/>
          <a:p>
            <a:pPr algn="ctr"/>
            <a:r>
              <a:rPr lang="en-US" dirty="0" smtClean="0"/>
              <a:t>Team Velocity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578689"/>
              </p:ext>
            </p:extLst>
          </p:nvPr>
        </p:nvGraphicFramePr>
        <p:xfrm>
          <a:off x="893950" y="1752600"/>
          <a:ext cx="10398844" cy="4680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10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646611" y="6478459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Nathan Reinhardt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smtClean="0"/>
              <a:t>Burndown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535135"/>
              </p:ext>
            </p:extLst>
          </p:nvPr>
        </p:nvGraphicFramePr>
        <p:xfrm>
          <a:off x="0" y="1828800"/>
          <a:ext cx="12114212" cy="451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2296" y="6417201"/>
            <a:ext cx="3000113" cy="365125"/>
          </a:xfrm>
        </p:spPr>
        <p:txBody>
          <a:bodyPr/>
          <a:lstStyle/>
          <a:p>
            <a:r>
              <a:rPr lang="en-US" sz="16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11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646611" y="6478459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Nathan Reinhardt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59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212" y="2011680"/>
            <a:ext cx="5925556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/>
              <a:t>Good</a:t>
            </a:r>
            <a:endParaRPr lang="en-US" sz="3200" i="1" dirty="0"/>
          </a:p>
          <a:p>
            <a:pPr lvl="1"/>
            <a:r>
              <a:rPr lang="en-US" sz="3200" dirty="0"/>
              <a:t>Met all </a:t>
            </a:r>
            <a:r>
              <a:rPr lang="en-US" sz="3200" dirty="0" smtClean="0"/>
              <a:t>client </a:t>
            </a:r>
            <a:r>
              <a:rPr lang="en-US" sz="3200" dirty="0"/>
              <a:t>requirements</a:t>
            </a:r>
          </a:p>
          <a:p>
            <a:pPr lvl="1"/>
            <a:r>
              <a:rPr lang="en-US" sz="3200" dirty="0"/>
              <a:t>Learned to develop with modern web frameworks</a:t>
            </a:r>
          </a:p>
          <a:p>
            <a:pPr lvl="1"/>
            <a:r>
              <a:rPr lang="en-US" sz="3200" dirty="0" smtClean="0"/>
              <a:t>Intimate understanding </a:t>
            </a:r>
            <a:r>
              <a:rPr lang="en-US" sz="3200" dirty="0"/>
              <a:t>of git version </a:t>
            </a:r>
            <a:r>
              <a:rPr lang="en-US" sz="3200" dirty="0" smtClean="0"/>
              <a:t>control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558064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Bad</a:t>
            </a:r>
          </a:p>
          <a:p>
            <a:pPr lvl="1"/>
            <a:r>
              <a:rPr lang="en-US" sz="3200" dirty="0"/>
              <a:t>Better time estimation</a:t>
            </a:r>
          </a:p>
          <a:p>
            <a:pPr lvl="3"/>
            <a:r>
              <a:rPr lang="en-US" sz="2801" dirty="0"/>
              <a:t>Burndown spikes and dives</a:t>
            </a:r>
          </a:p>
          <a:p>
            <a:pPr lvl="1"/>
            <a:r>
              <a:rPr lang="en-US" sz="3200" dirty="0"/>
              <a:t>We wish we had longer to work on 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0738" y="6410093"/>
            <a:ext cx="3000113" cy="365125"/>
          </a:xfrm>
        </p:spPr>
        <p:txBody>
          <a:bodyPr/>
          <a:lstStyle/>
          <a:p>
            <a:r>
              <a:rPr lang="en-US" sz="16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90655" y="6436664"/>
            <a:ext cx="5043126" cy="365125"/>
          </a:xfrm>
        </p:spPr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12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646612" y="6463235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Nathan Reinhardt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/>
              <a:t>13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What is A Hotspot?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0012" y="2255429"/>
            <a:ext cx="6858000" cy="416742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Area of instability within a codebase</a:t>
            </a:r>
          </a:p>
          <a:p>
            <a:r>
              <a:rPr lang="en-US" sz="2800" dirty="0" smtClean="0"/>
              <a:t>Frequently changed files, many commits</a:t>
            </a:r>
          </a:p>
          <a:p>
            <a:r>
              <a:rPr lang="en-US" sz="2800" dirty="0" smtClean="0"/>
              <a:t>Recently modified files, cooldown over time</a:t>
            </a:r>
          </a:p>
          <a:p>
            <a:r>
              <a:rPr lang="en-US" sz="2800" dirty="0" smtClean="0"/>
              <a:t>Line additions vs. Line deletions</a:t>
            </a:r>
          </a:p>
          <a:p>
            <a:r>
              <a:rPr lang="en-US" sz="2800" dirty="0" smtClean="0"/>
              <a:t>Bug fixing commits vs. Regular commits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 smtClean="0"/>
              <a:t>04/15/2016</a:t>
            </a: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CS499 Team Hotspotter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2</a:t>
            </a:fld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7" y="2068286"/>
            <a:ext cx="4722223" cy="40115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6611" y="644942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Dylan Williams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129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Project Domain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979612" y="2053359"/>
            <a:ext cx="9383798" cy="4206240"/>
          </a:xfrm>
        </p:spPr>
        <p:txBody>
          <a:bodyPr>
            <a:normAutofit/>
          </a:bodyPr>
          <a:lstStyle/>
          <a:p>
            <a:pPr marL="52388" indent="0">
              <a:buNone/>
            </a:pPr>
            <a:r>
              <a:rPr lang="en-US" sz="2800" dirty="0" smtClean="0"/>
              <a:t>Developers</a:t>
            </a:r>
            <a:endParaRPr lang="en-US" sz="2800" dirty="0"/>
          </a:p>
          <a:p>
            <a:pPr lvl="1"/>
            <a:r>
              <a:rPr lang="en-US" sz="2800" dirty="0"/>
              <a:t>Tracking bug-fixing commits</a:t>
            </a:r>
          </a:p>
          <a:p>
            <a:pPr lvl="1"/>
            <a:r>
              <a:rPr lang="en-US" sz="2800" dirty="0"/>
              <a:t>Testing code before </a:t>
            </a:r>
            <a:r>
              <a:rPr lang="en-US" sz="2800" dirty="0" smtClean="0"/>
              <a:t>committing code into the master build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Project Managers</a:t>
            </a:r>
          </a:p>
          <a:p>
            <a:pPr lvl="1"/>
            <a:r>
              <a:rPr lang="en-US" sz="2800" dirty="0"/>
              <a:t>Assigning troublesome tasks to more experienced </a:t>
            </a:r>
            <a:r>
              <a:rPr lang="en-US" sz="2800" dirty="0" smtClean="0"/>
              <a:t>developers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Open Source Contributors</a:t>
            </a:r>
          </a:p>
          <a:p>
            <a:pPr lvl="1"/>
            <a:r>
              <a:rPr lang="en-US" sz="2800" dirty="0" smtClean="0"/>
              <a:t>Allows contributors to grow and develop based on the history of their contributions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 smtClean="0"/>
              <a:t>04/15/2016</a:t>
            </a:r>
            <a:endParaRPr lang="en-US" sz="16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/>
              <a:t>3</a:t>
            </a:fld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6612" y="644942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Dylan Williams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6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/>
          <a:lstStyle/>
          <a:p>
            <a:pPr algn="ctr"/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2" y="1848541"/>
            <a:ext cx="10668000" cy="463684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No client-required platform 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Semi-Agile approach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3601" dirty="0" smtClean="0"/>
              <a:t>Behavior Driven Development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/>
              <a:t>Continuous access to </a:t>
            </a:r>
            <a:r>
              <a:rPr lang="en-US" sz="4000" dirty="0" smtClean="0"/>
              <a:t>product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 Client validation </a:t>
            </a:r>
            <a:r>
              <a:rPr lang="en-US" sz="4000" dirty="0"/>
              <a:t>every sprint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646611" y="644942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Dylan</a:t>
            </a:r>
            <a:r>
              <a:rPr lang="en-US" sz="1050" dirty="0" smtClean="0"/>
              <a:t> </a:t>
            </a:r>
            <a:r>
              <a:rPr lang="en-US" sz="1600" dirty="0" smtClean="0"/>
              <a:t>Williams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9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/>
          <a:lstStyle/>
          <a:p>
            <a:pPr algn="ctr"/>
            <a:r>
              <a:rPr lang="en-US" dirty="0" smtClean="0"/>
              <a:t>Project Capabilities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 smtClean="0"/>
              <a:t>04/15/2016</a:t>
            </a: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</a:t>
            </a:r>
            <a:r>
              <a:rPr lang="en-US" sz="1600" dirty="0" err="1"/>
              <a:t>Hotspotter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360612" y="2234973"/>
            <a:ext cx="8582328" cy="369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4000" dirty="0"/>
              <a:t>Clone a public git based repository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4000" dirty="0"/>
              <a:t>Run metrics </a:t>
            </a:r>
            <a:r>
              <a:rPr lang="en-US" sz="4000" dirty="0" smtClean="0"/>
              <a:t>on </a:t>
            </a:r>
            <a:r>
              <a:rPr lang="en-US" sz="4000" dirty="0"/>
              <a:t>cloned </a:t>
            </a:r>
            <a:r>
              <a:rPr lang="en-US" sz="4000" dirty="0" smtClean="0"/>
              <a:t>repository</a:t>
            </a:r>
            <a:endParaRPr lang="en-US" sz="40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4000" dirty="0"/>
              <a:t>Create graph of </a:t>
            </a:r>
            <a:r>
              <a:rPr lang="en-US" sz="4000" dirty="0" smtClean="0"/>
              <a:t>metrics</a:t>
            </a:r>
            <a:endParaRPr lang="en-US" sz="40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4000" dirty="0"/>
              <a:t>Export </a:t>
            </a:r>
            <a:r>
              <a:rPr lang="en-US" sz="4000" dirty="0" smtClean="0"/>
              <a:t>data to </a:t>
            </a:r>
            <a:r>
              <a:rPr lang="en-US" sz="4000" dirty="0"/>
              <a:t>a CSV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6612" y="644942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Spencer Smith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83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4812" y="1258584"/>
            <a:ext cx="8382000" cy="57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5611"/>
            <a:ext cx="12188825" cy="1508760"/>
          </a:xfrm>
        </p:spPr>
        <p:txBody>
          <a:bodyPr/>
          <a:lstStyle/>
          <a:p>
            <a:pPr algn="ctr"/>
            <a:r>
              <a:rPr lang="en-US" dirty="0"/>
              <a:t>Project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4991" y="6404209"/>
            <a:ext cx="3000113" cy="365125"/>
          </a:xfrm>
        </p:spPr>
        <p:txBody>
          <a:bodyPr/>
          <a:lstStyle/>
          <a:p>
            <a:r>
              <a:rPr lang="en-US" sz="16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6</a:t>
            </a:fld>
            <a:endParaRPr lang="en-US" sz="16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01" y="1297125"/>
            <a:ext cx="7628741" cy="5366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827" y="2135426"/>
            <a:ext cx="2460841" cy="725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9713465" y="3372135"/>
            <a:ext cx="2175215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98" y="4656602"/>
            <a:ext cx="2138350" cy="5689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6" y="5737055"/>
            <a:ext cx="2164784" cy="6996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9603" y="643078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Spencer Smith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518443">
            <a:off x="-25458" y="2571527"/>
            <a:ext cx="12341374" cy="1508760"/>
          </a:xfrm>
        </p:spPr>
        <p:txBody>
          <a:bodyPr/>
          <a:lstStyle/>
          <a:p>
            <a:r>
              <a:rPr lang="en-US" dirty="0"/>
              <a:t>DEMO DEMO </a:t>
            </a:r>
            <a:r>
              <a:rPr lang="en-US" dirty="0">
                <a:solidFill>
                  <a:schemeClr val="tx1"/>
                </a:solidFill>
              </a:rPr>
              <a:t>DEMO DEMO DEMO DEMO DEMO DEMO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 smtClean="0"/>
              <a:t>04/15/2016</a:t>
            </a: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pPr/>
              <a:t>7</a:t>
            </a:fld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4646611" y="6478459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Spencer Smith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0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GIT practices</a:t>
            </a:r>
          </a:p>
          <a:p>
            <a:pPr lvl="2"/>
            <a:r>
              <a:rPr lang="en-US" dirty="0" smtClean="0"/>
              <a:t>Collaboration and responsibility</a:t>
            </a:r>
          </a:p>
          <a:p>
            <a:r>
              <a:rPr lang="en-US" dirty="0" smtClean="0"/>
              <a:t>Jira</a:t>
            </a:r>
          </a:p>
          <a:p>
            <a:pPr lvl="1"/>
            <a:r>
              <a:rPr lang="en-US" dirty="0" smtClean="0"/>
              <a:t>Agile Planning</a:t>
            </a:r>
          </a:p>
          <a:p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Automated quality/tests</a:t>
            </a:r>
          </a:p>
          <a:p>
            <a:pPr lvl="1"/>
            <a:r>
              <a:rPr lang="en-US" dirty="0" smtClean="0"/>
              <a:t>Automated 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8</a:t>
            </a:fld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74" y="3637522"/>
            <a:ext cx="2461877" cy="1157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5162934"/>
            <a:ext cx="3028950" cy="971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9" y="2070266"/>
            <a:ext cx="1198926" cy="11989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6611" y="6478459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Nathan Reinhardt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60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</a:t>
            </a:r>
            <a:r>
              <a:rPr lang="en-US" dirty="0" smtClean="0"/>
              <a:t>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9</a:t>
            </a:fld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44" y="4047633"/>
            <a:ext cx="5322223" cy="2557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774167"/>
            <a:ext cx="5313491" cy="254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" y="1828801"/>
            <a:ext cx="4789136" cy="23497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7184" y="6569741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Nathan Reinhardt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730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</Words>
  <Application>Microsoft Office PowerPoint</Application>
  <PresentationFormat>Custom</PresentationFormat>
  <Paragraphs>115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Corbel</vt:lpstr>
      <vt:lpstr>Wingdings</vt:lpstr>
      <vt:lpstr>Banded</vt:lpstr>
      <vt:lpstr>Team Hotspotter</vt:lpstr>
      <vt:lpstr>What is A Hotspot?</vt:lpstr>
      <vt:lpstr>Project Domain</vt:lpstr>
      <vt:lpstr>Project Requirements</vt:lpstr>
      <vt:lpstr>Project Capabilities</vt:lpstr>
      <vt:lpstr>Project Architecture</vt:lpstr>
      <vt:lpstr>DEMO DEMO DEMO DEMO DEMO DEMO DEMO DEMO</vt:lpstr>
      <vt:lpstr>Project Management</vt:lpstr>
      <vt:lpstr>Project Management (Cont.)</vt:lpstr>
      <vt:lpstr>Team Velocity</vt:lpstr>
      <vt:lpstr>Team Burndown</vt:lpstr>
      <vt:lpstr>Post-Mortem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2016-04-12T19:13:56Z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